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42"/>
  </p:notesMasterIdLst>
  <p:sldIdLst>
    <p:sldId id="494" r:id="rId4"/>
    <p:sldId id="503" r:id="rId5"/>
    <p:sldId id="541" r:id="rId6"/>
    <p:sldId id="544" r:id="rId7"/>
    <p:sldId id="542" r:id="rId8"/>
    <p:sldId id="543" r:id="rId9"/>
    <p:sldId id="545" r:id="rId10"/>
    <p:sldId id="546" r:id="rId11"/>
    <p:sldId id="547" r:id="rId12"/>
    <p:sldId id="548" r:id="rId13"/>
    <p:sldId id="510" r:id="rId14"/>
    <p:sldId id="549" r:id="rId15"/>
    <p:sldId id="550" r:id="rId16"/>
    <p:sldId id="551" r:id="rId17"/>
    <p:sldId id="552" r:id="rId18"/>
    <p:sldId id="554" r:id="rId19"/>
    <p:sldId id="555" r:id="rId20"/>
    <p:sldId id="556" r:id="rId21"/>
    <p:sldId id="557" r:id="rId22"/>
    <p:sldId id="558" r:id="rId23"/>
    <p:sldId id="559" r:id="rId24"/>
    <p:sldId id="560" r:id="rId25"/>
    <p:sldId id="561" r:id="rId26"/>
    <p:sldId id="562" r:id="rId27"/>
    <p:sldId id="563" r:id="rId28"/>
    <p:sldId id="564" r:id="rId29"/>
    <p:sldId id="565" r:id="rId30"/>
    <p:sldId id="511" r:id="rId31"/>
    <p:sldId id="566" r:id="rId32"/>
    <p:sldId id="567" r:id="rId33"/>
    <p:sldId id="568" r:id="rId34"/>
    <p:sldId id="569" r:id="rId35"/>
    <p:sldId id="570" r:id="rId36"/>
    <p:sldId id="571" r:id="rId37"/>
    <p:sldId id="572" r:id="rId38"/>
    <p:sldId id="512" r:id="rId39"/>
    <p:sldId id="573" r:id="rId40"/>
    <p:sldId id="534" r:id="rId41"/>
  </p:sldIdLst>
  <p:sldSz cx="12192000" cy="6858000"/>
  <p:notesSz cx="6858000" cy="9144000"/>
  <p:custDataLst>
    <p:tags r:id="rId46"/>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9708"/>
    <a:srgbClr val="064BB2"/>
    <a:srgbClr val="FFCB54"/>
    <a:srgbClr val="2B6EE1"/>
    <a:srgbClr val="FFBF2B"/>
    <a:srgbClr val="7624CC"/>
    <a:srgbClr val="CC8824"/>
    <a:srgbClr val="216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1" autoAdjust="0"/>
    <p:restoredTop sz="94660"/>
  </p:normalViewPr>
  <p:slideViewPr>
    <p:cSldViewPr snapToGrid="0" showGuides="1">
      <p:cViewPr varScale="1">
        <p:scale>
          <a:sx n="72" d="100"/>
          <a:sy n="72" d="100"/>
        </p:scale>
        <p:origin x="90" y="8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gs" Target="tags/tag1.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notesMaster" Target="notesMasters/notes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BA363906-B82F-43F5-999B-48CF1246893C}"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atin typeface="等线" panose="02010600030101010101" pitchFamily="2" charset="-122"/>
                <a:ea typeface="等线" panose="02010600030101010101" pitchFamily="2" charset="-122"/>
              </a:defRPr>
            </a:lvl1pPr>
          </a:lstStyle>
          <a:p>
            <a:fld id="{889A0BE5-A149-41C0-9A87-09497F2E5A4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
        <p:nvSpPr>
          <p:cNvPr id="3" name="矩形 2"/>
          <p:cNvSpPr>
            <a:spLocks noChangeArrowheads="1"/>
          </p:cNvSpPr>
          <p:nvPr userDrawn="1"/>
        </p:nvSpPr>
        <p:spPr bwMode="auto">
          <a:xfrm>
            <a:off x="0" y="1968500"/>
            <a:ext cx="12190413" cy="2168525"/>
          </a:xfrm>
          <a:prstGeom prst="rect">
            <a:avLst/>
          </a:prstGeom>
          <a:solidFill>
            <a:srgbClr val="064BB2"/>
          </a:solidFill>
          <a:ln>
            <a:noFill/>
          </a:ln>
          <a:effectLst>
            <a:outerShdw blurRad="50800" dist="38100" dir="5400000" algn="t" rotWithShape="0">
              <a:srgbClr val="000000">
                <a:alpha val="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hangingPunct="1">
              <a:defRPr/>
            </a:pPr>
            <a:endParaRPr lang="zh-CN" altLang="en-US" sz="950" dirty="0">
              <a:solidFill>
                <a:schemeClr val="bg1"/>
              </a:solidFill>
              <a:latin typeface="Calibri" panose="020F0502020204030204"/>
              <a:ea typeface="宋体" panose="02010600030101010101" pitchFamily="2" charset="-122"/>
              <a:cs typeface="宋体" panose="02010600030101010101" pitchFamily="2" charset="-122"/>
            </a:endParaRPr>
          </a:p>
        </p:txBody>
      </p:sp>
      <p:pic>
        <p:nvPicPr>
          <p:cNvPr id="4" name="图片 3" descr="AW视觉符号.jpg"/>
          <p:cNvPicPr>
            <a:picLocks noChangeAspect="1"/>
          </p:cNvPicPr>
          <p:nvPr userDrawn="1"/>
        </p:nvPicPr>
        <p:blipFill>
          <a:blip r:embed="rId2" cstate="print"/>
          <a:stretch>
            <a:fillRect/>
          </a:stretch>
        </p:blipFill>
        <p:spPr>
          <a:xfrm>
            <a:off x="202395" y="2246811"/>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文本框 15"/>
          <p:cNvSpPr txBox="1">
            <a:spLocks noChangeArrowheads="1"/>
          </p:cNvSpPr>
          <p:nvPr userDrawn="1"/>
        </p:nvSpPr>
        <p:spPr bwMode="auto">
          <a:xfrm>
            <a:off x="8509000" y="374650"/>
            <a:ext cx="2100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4" rIns="91343" bIns="4567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a:solidFill>
                  <a:srgbClr val="064BB2"/>
                </a:solidFill>
                <a:latin typeface="仿宋" panose="02010609060101010101" pitchFamily="49" charset="-122"/>
                <a:ea typeface="仿宋" panose="02010609060101010101" pitchFamily="49" charset="-122"/>
              </a:rPr>
              <a:t>大数据，成就未来</a:t>
            </a:r>
            <a:endParaRPr lang="zh-CN" altLang="en-US" b="1">
              <a:solidFill>
                <a:srgbClr val="064BB2"/>
              </a:solidFill>
              <a:latin typeface="仿宋" panose="02010609060101010101" pitchFamily="49" charset="-122"/>
              <a:ea typeface="仿宋" panose="02010609060101010101" pitchFamily="49" charset="-122"/>
            </a:endParaRPr>
          </a:p>
        </p:txBody>
      </p:sp>
      <p:cxnSp>
        <p:nvCxnSpPr>
          <p:cNvPr id="6" name="直接连接符 5"/>
          <p:cNvCxnSpPr/>
          <p:nvPr userDrawn="1"/>
        </p:nvCxnSpPr>
        <p:spPr>
          <a:xfrm>
            <a:off x="10529888"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userDrawn="1"/>
        </p:nvCxnSpPr>
        <p:spPr>
          <a:xfrm>
            <a:off x="6589713"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pic>
        <p:nvPicPr>
          <p:cNvPr id="8" name="图片 16" descr="LOGO1.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59738" y="288925"/>
            <a:ext cx="5461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标题 14"/>
          <p:cNvSpPr>
            <a:spLocks noGrp="1"/>
          </p:cNvSpPr>
          <p:nvPr>
            <p:ph type="title"/>
          </p:nvPr>
        </p:nvSpPr>
        <p:spPr>
          <a:xfrm>
            <a:off x="5570806" y="2706149"/>
            <a:ext cx="6245289" cy="692150"/>
          </a:xfrm>
        </p:spPr>
        <p:txBody>
          <a:bodyPr/>
          <a:lstStyle>
            <a:lvl1pPr algn="ctr">
              <a:defRPr sz="3600" b="1" baseline="0">
                <a:solidFill>
                  <a:schemeClr val="bg1"/>
                </a:solidFill>
                <a:latin typeface="Times New Roman" panose="02020603050405020304" pitchFamily="18" charset="0"/>
              </a:defRPr>
            </a:lvl1pPr>
          </a:lstStyle>
          <a:p>
            <a:r>
              <a:rPr lang="zh-CN" altLang="en-US" dirty="0"/>
              <a:t>单击此处编辑母版标题样式</a:t>
            </a:r>
            <a:endParaRPr lang="zh-CN" altLang="en-US" dirty="0"/>
          </a:p>
        </p:txBody>
      </p:sp>
      <p:sp>
        <p:nvSpPr>
          <p:cNvPr id="9" name="日期占位符 29"/>
          <p:cNvSpPr>
            <a:spLocks noGrp="1"/>
          </p:cNvSpPr>
          <p:nvPr>
            <p:ph type="dt" sz="half" idx="10"/>
          </p:nvPr>
        </p:nvSpPr>
        <p:spPr>
          <a:xfrm>
            <a:off x="7329488" y="3659188"/>
            <a:ext cx="2005012" cy="365125"/>
          </a:xfrm>
        </p:spPr>
        <p:txBody>
          <a:bodyPr/>
          <a:lstStyle>
            <a:lvl1pPr algn="r">
              <a:defRPr sz="2400" b="1">
                <a:solidFill>
                  <a:schemeClr val="bg1"/>
                </a:solidFill>
                <a:latin typeface="微软雅黑" panose="020B0503020204020204" pitchFamily="34" charset="-122"/>
                <a:ea typeface="微软雅黑" panose="020B0503020204020204" pitchFamily="34" charset="-122"/>
              </a:defRPr>
            </a:lvl1pPr>
          </a:lstStyle>
          <a:p>
            <a:pPr>
              <a:defRPr/>
            </a:pPr>
            <a:fld id="{C5EFD6F6-2F20-4B1A-A667-B95C1338A7FC}" type="datetime5">
              <a:rPr lang="zh-CN" altLang="en-US"/>
            </a:fld>
            <a:endParaRPr lang="zh-CN" altLang="en-US" dirty="0"/>
          </a:p>
        </p:txBody>
      </p:sp>
    </p:spTree>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程序页">
    <p:spTree>
      <p:nvGrpSpPr>
        <p:cNvPr id="1" name=""/>
        <p:cNvGrpSpPr/>
        <p:nvPr/>
      </p:nvGrpSpPr>
      <p:grpSpPr>
        <a:xfrm>
          <a:off x="0" y="0"/>
          <a:ext cx="0" cy="0"/>
          <a:chOff x="0" y="0"/>
          <a:chExt cx="0" cy="0"/>
        </a:xfrm>
      </p:grpSpPr>
      <p:sp>
        <p:nvSpPr>
          <p:cNvPr id="5" name="Rectangle 12"/>
          <p:cNvSpPr>
            <a:spLocks noChangeArrowheads="1"/>
          </p:cNvSpPr>
          <p:nvPr userDrawn="1"/>
        </p:nvSpPr>
        <p:spPr bwMode="auto">
          <a:xfrm>
            <a:off x="9937750" y="6392863"/>
            <a:ext cx="571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00">
                <a:solidFill>
                  <a:srgbClr val="7F7F7F"/>
                </a:solidFill>
                <a:latin typeface="Arial" panose="020B0604020202020204" pitchFamily="34" charset="0"/>
                <a:cs typeface="Arial" panose="020B0604020202020204" pitchFamily="34" charset="0"/>
              </a:rPr>
              <a:t> </a:t>
            </a:r>
            <a:fld id="{8826131D-BEE3-4500-AFE3-D495809067BF}" type="slidenum">
              <a:rPr lang="en-US" altLang="zh-CN" sz="1000">
                <a:latin typeface="Arial" panose="020B0604020202020204" pitchFamily="34" charset="0"/>
                <a:cs typeface="Arial" panose="020B0604020202020204" pitchFamily="34" charset="0"/>
              </a:rPr>
            </a:fld>
            <a:endParaRPr lang="en-US" altLang="zh-CN" sz="1000">
              <a:latin typeface="Arial" panose="020B0604020202020204" pitchFamily="34" charset="0"/>
              <a:cs typeface="Arial" panose="020B0604020202020204" pitchFamily="34" charset="0"/>
            </a:endParaRPr>
          </a:p>
        </p:txBody>
      </p:sp>
      <p:cxnSp>
        <p:nvCxnSpPr>
          <p:cNvPr id="6" name="直接连接符 19"/>
          <p:cNvCxnSpPr>
            <a:stCxn id="6"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userDrawn="1"/>
        </p:nvCxnSpPr>
        <p:spPr>
          <a:xfrm flipV="1">
            <a:off x="3719513" y="6508750"/>
            <a:ext cx="6218237"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sp>
        <p:nvSpPr>
          <p:cNvPr id="8" name="AutoShape 23"/>
          <p:cNvSpPr>
            <a:spLocks noChangeArrowheads="1"/>
          </p:cNvSpPr>
          <p:nvPr userDrawn="1"/>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9" name="AutoShape 23"/>
          <p:cNvSpPr>
            <a:spLocks noChangeArrowheads="1"/>
          </p:cNvSpPr>
          <p:nvPr userDrawn="1"/>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10" name="矩形 9"/>
          <p:cNvSpPr>
            <a:spLocks noChangeArrowheads="1"/>
          </p:cNvSpPr>
          <p:nvPr userDrawn="1"/>
        </p:nvSpPr>
        <p:spPr bwMode="auto">
          <a:xfrm>
            <a:off x="2479675" y="6346825"/>
            <a:ext cx="1239838" cy="346075"/>
          </a:xfrm>
          <a:prstGeom prst="rect">
            <a:avLst/>
          </a:prstGeom>
          <a:noFill/>
          <a:ln>
            <a:noFill/>
          </a:ln>
        </p:spPr>
        <p:txBody>
          <a:bodyPr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100" dirty="0">
                <a:solidFill>
                  <a:srgbClr val="404040"/>
                </a:solidFill>
                <a:latin typeface="微软雅黑" panose="020B0503020204020204" pitchFamily="34" charset="-122"/>
                <a:ea typeface="微软雅黑" panose="020B0503020204020204" pitchFamily="34" charset="-122"/>
              </a:rPr>
              <a:t>大数据挖掘专家</a:t>
            </a:r>
            <a:endParaRPr lang="en-US" altLang="zh-CN" sz="1100" dirty="0">
              <a:solidFill>
                <a:srgbClr val="40404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图片 12" descr="泰迪logo无底色.png"/>
          <p:cNvPicPr>
            <a:picLocks noChangeAspect="1"/>
          </p:cNvPicPr>
          <p:nvPr userDrawn="1"/>
        </p:nvPicPr>
        <p:blipFill>
          <a:blip r:embed="rId2">
            <a:extLst>
              <a:ext uri="{28A0092B-C50C-407E-A947-70E740481C1C}">
                <a14:useLocalDpi xmlns:a14="http://schemas.microsoft.com/office/drawing/2010/main" val="0"/>
              </a:ext>
            </a:extLst>
          </a:blip>
          <a:srcRect l="-8151" r="-8151"/>
          <a:stretch>
            <a:fillRect/>
          </a:stretch>
        </p:blipFill>
        <p:spPr bwMode="auto">
          <a:xfrm>
            <a:off x="230188" y="6272213"/>
            <a:ext cx="21621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userDrawn="1"/>
        </p:nvCxnSpPr>
        <p:spPr>
          <a:xfrm>
            <a:off x="23844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内容占位符 2"/>
          <p:cNvSpPr>
            <a:spLocks noGrp="1"/>
          </p:cNvSpPr>
          <p:nvPr>
            <p:ph idx="1"/>
          </p:nvPr>
        </p:nvSpPr>
        <p:spPr>
          <a:xfrm>
            <a:off x="423819" y="1753674"/>
            <a:ext cx="11107601" cy="4339721"/>
          </a:xfrm>
        </p:spPr>
        <p:txBody>
          <a:bodyPr>
            <a:noAutofit/>
          </a:bodyPr>
          <a:lstStyle>
            <a:lvl1pPr marL="362585" indent="-362585">
              <a:lnSpc>
                <a:spcPct val="150000"/>
              </a:lnSpc>
              <a:spcBef>
                <a:spcPts val="1000"/>
              </a:spcBef>
              <a:buClr>
                <a:srgbClr val="032089"/>
              </a:buClr>
              <a:buFont typeface="Wingdings" panose="05000000000000000000" pitchFamily="2" charset="2"/>
              <a:buChar char="Ø"/>
              <a:defRPr sz="1800" b="0">
                <a:latin typeface="微软雅黑" panose="020B0503020204020204" pitchFamily="34" charset="-122"/>
                <a:ea typeface="微软雅黑" panose="020B0503020204020204" pitchFamily="34" charset="-122"/>
                <a:cs typeface="Times New Roman" panose="02020603050405020304" pitchFamily="18" charset="0"/>
              </a:defRPr>
            </a:lvl1pPr>
            <a:lvl2pPr>
              <a:lnSpc>
                <a:spcPct val="130000"/>
              </a:lnSpc>
              <a:buClr>
                <a:srgbClr val="032089"/>
              </a:buClr>
              <a:buFont typeface="Wingdings" panose="05000000000000000000" pitchFamily="2" charset="2"/>
              <a:buChar char="l"/>
              <a:defRPr sz="2330" b="0">
                <a:latin typeface="微软雅黑" panose="020B0503020204020204" pitchFamily="34" charset="-122"/>
                <a:ea typeface="微软雅黑" panose="020B0503020204020204" pitchFamily="34" charset="-122"/>
              </a:defRPr>
            </a:lvl2pPr>
            <a:lvl3pPr>
              <a:defRPr sz="1905" b="0">
                <a:latin typeface="微软雅黑" panose="020B0503020204020204" pitchFamily="34" charset="-122"/>
                <a:ea typeface="微软雅黑" panose="020B0503020204020204" pitchFamily="34" charset="-122"/>
              </a:defRPr>
            </a:lvl3pPr>
            <a:lvl4pPr>
              <a:defRPr sz="1905" b="0">
                <a:latin typeface="微软雅黑" panose="020B0503020204020204" pitchFamily="34" charset="-122"/>
                <a:ea typeface="微软雅黑" panose="020B0503020204020204" pitchFamily="34" charset="-122"/>
              </a:defRPr>
            </a:lvl4pPr>
            <a:lvl5pPr>
              <a:defRPr sz="1905" b="0">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p:txBody>
      </p:sp>
      <p:sp>
        <p:nvSpPr>
          <p:cNvPr id="2" name="标题 1"/>
          <p:cNvSpPr>
            <a:spLocks noGrp="1"/>
          </p:cNvSpPr>
          <p:nvPr>
            <p:ph type="title"/>
          </p:nvPr>
        </p:nvSpPr>
        <p:spPr>
          <a:xfrm>
            <a:off x="254876" y="359079"/>
            <a:ext cx="10972801" cy="528176"/>
          </a:xfrm>
        </p:spPr>
        <p:txBody>
          <a:bodyPr/>
          <a:lstStyle>
            <a:lvl1pPr>
              <a:defRPr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a:t>单击此处编辑母版标题样式</a:t>
            </a:r>
            <a:endParaRPr lang="zh-CN" altLang="en-US" dirty="0"/>
          </a:p>
        </p:txBody>
      </p:sp>
      <p:sp>
        <p:nvSpPr>
          <p:cNvPr id="14" name="内容占位符 2"/>
          <p:cNvSpPr>
            <a:spLocks noGrp="1"/>
          </p:cNvSpPr>
          <p:nvPr>
            <p:ph idx="10"/>
          </p:nvPr>
        </p:nvSpPr>
        <p:spPr>
          <a:xfrm>
            <a:off x="423819" y="1138980"/>
            <a:ext cx="11107601" cy="426469"/>
          </a:xfrm>
          <a:noFill/>
          <a:ln>
            <a:noFill/>
          </a:ln>
        </p:spPr>
        <p:txBody>
          <a:bodyPr anchor="ctr">
            <a:noAutofit/>
          </a:bodyPr>
          <a:lstStyle>
            <a:lvl1pPr marL="0" indent="0">
              <a:buNone/>
              <a:defRPr lang="zh-CN" altLang="en-US" sz="2000" b="0" dirty="0" smtClean="0">
                <a:latin typeface="微软雅黑" panose="020B0503020204020204" pitchFamily="34" charset="-122"/>
                <a:ea typeface="微软雅黑" panose="020B0503020204020204" pitchFamily="34" charset="-122"/>
                <a:cs typeface="Times New Roman" panose="02020603050405020304" pitchFamily="18" charset="0"/>
              </a:defRPr>
            </a:lvl1pPr>
          </a:lstStyle>
          <a:p>
            <a:pPr lvl="0"/>
            <a:r>
              <a:rPr lang="zh-CN" altLang="en-US"/>
              <a:t>单击此处编辑母版文本样式</a:t>
            </a:r>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内容页">
    <p:spTree>
      <p:nvGrpSpPr>
        <p:cNvPr id="1" name=""/>
        <p:cNvGrpSpPr/>
        <p:nvPr/>
      </p:nvGrpSpPr>
      <p:grpSpPr>
        <a:xfrm>
          <a:off x="0" y="0"/>
          <a:ext cx="0" cy="0"/>
          <a:chOff x="0" y="0"/>
          <a:chExt cx="0" cy="0"/>
        </a:xfrm>
      </p:grpSpPr>
      <p:sp>
        <p:nvSpPr>
          <p:cNvPr id="5" name="Rectangle 12"/>
          <p:cNvSpPr>
            <a:spLocks noChangeArrowheads="1"/>
          </p:cNvSpPr>
          <p:nvPr userDrawn="1"/>
        </p:nvSpPr>
        <p:spPr bwMode="auto">
          <a:xfrm>
            <a:off x="9937750" y="6392863"/>
            <a:ext cx="571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00">
                <a:solidFill>
                  <a:srgbClr val="7F7F7F"/>
                </a:solidFill>
                <a:latin typeface="Arial" panose="020B0604020202020204" pitchFamily="34" charset="0"/>
                <a:cs typeface="Arial" panose="020B0604020202020204" pitchFamily="34" charset="0"/>
              </a:rPr>
              <a:t> </a:t>
            </a:r>
            <a:fld id="{DAD27194-810E-42B5-A7E0-C99E85721FF2}" type="slidenum">
              <a:rPr lang="en-US" altLang="zh-CN" sz="1000">
                <a:latin typeface="Arial" panose="020B0604020202020204" pitchFamily="34" charset="0"/>
                <a:cs typeface="Arial" panose="020B0604020202020204" pitchFamily="34" charset="0"/>
              </a:rPr>
            </a:fld>
            <a:endParaRPr lang="en-US" altLang="zh-CN" sz="1000">
              <a:latin typeface="Arial" panose="020B0604020202020204" pitchFamily="34" charset="0"/>
              <a:cs typeface="Arial" panose="020B0604020202020204" pitchFamily="34" charset="0"/>
            </a:endParaRPr>
          </a:p>
        </p:txBody>
      </p:sp>
      <p:cxnSp>
        <p:nvCxnSpPr>
          <p:cNvPr id="6" name="直接连接符 19"/>
          <p:cNvCxnSpPr>
            <a:stCxn id="6"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userDrawn="1"/>
        </p:nvCxnSpPr>
        <p:spPr>
          <a:xfrm flipV="1">
            <a:off x="3719513" y="6508750"/>
            <a:ext cx="6218237"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sp>
        <p:nvSpPr>
          <p:cNvPr id="8" name="AutoShape 23"/>
          <p:cNvSpPr>
            <a:spLocks noChangeArrowheads="1"/>
          </p:cNvSpPr>
          <p:nvPr userDrawn="1"/>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9" name="AutoShape 23"/>
          <p:cNvSpPr>
            <a:spLocks noChangeArrowheads="1"/>
          </p:cNvSpPr>
          <p:nvPr userDrawn="1"/>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10" name="矩形 9"/>
          <p:cNvSpPr>
            <a:spLocks noChangeArrowheads="1"/>
          </p:cNvSpPr>
          <p:nvPr userDrawn="1"/>
        </p:nvSpPr>
        <p:spPr bwMode="auto">
          <a:xfrm>
            <a:off x="2479675" y="6346825"/>
            <a:ext cx="1239838" cy="346075"/>
          </a:xfrm>
          <a:prstGeom prst="rect">
            <a:avLst/>
          </a:prstGeom>
          <a:noFill/>
          <a:ln>
            <a:noFill/>
          </a:ln>
        </p:spPr>
        <p:txBody>
          <a:bodyPr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100" dirty="0">
                <a:solidFill>
                  <a:srgbClr val="404040"/>
                </a:solidFill>
                <a:latin typeface="微软雅黑" panose="020B0503020204020204" pitchFamily="34" charset="-122"/>
                <a:ea typeface="微软雅黑" panose="020B0503020204020204" pitchFamily="34" charset="-122"/>
              </a:rPr>
              <a:t>大数据挖掘专家</a:t>
            </a:r>
            <a:endParaRPr lang="en-US" altLang="zh-CN" sz="1100" dirty="0">
              <a:solidFill>
                <a:srgbClr val="40404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图片 12" descr="泰迪logo无底色.png"/>
          <p:cNvPicPr>
            <a:picLocks noChangeAspect="1"/>
          </p:cNvPicPr>
          <p:nvPr userDrawn="1"/>
        </p:nvPicPr>
        <p:blipFill>
          <a:blip r:embed="rId2">
            <a:extLst>
              <a:ext uri="{28A0092B-C50C-407E-A947-70E740481C1C}">
                <a14:useLocalDpi xmlns:a14="http://schemas.microsoft.com/office/drawing/2010/main" val="0"/>
              </a:ext>
            </a:extLst>
          </a:blip>
          <a:srcRect l="-8151" r="-8151"/>
          <a:stretch>
            <a:fillRect/>
          </a:stretch>
        </p:blipFill>
        <p:spPr bwMode="auto">
          <a:xfrm>
            <a:off x="230188" y="6272213"/>
            <a:ext cx="21621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userDrawn="1"/>
        </p:nvCxnSpPr>
        <p:spPr>
          <a:xfrm>
            <a:off x="23844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内容占位符 2"/>
          <p:cNvSpPr>
            <a:spLocks noGrp="1"/>
          </p:cNvSpPr>
          <p:nvPr>
            <p:ph idx="1"/>
          </p:nvPr>
        </p:nvSpPr>
        <p:spPr>
          <a:xfrm>
            <a:off x="423819" y="1754668"/>
            <a:ext cx="11107601" cy="4369231"/>
          </a:xfrm>
        </p:spPr>
        <p:txBody>
          <a:bodyPr>
            <a:noAutofit/>
          </a:bodyPr>
          <a:lstStyle>
            <a:lvl1pPr marL="362585" indent="-362585">
              <a:lnSpc>
                <a:spcPct val="150000"/>
              </a:lnSpc>
              <a:spcBef>
                <a:spcPts val="1000"/>
              </a:spcBef>
              <a:buClr>
                <a:srgbClr val="032089"/>
              </a:buClr>
              <a:buFont typeface="Wingdings" panose="05000000000000000000" pitchFamily="2" charset="2"/>
              <a:buChar char="Ø"/>
              <a:defRPr sz="1800" b="0">
                <a:latin typeface="微软雅黑" panose="020B0503020204020204" pitchFamily="34" charset="-122"/>
                <a:ea typeface="微软雅黑" panose="020B0503020204020204" pitchFamily="34" charset="-122"/>
                <a:cs typeface="Times New Roman" panose="02020603050405020304" pitchFamily="18" charset="0"/>
              </a:defRPr>
            </a:lvl1pPr>
            <a:lvl2pPr>
              <a:lnSpc>
                <a:spcPct val="130000"/>
              </a:lnSpc>
              <a:buClr>
                <a:srgbClr val="032089"/>
              </a:buClr>
              <a:buFont typeface="Wingdings" panose="05000000000000000000" pitchFamily="2" charset="2"/>
              <a:buChar char="l"/>
              <a:defRPr sz="2330" b="0">
                <a:latin typeface="微软雅黑" panose="020B0503020204020204" pitchFamily="34" charset="-122"/>
                <a:ea typeface="微软雅黑" panose="020B0503020204020204" pitchFamily="34" charset="-122"/>
              </a:defRPr>
            </a:lvl2pPr>
            <a:lvl3pPr>
              <a:defRPr sz="1905" b="0">
                <a:latin typeface="微软雅黑" panose="020B0503020204020204" pitchFamily="34" charset="-122"/>
                <a:ea typeface="微软雅黑" panose="020B0503020204020204" pitchFamily="34" charset="-122"/>
              </a:defRPr>
            </a:lvl3pPr>
            <a:lvl4pPr>
              <a:defRPr sz="1905" b="0">
                <a:latin typeface="微软雅黑" panose="020B0503020204020204" pitchFamily="34" charset="-122"/>
                <a:ea typeface="微软雅黑" panose="020B0503020204020204" pitchFamily="34" charset="-122"/>
              </a:defRPr>
            </a:lvl4pPr>
            <a:lvl5pPr>
              <a:defRPr sz="1905" b="0">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a:p>
            <a:pPr lvl="1"/>
            <a:r>
              <a:rPr lang="zh-CN" altLang="en-US"/>
              <a:t>第二级</a:t>
            </a:r>
            <a:endParaRPr lang="zh-CN" altLang="en-US"/>
          </a:p>
        </p:txBody>
      </p:sp>
      <p:sp>
        <p:nvSpPr>
          <p:cNvPr id="2" name="标题 1"/>
          <p:cNvSpPr>
            <a:spLocks noGrp="1"/>
          </p:cNvSpPr>
          <p:nvPr>
            <p:ph type="title"/>
          </p:nvPr>
        </p:nvSpPr>
        <p:spPr>
          <a:xfrm>
            <a:off x="254876" y="359079"/>
            <a:ext cx="10972801" cy="528176"/>
          </a:xfrm>
        </p:spPr>
        <p:txBody>
          <a:bodyPr/>
          <a:lstStyle>
            <a:lvl1pPr>
              <a:defRPr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a:t>单击此处编辑母版标题样式</a:t>
            </a:r>
            <a:endParaRPr lang="zh-CN" altLang="en-US" dirty="0"/>
          </a:p>
        </p:txBody>
      </p:sp>
      <p:sp>
        <p:nvSpPr>
          <p:cNvPr id="14" name="内容占位符 2"/>
          <p:cNvSpPr>
            <a:spLocks noGrp="1"/>
          </p:cNvSpPr>
          <p:nvPr>
            <p:ph idx="10"/>
          </p:nvPr>
        </p:nvSpPr>
        <p:spPr>
          <a:xfrm>
            <a:off x="423819" y="1138980"/>
            <a:ext cx="11107601" cy="426469"/>
          </a:xfrm>
          <a:noFill/>
          <a:ln>
            <a:noFill/>
          </a:ln>
        </p:spPr>
        <p:txBody>
          <a:bodyPr anchor="ctr">
            <a:noAutofit/>
          </a:bodyPr>
          <a:lstStyle>
            <a:lvl1pPr marL="0" indent="0">
              <a:buNone/>
              <a:defRPr lang="zh-CN" altLang="en-US" sz="2000" b="0" dirty="0" smtClean="0">
                <a:latin typeface="微软雅黑" panose="020B0503020204020204" pitchFamily="34" charset="-122"/>
                <a:ea typeface="微软雅黑" panose="020B0503020204020204" pitchFamily="34" charset="-122"/>
                <a:cs typeface="Times New Roman" panose="02020603050405020304" pitchFamily="18" charset="0"/>
              </a:defRPr>
            </a:lvl1pPr>
          </a:lstStyle>
          <a:p>
            <a:pPr lvl="0"/>
            <a:r>
              <a:rPr lang="zh-CN" altLang="en-US"/>
              <a:t>单击此处编辑母版文本样式</a:t>
            </a:r>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
        <p:nvSpPr>
          <p:cNvPr id="3" name="矩形 2"/>
          <p:cNvSpPr>
            <a:spLocks noChangeArrowheads="1"/>
          </p:cNvSpPr>
          <p:nvPr userDrawn="1"/>
        </p:nvSpPr>
        <p:spPr bwMode="auto">
          <a:xfrm>
            <a:off x="0" y="1968500"/>
            <a:ext cx="12190413" cy="2168525"/>
          </a:xfrm>
          <a:prstGeom prst="rect">
            <a:avLst/>
          </a:prstGeom>
          <a:solidFill>
            <a:srgbClr val="064BB2"/>
          </a:solidFill>
          <a:ln>
            <a:noFill/>
          </a:ln>
          <a:effectLst>
            <a:outerShdw blurRad="50800" dist="38100" dir="5400000" algn="t" rotWithShape="0">
              <a:srgbClr val="000000">
                <a:alpha val="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hangingPunct="1">
              <a:defRPr/>
            </a:pPr>
            <a:endParaRPr lang="zh-CN" altLang="en-US" sz="950" dirty="0">
              <a:solidFill>
                <a:srgbClr val="FFFFFF"/>
              </a:solidFill>
              <a:latin typeface="+mn-lt"/>
              <a:ea typeface="+mn-ea"/>
              <a:cs typeface="宋体" panose="02010600030101010101" pitchFamily="2" charset="-122"/>
            </a:endParaRPr>
          </a:p>
        </p:txBody>
      </p:sp>
      <p:pic>
        <p:nvPicPr>
          <p:cNvPr id="4" name="图片 3" descr="AW视觉符号.jpg"/>
          <p:cNvPicPr>
            <a:picLocks noChangeAspect="1"/>
          </p:cNvPicPr>
          <p:nvPr userDrawn="1"/>
        </p:nvPicPr>
        <p:blipFill>
          <a:blip r:embed="rId2" cstate="print"/>
          <a:stretch>
            <a:fillRect/>
          </a:stretch>
        </p:blipFill>
        <p:spPr>
          <a:xfrm>
            <a:off x="202395" y="2246811"/>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文本框 15"/>
          <p:cNvSpPr txBox="1">
            <a:spLocks noChangeArrowheads="1"/>
          </p:cNvSpPr>
          <p:nvPr userDrawn="1"/>
        </p:nvSpPr>
        <p:spPr bwMode="auto">
          <a:xfrm>
            <a:off x="8509000" y="374650"/>
            <a:ext cx="2100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4" rIns="91343" bIns="4567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a:solidFill>
                  <a:srgbClr val="064BB2"/>
                </a:solidFill>
                <a:latin typeface="仿宋" panose="02010609060101010101" pitchFamily="49" charset="-122"/>
                <a:ea typeface="仿宋" panose="02010609060101010101" pitchFamily="49" charset="-122"/>
              </a:rPr>
              <a:t>大数据，成就未来</a:t>
            </a:r>
            <a:endParaRPr lang="zh-CN" altLang="en-US" b="1">
              <a:solidFill>
                <a:srgbClr val="064BB2"/>
              </a:solidFill>
              <a:latin typeface="仿宋" panose="02010609060101010101" pitchFamily="49" charset="-122"/>
              <a:ea typeface="仿宋" panose="02010609060101010101" pitchFamily="49" charset="-122"/>
            </a:endParaRPr>
          </a:p>
        </p:txBody>
      </p:sp>
      <p:cxnSp>
        <p:nvCxnSpPr>
          <p:cNvPr id="6" name="直接连接符 5"/>
          <p:cNvCxnSpPr/>
          <p:nvPr userDrawn="1"/>
        </p:nvCxnSpPr>
        <p:spPr>
          <a:xfrm>
            <a:off x="10529888"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userDrawn="1"/>
        </p:nvCxnSpPr>
        <p:spPr>
          <a:xfrm>
            <a:off x="6589713"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pic>
        <p:nvPicPr>
          <p:cNvPr id="8" name="图片 16" descr="LOGO1.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59738" y="288925"/>
            <a:ext cx="5461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标题 14"/>
          <p:cNvSpPr>
            <a:spLocks noGrp="1"/>
          </p:cNvSpPr>
          <p:nvPr>
            <p:ph type="title"/>
          </p:nvPr>
        </p:nvSpPr>
        <p:spPr>
          <a:xfrm>
            <a:off x="5926234" y="2706149"/>
            <a:ext cx="5889861" cy="692150"/>
          </a:xfrm>
        </p:spPr>
        <p:txBody>
          <a:bodyPr/>
          <a:lstStyle>
            <a:lvl1pPr algn="ctr">
              <a:defRPr sz="3600" b="1" baseline="0">
                <a:solidFill>
                  <a:schemeClr val="bg1"/>
                </a:solidFill>
                <a:latin typeface="Times New Roman" panose="02020603050405020304" pitchFamily="18" charset="0"/>
              </a:defRPr>
            </a:lvl1pPr>
          </a:lstStyle>
          <a:p>
            <a:r>
              <a:rPr lang="zh-CN" altLang="en-US" dirty="0"/>
              <a:t>单击此处编辑母版标题样式</a:t>
            </a:r>
            <a:endParaRPr lang="zh-CN" altLang="en-US" dirty="0"/>
          </a:p>
        </p:txBody>
      </p:sp>
      <p:sp>
        <p:nvSpPr>
          <p:cNvPr id="9" name="日期占位符 29"/>
          <p:cNvSpPr>
            <a:spLocks noGrp="1"/>
          </p:cNvSpPr>
          <p:nvPr>
            <p:ph type="dt" sz="half" idx="10"/>
          </p:nvPr>
        </p:nvSpPr>
        <p:spPr>
          <a:xfrm>
            <a:off x="9447213" y="3771900"/>
            <a:ext cx="2743200" cy="365125"/>
          </a:xfrm>
        </p:spPr>
        <p:txBody>
          <a:bodyPr/>
          <a:lstStyle>
            <a:lvl1pPr algn="r">
              <a:defRPr sz="2400" b="1">
                <a:solidFill>
                  <a:srgbClr val="FFFFFF"/>
                </a:solidFill>
                <a:latin typeface="微软雅黑" panose="020B0503020204020204" pitchFamily="34" charset="-122"/>
                <a:ea typeface="微软雅黑" panose="020B0503020204020204" pitchFamily="34" charset="-122"/>
              </a:defRPr>
            </a:lvl1pPr>
          </a:lstStyle>
          <a:p>
            <a:pPr>
              <a:defRPr/>
            </a:pPr>
            <a:fld id="{1DA8ADCC-6D99-491B-A2F9-DAF541D76FDB}" type="datetimeFigureOut">
              <a:rPr lang="zh-CN" altLang="en-US"/>
            </a:fld>
            <a:endParaRPr lang="zh-CN" altLang="en-US"/>
          </a:p>
        </p:txBody>
      </p:sp>
    </p:spTree>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程序页">
    <p:spTree>
      <p:nvGrpSpPr>
        <p:cNvPr id="1" name=""/>
        <p:cNvGrpSpPr/>
        <p:nvPr/>
      </p:nvGrpSpPr>
      <p:grpSpPr>
        <a:xfrm>
          <a:off x="0" y="0"/>
          <a:ext cx="0" cy="0"/>
          <a:chOff x="0" y="0"/>
          <a:chExt cx="0" cy="0"/>
        </a:xfrm>
      </p:grpSpPr>
      <p:sp>
        <p:nvSpPr>
          <p:cNvPr id="5" name="Rectangle 12"/>
          <p:cNvSpPr>
            <a:spLocks noChangeArrowheads="1"/>
          </p:cNvSpPr>
          <p:nvPr userDrawn="1"/>
        </p:nvSpPr>
        <p:spPr bwMode="auto">
          <a:xfrm>
            <a:off x="9937750" y="6392863"/>
            <a:ext cx="571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00">
                <a:solidFill>
                  <a:srgbClr val="7F7F7F"/>
                </a:solidFill>
                <a:latin typeface="Arial" panose="020B0604020202020204" pitchFamily="34" charset="0"/>
                <a:cs typeface="Arial" panose="020B0604020202020204" pitchFamily="34" charset="0"/>
              </a:rPr>
              <a:t> </a:t>
            </a:r>
            <a:fld id="{3EAF2971-0FD5-44C8-9631-2D74B6A6A733}" type="slidenum">
              <a:rPr lang="en-US" altLang="zh-CN" sz="1000">
                <a:solidFill>
                  <a:srgbClr val="000000"/>
                </a:solidFill>
                <a:latin typeface="Arial" panose="020B0604020202020204" pitchFamily="34" charset="0"/>
                <a:cs typeface="Arial" panose="020B0604020202020204" pitchFamily="34" charset="0"/>
              </a:rPr>
            </a:fld>
            <a:endParaRPr lang="en-US" altLang="zh-CN" sz="1000">
              <a:solidFill>
                <a:srgbClr val="000000"/>
              </a:solidFill>
              <a:latin typeface="Arial" panose="020B0604020202020204" pitchFamily="34" charset="0"/>
              <a:cs typeface="Arial" panose="020B0604020202020204" pitchFamily="34" charset="0"/>
            </a:endParaRPr>
          </a:p>
        </p:txBody>
      </p:sp>
      <p:cxnSp>
        <p:nvCxnSpPr>
          <p:cNvPr id="6" name="直接连接符 19"/>
          <p:cNvCxnSpPr>
            <a:stCxn id="6"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userDrawn="1"/>
        </p:nvCxnSpPr>
        <p:spPr>
          <a:xfrm flipV="1">
            <a:off x="3719513" y="6508750"/>
            <a:ext cx="6218237"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sp>
        <p:nvSpPr>
          <p:cNvPr id="8" name="AutoShape 23"/>
          <p:cNvSpPr>
            <a:spLocks noChangeArrowheads="1"/>
          </p:cNvSpPr>
          <p:nvPr userDrawn="1"/>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9" name="AutoShape 23"/>
          <p:cNvSpPr>
            <a:spLocks noChangeArrowheads="1"/>
          </p:cNvSpPr>
          <p:nvPr userDrawn="1"/>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10" name="矩形 9"/>
          <p:cNvSpPr>
            <a:spLocks noChangeArrowheads="1"/>
          </p:cNvSpPr>
          <p:nvPr userDrawn="1"/>
        </p:nvSpPr>
        <p:spPr bwMode="auto">
          <a:xfrm>
            <a:off x="2479675" y="6346825"/>
            <a:ext cx="1239838" cy="346075"/>
          </a:xfrm>
          <a:prstGeom prst="rect">
            <a:avLst/>
          </a:prstGeom>
          <a:noFill/>
          <a:ln>
            <a:noFill/>
          </a:ln>
        </p:spPr>
        <p:txBody>
          <a:bodyPr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100" dirty="0">
                <a:solidFill>
                  <a:srgbClr val="404040"/>
                </a:solidFill>
                <a:latin typeface="黑体" panose="02010609060101010101" pitchFamily="2" charset="-122"/>
                <a:ea typeface="黑体" panose="02010609060101010101" pitchFamily="2" charset="-122"/>
              </a:rPr>
              <a:t>大数据挖掘专家</a:t>
            </a:r>
            <a:endParaRPr lang="en-US" altLang="zh-CN" sz="1100" dirty="0">
              <a:solidFill>
                <a:srgbClr val="404040"/>
              </a:solidFill>
              <a:latin typeface="黑体" panose="02010609060101010101" pitchFamily="2" charset="-122"/>
              <a:ea typeface="黑体" panose="02010609060101010101" pitchFamily="2" charset="-122"/>
              <a:cs typeface="Arial" panose="020B0604020202020204" pitchFamily="34" charset="0"/>
            </a:endParaRPr>
          </a:p>
        </p:txBody>
      </p:sp>
      <p:pic>
        <p:nvPicPr>
          <p:cNvPr id="11" name="图片 12" descr="泰迪logo无底色.png"/>
          <p:cNvPicPr>
            <a:picLocks noChangeAspect="1"/>
          </p:cNvPicPr>
          <p:nvPr userDrawn="1"/>
        </p:nvPicPr>
        <p:blipFill>
          <a:blip r:embed="rId2">
            <a:extLst>
              <a:ext uri="{28A0092B-C50C-407E-A947-70E740481C1C}">
                <a14:useLocalDpi xmlns:a14="http://schemas.microsoft.com/office/drawing/2010/main" val="0"/>
              </a:ext>
            </a:extLst>
          </a:blip>
          <a:srcRect l="-8151" r="-8151"/>
          <a:stretch>
            <a:fillRect/>
          </a:stretch>
        </p:blipFill>
        <p:spPr bwMode="auto">
          <a:xfrm>
            <a:off x="230188" y="6272213"/>
            <a:ext cx="21621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userDrawn="1"/>
        </p:nvCxnSpPr>
        <p:spPr>
          <a:xfrm>
            <a:off x="23717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内容占位符 2"/>
          <p:cNvSpPr>
            <a:spLocks noGrp="1"/>
          </p:cNvSpPr>
          <p:nvPr>
            <p:ph idx="1"/>
          </p:nvPr>
        </p:nvSpPr>
        <p:spPr>
          <a:xfrm>
            <a:off x="423819" y="1817174"/>
            <a:ext cx="11107601" cy="4339721"/>
          </a:xfrm>
        </p:spPr>
        <p:txBody>
          <a:bodyPr>
            <a:noAutofit/>
          </a:bodyPr>
          <a:lstStyle>
            <a:lvl1pPr marL="362585" indent="-362585">
              <a:lnSpc>
                <a:spcPct val="150000"/>
              </a:lnSpc>
              <a:buClr>
                <a:srgbClr val="032089"/>
              </a:buClr>
              <a:buFont typeface="Wingdings" panose="05000000000000000000" pitchFamily="2" charset="2"/>
              <a:buChar char="Ø"/>
              <a:defRPr sz="1800" b="0">
                <a:latin typeface="Times New Roman" panose="02020603050405020304" pitchFamily="18" charset="0"/>
                <a:ea typeface="微软雅黑" panose="020B0503020204020204" pitchFamily="34" charset="-122"/>
                <a:cs typeface="Times New Roman" panose="02020603050405020304" pitchFamily="18" charset="0"/>
              </a:defRPr>
            </a:lvl1pPr>
            <a:lvl2pPr>
              <a:lnSpc>
                <a:spcPct val="130000"/>
              </a:lnSpc>
              <a:buClr>
                <a:srgbClr val="032089"/>
              </a:buClr>
              <a:buFont typeface="Wingdings" panose="05000000000000000000" pitchFamily="2" charset="2"/>
              <a:buChar char="l"/>
              <a:defRPr sz="2330" b="0">
                <a:latin typeface="微软雅黑" panose="020B0503020204020204" pitchFamily="34" charset="-122"/>
                <a:ea typeface="微软雅黑" panose="020B0503020204020204" pitchFamily="34" charset="-122"/>
              </a:defRPr>
            </a:lvl2pPr>
            <a:lvl3pPr>
              <a:defRPr sz="1905" b="0">
                <a:latin typeface="微软雅黑" panose="020B0503020204020204" pitchFamily="34" charset="-122"/>
                <a:ea typeface="微软雅黑" panose="020B0503020204020204" pitchFamily="34" charset="-122"/>
              </a:defRPr>
            </a:lvl3pPr>
            <a:lvl4pPr>
              <a:defRPr sz="1905" b="0">
                <a:latin typeface="微软雅黑" panose="020B0503020204020204" pitchFamily="34" charset="-122"/>
                <a:ea typeface="微软雅黑" panose="020B0503020204020204" pitchFamily="34" charset="-122"/>
              </a:defRPr>
            </a:lvl4pPr>
            <a:lvl5pPr>
              <a:defRPr sz="1905" b="0">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p:txBody>
      </p:sp>
      <p:sp>
        <p:nvSpPr>
          <p:cNvPr id="2" name="标题 1"/>
          <p:cNvSpPr>
            <a:spLocks noGrp="1"/>
          </p:cNvSpPr>
          <p:nvPr>
            <p:ph type="title"/>
          </p:nvPr>
        </p:nvSpPr>
        <p:spPr>
          <a:xfrm>
            <a:off x="254876" y="359079"/>
            <a:ext cx="10972801" cy="528176"/>
          </a:xfrm>
        </p:spPr>
        <p:txBody>
          <a:bodyPr/>
          <a:lstStyle>
            <a:lvl1pPr>
              <a:defRPr sz="2400" b="1">
                <a:solidFill>
                  <a:schemeClr val="tx1"/>
                </a:solidFill>
                <a:latin typeface="Times New Roman" panose="02020603050405020304" pitchFamily="18" charset="0"/>
                <a:cs typeface="Times New Roman" panose="02020603050405020304" pitchFamily="18" charset="0"/>
              </a:defRPr>
            </a:lvl1pPr>
          </a:lstStyle>
          <a:p>
            <a:r>
              <a:rPr lang="zh-CN" altLang="en-US"/>
              <a:t>单击此处编辑母版标题样式</a:t>
            </a:r>
            <a:endParaRPr lang="zh-CN" altLang="en-US" dirty="0"/>
          </a:p>
        </p:txBody>
      </p:sp>
      <p:sp>
        <p:nvSpPr>
          <p:cNvPr id="14" name="内容占位符 2"/>
          <p:cNvSpPr>
            <a:spLocks noGrp="1"/>
          </p:cNvSpPr>
          <p:nvPr>
            <p:ph idx="10"/>
          </p:nvPr>
        </p:nvSpPr>
        <p:spPr>
          <a:xfrm>
            <a:off x="423819" y="1138980"/>
            <a:ext cx="11107601" cy="426469"/>
          </a:xfrm>
          <a:noFill/>
          <a:ln>
            <a:noFill/>
          </a:ln>
        </p:spPr>
        <p:txBody>
          <a:bodyPr anchor="ctr">
            <a:noAutofit/>
          </a:bodyPr>
          <a:lstStyle>
            <a:lvl1pPr marL="0" indent="0">
              <a:buNone/>
              <a:defRPr lang="zh-CN" altLang="en-US" sz="2000" b="0" dirty="0" smtClean="0">
                <a:latin typeface="Times New Roman" panose="02020603050405020304" pitchFamily="18" charset="0"/>
                <a:ea typeface="微软雅黑" panose="020B0503020204020204" pitchFamily="34" charset="-122"/>
                <a:cs typeface="Times New Roman" panose="02020603050405020304" pitchFamily="18" charset="0"/>
              </a:defRPr>
            </a:lvl1pPr>
          </a:lstStyle>
          <a:p>
            <a:pPr lvl="0"/>
            <a:r>
              <a:rPr lang="zh-CN" altLang="en-US" dirty="0"/>
              <a:t>单击此处编辑母版文本样式</a:t>
            </a:r>
            <a:endParaRPr lang="zh-CN" alt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内容页">
    <p:spTree>
      <p:nvGrpSpPr>
        <p:cNvPr id="1" name=""/>
        <p:cNvGrpSpPr/>
        <p:nvPr/>
      </p:nvGrpSpPr>
      <p:grpSpPr>
        <a:xfrm>
          <a:off x="0" y="0"/>
          <a:ext cx="0" cy="0"/>
          <a:chOff x="0" y="0"/>
          <a:chExt cx="0" cy="0"/>
        </a:xfrm>
      </p:grpSpPr>
      <p:sp>
        <p:nvSpPr>
          <p:cNvPr id="5" name="Rectangle 12"/>
          <p:cNvSpPr>
            <a:spLocks noChangeArrowheads="1"/>
          </p:cNvSpPr>
          <p:nvPr userDrawn="1"/>
        </p:nvSpPr>
        <p:spPr bwMode="auto">
          <a:xfrm>
            <a:off x="9937750" y="6392863"/>
            <a:ext cx="571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00">
                <a:solidFill>
                  <a:srgbClr val="7F7F7F"/>
                </a:solidFill>
                <a:latin typeface="Arial" panose="020B0604020202020204" pitchFamily="34" charset="0"/>
                <a:cs typeface="Arial" panose="020B0604020202020204" pitchFamily="34" charset="0"/>
              </a:rPr>
              <a:t> </a:t>
            </a:r>
            <a:fld id="{79B7383B-12C0-4D11-9DFA-998C9F6DCE0F}" type="slidenum">
              <a:rPr lang="en-US" altLang="zh-CN" sz="1000">
                <a:solidFill>
                  <a:srgbClr val="000000"/>
                </a:solidFill>
                <a:latin typeface="Arial" panose="020B0604020202020204" pitchFamily="34" charset="0"/>
                <a:cs typeface="Arial" panose="020B0604020202020204" pitchFamily="34" charset="0"/>
              </a:rPr>
            </a:fld>
            <a:endParaRPr lang="en-US" altLang="zh-CN" sz="1000">
              <a:solidFill>
                <a:srgbClr val="000000"/>
              </a:solidFill>
              <a:latin typeface="Arial" panose="020B0604020202020204" pitchFamily="34" charset="0"/>
              <a:cs typeface="Arial" panose="020B0604020202020204" pitchFamily="34" charset="0"/>
            </a:endParaRPr>
          </a:p>
        </p:txBody>
      </p:sp>
      <p:cxnSp>
        <p:nvCxnSpPr>
          <p:cNvPr id="6" name="直接连接符 19"/>
          <p:cNvCxnSpPr>
            <a:stCxn id="6"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userDrawn="1"/>
        </p:nvCxnSpPr>
        <p:spPr>
          <a:xfrm flipV="1">
            <a:off x="3719513" y="6508750"/>
            <a:ext cx="6218237"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sp>
        <p:nvSpPr>
          <p:cNvPr id="8" name="AutoShape 23"/>
          <p:cNvSpPr>
            <a:spLocks noChangeArrowheads="1"/>
          </p:cNvSpPr>
          <p:nvPr userDrawn="1"/>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9" name="AutoShape 23"/>
          <p:cNvSpPr>
            <a:spLocks noChangeArrowheads="1"/>
          </p:cNvSpPr>
          <p:nvPr userDrawn="1"/>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0"/>
          </a:p>
        </p:txBody>
      </p:sp>
      <p:sp>
        <p:nvSpPr>
          <p:cNvPr id="10" name="矩形 9"/>
          <p:cNvSpPr>
            <a:spLocks noChangeArrowheads="1"/>
          </p:cNvSpPr>
          <p:nvPr userDrawn="1"/>
        </p:nvSpPr>
        <p:spPr bwMode="auto">
          <a:xfrm>
            <a:off x="2479675" y="6346825"/>
            <a:ext cx="1239838" cy="346075"/>
          </a:xfrm>
          <a:prstGeom prst="rect">
            <a:avLst/>
          </a:prstGeom>
          <a:noFill/>
          <a:ln>
            <a:noFill/>
          </a:ln>
        </p:spPr>
        <p:txBody>
          <a:bodyPr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100" dirty="0">
                <a:solidFill>
                  <a:srgbClr val="404040"/>
                </a:solidFill>
                <a:latin typeface="黑体" panose="02010609060101010101" pitchFamily="2" charset="-122"/>
                <a:ea typeface="黑体" panose="02010609060101010101" pitchFamily="2" charset="-122"/>
              </a:rPr>
              <a:t>大数据挖掘专家</a:t>
            </a:r>
            <a:endParaRPr lang="en-US" altLang="zh-CN" sz="1100" dirty="0">
              <a:solidFill>
                <a:srgbClr val="404040"/>
              </a:solidFill>
              <a:latin typeface="黑体" panose="02010609060101010101" pitchFamily="2" charset="-122"/>
              <a:ea typeface="黑体" panose="02010609060101010101" pitchFamily="2" charset="-122"/>
              <a:cs typeface="Arial" panose="020B0604020202020204" pitchFamily="34" charset="0"/>
            </a:endParaRPr>
          </a:p>
        </p:txBody>
      </p:sp>
      <p:pic>
        <p:nvPicPr>
          <p:cNvPr id="11" name="图片 12" descr="泰迪logo无底色.png"/>
          <p:cNvPicPr>
            <a:picLocks noChangeAspect="1"/>
          </p:cNvPicPr>
          <p:nvPr userDrawn="1"/>
        </p:nvPicPr>
        <p:blipFill>
          <a:blip r:embed="rId2">
            <a:extLst>
              <a:ext uri="{28A0092B-C50C-407E-A947-70E740481C1C}">
                <a14:useLocalDpi xmlns:a14="http://schemas.microsoft.com/office/drawing/2010/main" val="0"/>
              </a:ext>
            </a:extLst>
          </a:blip>
          <a:srcRect l="-8151" r="-8151"/>
          <a:stretch>
            <a:fillRect/>
          </a:stretch>
        </p:blipFill>
        <p:spPr bwMode="auto">
          <a:xfrm>
            <a:off x="230188" y="6272213"/>
            <a:ext cx="21621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userDrawn="1"/>
        </p:nvCxnSpPr>
        <p:spPr>
          <a:xfrm>
            <a:off x="23717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内容占位符 2"/>
          <p:cNvSpPr>
            <a:spLocks noGrp="1"/>
          </p:cNvSpPr>
          <p:nvPr>
            <p:ph idx="1"/>
          </p:nvPr>
        </p:nvSpPr>
        <p:spPr>
          <a:xfrm>
            <a:off x="423819" y="1123950"/>
            <a:ext cx="11107601" cy="4987249"/>
          </a:xfrm>
        </p:spPr>
        <p:txBody>
          <a:bodyPr>
            <a:noAutofit/>
          </a:bodyPr>
          <a:lstStyle>
            <a:lvl1pPr marL="362585" indent="-362585">
              <a:lnSpc>
                <a:spcPct val="150000"/>
              </a:lnSpc>
              <a:buClr>
                <a:srgbClr val="032089"/>
              </a:buClr>
              <a:buFont typeface="Wingdings" panose="05000000000000000000" pitchFamily="2" charset="2"/>
              <a:buChar char="Ø"/>
              <a:defRPr sz="1800" b="0">
                <a:latin typeface="Times New Roman" panose="02020603050405020304" pitchFamily="18" charset="0"/>
                <a:ea typeface="微软雅黑" panose="020B0503020204020204" pitchFamily="34" charset="-122"/>
                <a:cs typeface="Times New Roman" panose="02020603050405020304" pitchFamily="18" charset="0"/>
              </a:defRPr>
            </a:lvl1pPr>
            <a:lvl2pPr>
              <a:lnSpc>
                <a:spcPct val="130000"/>
              </a:lnSpc>
              <a:buClr>
                <a:srgbClr val="032089"/>
              </a:buClr>
              <a:buFont typeface="Wingdings" panose="05000000000000000000" pitchFamily="2" charset="2"/>
              <a:buChar char="l"/>
              <a:defRPr sz="2330" b="0">
                <a:latin typeface="微软雅黑" panose="020B0503020204020204" pitchFamily="34" charset="-122"/>
                <a:ea typeface="微软雅黑" panose="020B0503020204020204" pitchFamily="34" charset="-122"/>
              </a:defRPr>
            </a:lvl2pPr>
            <a:lvl3pPr>
              <a:defRPr sz="1905" b="0">
                <a:latin typeface="微软雅黑" panose="020B0503020204020204" pitchFamily="34" charset="-122"/>
                <a:ea typeface="微软雅黑" panose="020B0503020204020204" pitchFamily="34" charset="-122"/>
              </a:defRPr>
            </a:lvl3pPr>
            <a:lvl4pPr>
              <a:defRPr sz="1905" b="0">
                <a:latin typeface="微软雅黑" panose="020B0503020204020204" pitchFamily="34" charset="-122"/>
                <a:ea typeface="微软雅黑" panose="020B0503020204020204" pitchFamily="34" charset="-122"/>
              </a:defRPr>
            </a:lvl4pPr>
            <a:lvl5pPr>
              <a:defRPr sz="1905" b="0">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p:txBody>
      </p:sp>
      <p:sp>
        <p:nvSpPr>
          <p:cNvPr id="2" name="标题 1"/>
          <p:cNvSpPr>
            <a:spLocks noGrp="1"/>
          </p:cNvSpPr>
          <p:nvPr>
            <p:ph type="title"/>
          </p:nvPr>
        </p:nvSpPr>
        <p:spPr>
          <a:xfrm>
            <a:off x="254876" y="359079"/>
            <a:ext cx="10972801" cy="528176"/>
          </a:xfrm>
        </p:spPr>
        <p:txBody>
          <a:bodyPr/>
          <a:lstStyle>
            <a:lvl1pPr>
              <a:defRPr sz="2400" b="1">
                <a:solidFill>
                  <a:schemeClr val="tx1"/>
                </a:solidFill>
                <a:latin typeface="Times New Roman" panose="02020603050405020304" pitchFamily="18" charset="0"/>
                <a:cs typeface="Times New Roman" panose="02020603050405020304" pitchFamily="18" charset="0"/>
              </a:defRPr>
            </a:lvl1pPr>
          </a:lstStyle>
          <a:p>
            <a:r>
              <a:rPr lang="zh-CN" altLang="en-US"/>
              <a:t>单击此处编辑母版标题样式</a:t>
            </a:r>
            <a:endParaRPr lang="zh-CN" alt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showMasterSp="0">
  <p:cSld name="空白">
    <p:spTree>
      <p:nvGrpSpPr>
        <p:cNvPr id="1" name=""/>
        <p:cNvGrpSpPr/>
        <p:nvPr/>
      </p:nvGrpSpPr>
      <p:grpSpPr>
        <a:xfrm>
          <a:off x="0" y="0"/>
          <a:ext cx="0" cy="0"/>
          <a:chOff x="0" y="0"/>
          <a:chExt cx="0" cy="0"/>
        </a:xfrm>
      </p:grpSpPr>
      <p:sp>
        <p:nvSpPr>
          <p:cNvPr id="2" name="矩形 1"/>
          <p:cNvSpPr>
            <a:spLocks noChangeArrowheads="1"/>
          </p:cNvSpPr>
          <p:nvPr userDrawn="1"/>
        </p:nvSpPr>
        <p:spPr bwMode="auto">
          <a:xfrm>
            <a:off x="0" y="1968500"/>
            <a:ext cx="12190413" cy="2168525"/>
          </a:xfrm>
          <a:prstGeom prst="rect">
            <a:avLst/>
          </a:prstGeom>
          <a:solidFill>
            <a:srgbClr val="064BB2"/>
          </a:solidFill>
          <a:ln>
            <a:noFill/>
          </a:ln>
          <a:effectLst>
            <a:outerShdw blurRad="50800" dist="38100" dir="5400000" algn="t" rotWithShape="0">
              <a:srgbClr val="000000">
                <a:alpha val="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hangingPunct="1">
              <a:defRPr/>
            </a:pPr>
            <a:endParaRPr lang="zh-CN" altLang="en-US" sz="950" dirty="0">
              <a:solidFill>
                <a:srgbClr val="FFFFFF"/>
              </a:solidFill>
              <a:latin typeface="+mn-lt"/>
              <a:ea typeface="+mn-ea"/>
              <a:cs typeface="宋体" panose="02010600030101010101" pitchFamily="2" charset="-122"/>
            </a:endParaRPr>
          </a:p>
        </p:txBody>
      </p:sp>
      <p:sp>
        <p:nvSpPr>
          <p:cNvPr id="3" name="Title 1"/>
          <p:cNvSpPr txBox="1"/>
          <p:nvPr userDrawn="1"/>
        </p:nvSpPr>
        <p:spPr>
          <a:xfrm>
            <a:off x="5003623" y="1657613"/>
            <a:ext cx="7082051" cy="1653849"/>
          </a:xfrm>
          <a:prstGeom prst="rect">
            <a:avLst/>
          </a:prstGeom>
        </p:spPr>
        <p:txBody>
          <a:bodyPr anchor="b"/>
          <a:lstStyle>
            <a:lvl1pPr algn="ctr" defTabSz="1028700" rtl="0" eaLnBrk="1" fontAlgn="base" latinLnBrk="0" hangingPunct="1">
              <a:lnSpc>
                <a:spcPts val="3360"/>
              </a:lnSpc>
              <a:spcBef>
                <a:spcPts val="630"/>
              </a:spcBef>
              <a:spcAft>
                <a:spcPct val="0"/>
              </a:spcAft>
              <a:buNone/>
              <a:defRPr lang="en-US" sz="2940" b="1" kern="1200" dirty="0">
                <a:solidFill>
                  <a:schemeClr val="bg1"/>
                </a:solidFill>
                <a:latin typeface="微软雅黑" panose="020B0503020204020204" pitchFamily="34" charset="-122"/>
                <a:ea typeface="微软雅黑" panose="020B0503020204020204" pitchFamily="34" charset="-122"/>
                <a:cs typeface="+mn-cs"/>
              </a:defRPr>
            </a:lvl1pPr>
          </a:lstStyle>
          <a:p>
            <a:pPr>
              <a:defRPr/>
            </a:pPr>
            <a:r>
              <a:rPr altLang="zh-CN" sz="6600">
                <a:ln>
                  <a:solidFill>
                    <a:srgbClr val="FFFFFF"/>
                  </a:solidFill>
                </a:ln>
                <a:solidFill>
                  <a:srgbClr val="FFFFFF"/>
                </a:solidFill>
                <a:effectLst>
                  <a:reflection blurRad="6350" stA="50000" endA="300" endPos="50000" dist="29997" dir="5400000" sy="-100000" algn="bl" rotWithShape="0"/>
                </a:effectLst>
              </a:rPr>
              <a:t>Thank you!</a:t>
            </a:r>
            <a:endParaRPr lang="zh-CN" altLang="en-US" sz="6600">
              <a:ln>
                <a:solidFill>
                  <a:srgbClr val="FFFFFF"/>
                </a:solidFill>
              </a:ln>
              <a:solidFill>
                <a:srgbClr val="FFFFFF"/>
              </a:solidFill>
              <a:effectLst>
                <a:reflection blurRad="6350" stA="50000" endA="300" endPos="50000" dist="29997" dir="5400000" sy="-100000" algn="bl" rotWithShape="0"/>
              </a:effectLst>
            </a:endParaRPr>
          </a:p>
        </p:txBody>
      </p:sp>
      <p:pic>
        <p:nvPicPr>
          <p:cNvPr id="4" name="图片 3" descr="AW视觉符号.jpg"/>
          <p:cNvPicPr>
            <a:picLocks noChangeAspect="1"/>
          </p:cNvPicPr>
          <p:nvPr userDrawn="1"/>
        </p:nvPicPr>
        <p:blipFill>
          <a:blip r:embed="rId2" cstate="print"/>
          <a:stretch>
            <a:fillRect/>
          </a:stretch>
        </p:blipFill>
        <p:spPr>
          <a:xfrm>
            <a:off x="202395" y="2246811"/>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文本框 15"/>
          <p:cNvSpPr txBox="1">
            <a:spLocks noChangeArrowheads="1"/>
          </p:cNvSpPr>
          <p:nvPr userDrawn="1"/>
        </p:nvSpPr>
        <p:spPr bwMode="auto">
          <a:xfrm>
            <a:off x="8509000" y="374650"/>
            <a:ext cx="2100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4" rIns="91343" bIns="4567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a:solidFill>
                  <a:srgbClr val="064BB2"/>
                </a:solidFill>
                <a:latin typeface="仿宋" panose="02010609060101010101" pitchFamily="49" charset="-122"/>
                <a:ea typeface="仿宋" panose="02010609060101010101" pitchFamily="49" charset="-122"/>
              </a:rPr>
              <a:t>大数据，成就未来</a:t>
            </a:r>
            <a:endParaRPr lang="zh-CN" altLang="en-US" b="1">
              <a:solidFill>
                <a:srgbClr val="064BB2"/>
              </a:solidFill>
              <a:latin typeface="仿宋" panose="02010609060101010101" pitchFamily="49" charset="-122"/>
              <a:ea typeface="仿宋" panose="02010609060101010101" pitchFamily="49" charset="-122"/>
            </a:endParaRPr>
          </a:p>
        </p:txBody>
      </p:sp>
      <p:cxnSp>
        <p:nvCxnSpPr>
          <p:cNvPr id="6" name="直接连接符 5"/>
          <p:cNvCxnSpPr/>
          <p:nvPr userDrawn="1"/>
        </p:nvCxnSpPr>
        <p:spPr>
          <a:xfrm>
            <a:off x="10529888"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userDrawn="1"/>
        </p:nvCxnSpPr>
        <p:spPr>
          <a:xfrm>
            <a:off x="6589713"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pic>
        <p:nvPicPr>
          <p:cNvPr id="8" name="图片 16" descr="LOGO1.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59738" y="288925"/>
            <a:ext cx="5461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40925" y="4724400"/>
            <a:ext cx="187483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slideLayout" Target="../slideLayouts/slideLayout7.xml"/><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255588" y="195263"/>
            <a:ext cx="109728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422275" y="1187450"/>
            <a:ext cx="109728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a:t>
            </a:r>
            <a:endParaRPr lang="zh-CN" altLang="en-US"/>
          </a:p>
        </p:txBody>
      </p:sp>
      <p:sp>
        <p:nvSpPr>
          <p:cNvPr id="8" name="日期占位符 7"/>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0920930-E4C0-41A8-A6C5-F613BD94F691}" type="datetimeFigureOut">
              <a:rPr lang="zh-CN" altLang="en-US"/>
            </a:fld>
            <a:endParaRPr lang="zh-CN" altLang="en-US"/>
          </a:p>
        </p:txBody>
      </p:sp>
      <p:sp>
        <p:nvSpPr>
          <p:cNvPr id="13" name="页脚占位符 1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14" name="灯片编号占位符 1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DDF72EA2-0A9C-4785-A016-423211BF0B4D}"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rtl="0" eaLnBrk="0" fontAlgn="base" hangingPunct="0">
        <a:spcBef>
          <a:spcPct val="0"/>
        </a:spcBef>
        <a:spcAft>
          <a:spcPct val="0"/>
        </a:spcAft>
        <a:defRPr kumimoji="1" sz="2500">
          <a:solidFill>
            <a:schemeClr val="tx1"/>
          </a:solidFill>
          <a:latin typeface="+mj-lt"/>
          <a:ea typeface="微软雅黑" panose="020B0503020204020204" pitchFamily="34" charset="-122"/>
          <a:cs typeface="微软雅黑" panose="020B0503020204020204" pitchFamily="34" charset="-122"/>
        </a:defRPr>
      </a:lvl1pPr>
      <a:lvl2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2pPr>
      <a:lvl3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3pPr>
      <a:lvl4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4pPr>
      <a:lvl5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5pPr>
      <a:lvl6pPr marL="483870"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6pPr>
      <a:lvl7pPr marL="967740"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7pPr>
      <a:lvl8pPr marL="1450975"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8pPr>
      <a:lvl9pPr marL="1934845"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9pPr>
    </p:titleStyle>
    <p:bodyStyle>
      <a:lvl1pPr marL="361950" indent="-361950" algn="l" rtl="0" eaLnBrk="0" fontAlgn="base" hangingPunct="0">
        <a:spcBef>
          <a:spcPct val="20000"/>
        </a:spcBef>
        <a:spcAft>
          <a:spcPct val="0"/>
        </a:spcAft>
        <a:buClr>
          <a:srgbClr val="000066"/>
        </a:buClr>
        <a:buFont typeface="Wingdings" panose="05000000000000000000" pitchFamily="2" charset="2"/>
        <a:buChar char="n"/>
        <a:defRPr kumimoji="1" sz="2100">
          <a:solidFill>
            <a:schemeClr val="tx1"/>
          </a:solidFill>
          <a:latin typeface="+mn-lt"/>
          <a:ea typeface="+mn-ea"/>
          <a:cs typeface="宋体" panose="02010600030101010101" pitchFamily="2" charset="-122"/>
        </a:defRPr>
      </a:lvl1pPr>
      <a:lvl2pPr marL="786130" indent="-301625" algn="l" rtl="0" eaLnBrk="0" fontAlgn="base" hangingPunct="0">
        <a:spcBef>
          <a:spcPct val="20000"/>
        </a:spcBef>
        <a:spcAft>
          <a:spcPct val="0"/>
        </a:spcAft>
        <a:buFont typeface="Arial" panose="020B0604020202020204" pitchFamily="34" charset="0"/>
        <a:buChar char="–"/>
        <a:defRPr kumimoji="1" sz="2900">
          <a:solidFill>
            <a:schemeClr val="tx1"/>
          </a:solidFill>
          <a:latin typeface="+mn-lt"/>
          <a:ea typeface="+mn-ea"/>
        </a:defRPr>
      </a:lvl2pPr>
      <a:lvl3pPr marL="1208405" indent="-241300" algn="l" rtl="0" eaLnBrk="0" fontAlgn="base" hangingPunct="0">
        <a:spcBef>
          <a:spcPct val="20000"/>
        </a:spcBef>
        <a:spcAft>
          <a:spcPct val="0"/>
        </a:spcAft>
        <a:buFont typeface="Arial" panose="020B0604020202020204" pitchFamily="34" charset="0"/>
        <a:buChar char="•"/>
        <a:defRPr kumimoji="1" sz="2500">
          <a:solidFill>
            <a:schemeClr val="tx1"/>
          </a:solidFill>
          <a:latin typeface="+mn-lt"/>
          <a:ea typeface="+mn-ea"/>
        </a:defRPr>
      </a:lvl3pPr>
      <a:lvl4pPr marL="1692275" indent="-241300" algn="l" rtl="0" eaLnBrk="0" fontAlgn="base" hangingPunct="0">
        <a:spcBef>
          <a:spcPct val="20000"/>
        </a:spcBef>
        <a:spcAft>
          <a:spcPct val="0"/>
        </a:spcAft>
        <a:buFont typeface="Arial" panose="020B0604020202020204" pitchFamily="34" charset="0"/>
        <a:buChar char="–"/>
        <a:defRPr kumimoji="1" sz="2100">
          <a:solidFill>
            <a:schemeClr val="tx1"/>
          </a:solidFill>
          <a:latin typeface="+mn-lt"/>
          <a:ea typeface="+mn-ea"/>
        </a:defRPr>
      </a:lvl4pPr>
      <a:lvl5pPr marL="2176780" indent="-241300" algn="l" rtl="0" eaLnBrk="0" fontAlgn="base" hangingPunct="0">
        <a:spcBef>
          <a:spcPct val="20000"/>
        </a:spcBef>
        <a:spcAft>
          <a:spcPct val="0"/>
        </a:spcAft>
        <a:buFont typeface="Arial" panose="020B0604020202020204" pitchFamily="34" charset="0"/>
        <a:buChar char="»"/>
        <a:defRPr kumimoji="1" sz="2100">
          <a:solidFill>
            <a:schemeClr val="tx1"/>
          </a:solidFill>
          <a:latin typeface="+mn-lt"/>
          <a:ea typeface="+mn-ea"/>
        </a:defRPr>
      </a:lvl5pPr>
      <a:lvl6pPr marL="266065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6pPr>
      <a:lvl7pPr marL="314452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7pPr>
      <a:lvl8pPr marL="362839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8pPr>
      <a:lvl9pPr marL="411226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9pPr>
    </p:bodyStyle>
    <p:otherStyle>
      <a:defPPr>
        <a:defRPr lang="zh-CN"/>
      </a:defPPr>
      <a:lvl1pPr marL="0" algn="l" defTabSz="967740" rtl="0" eaLnBrk="1" latinLnBrk="0" hangingPunct="1">
        <a:defRPr sz="1905" kern="1200">
          <a:solidFill>
            <a:schemeClr val="tx1"/>
          </a:solidFill>
          <a:latin typeface="+mn-lt"/>
          <a:ea typeface="+mn-ea"/>
          <a:cs typeface="+mn-cs"/>
        </a:defRPr>
      </a:lvl1pPr>
      <a:lvl2pPr marL="483870" algn="l" defTabSz="967740" rtl="0" eaLnBrk="1" latinLnBrk="0" hangingPunct="1">
        <a:defRPr sz="1905" kern="1200">
          <a:solidFill>
            <a:schemeClr val="tx1"/>
          </a:solidFill>
          <a:latin typeface="+mn-lt"/>
          <a:ea typeface="+mn-ea"/>
          <a:cs typeface="+mn-cs"/>
        </a:defRPr>
      </a:lvl2pPr>
      <a:lvl3pPr marL="967740" algn="l" defTabSz="967740" rtl="0" eaLnBrk="1" latinLnBrk="0" hangingPunct="1">
        <a:defRPr sz="1905" kern="1200">
          <a:solidFill>
            <a:schemeClr val="tx1"/>
          </a:solidFill>
          <a:latin typeface="+mn-lt"/>
          <a:ea typeface="+mn-ea"/>
          <a:cs typeface="+mn-cs"/>
        </a:defRPr>
      </a:lvl3pPr>
      <a:lvl4pPr marL="1450975" algn="l" defTabSz="967740" rtl="0" eaLnBrk="1" latinLnBrk="0" hangingPunct="1">
        <a:defRPr sz="1905" kern="1200">
          <a:solidFill>
            <a:schemeClr val="tx1"/>
          </a:solidFill>
          <a:latin typeface="+mn-lt"/>
          <a:ea typeface="+mn-ea"/>
          <a:cs typeface="+mn-cs"/>
        </a:defRPr>
      </a:lvl4pPr>
      <a:lvl5pPr marL="1934845" algn="l" defTabSz="967740" rtl="0" eaLnBrk="1" latinLnBrk="0" hangingPunct="1">
        <a:defRPr sz="1905" kern="1200">
          <a:solidFill>
            <a:schemeClr val="tx1"/>
          </a:solidFill>
          <a:latin typeface="+mn-lt"/>
          <a:ea typeface="+mn-ea"/>
          <a:cs typeface="+mn-cs"/>
        </a:defRPr>
      </a:lvl5pPr>
      <a:lvl6pPr marL="2418715" algn="l" defTabSz="967740" rtl="0" eaLnBrk="1" latinLnBrk="0" hangingPunct="1">
        <a:defRPr sz="1905" kern="1200">
          <a:solidFill>
            <a:schemeClr val="tx1"/>
          </a:solidFill>
          <a:latin typeface="+mn-lt"/>
          <a:ea typeface="+mn-ea"/>
          <a:cs typeface="+mn-cs"/>
        </a:defRPr>
      </a:lvl6pPr>
      <a:lvl7pPr marL="2902585" algn="l" defTabSz="967740" rtl="0" eaLnBrk="1" latinLnBrk="0" hangingPunct="1">
        <a:defRPr sz="1905" kern="1200">
          <a:solidFill>
            <a:schemeClr val="tx1"/>
          </a:solidFill>
          <a:latin typeface="+mn-lt"/>
          <a:ea typeface="+mn-ea"/>
          <a:cs typeface="+mn-cs"/>
        </a:defRPr>
      </a:lvl7pPr>
      <a:lvl8pPr marL="3386455" algn="l" defTabSz="967740" rtl="0" eaLnBrk="1" latinLnBrk="0" hangingPunct="1">
        <a:defRPr sz="1905" kern="1200">
          <a:solidFill>
            <a:schemeClr val="tx1"/>
          </a:solidFill>
          <a:latin typeface="+mn-lt"/>
          <a:ea typeface="+mn-ea"/>
          <a:cs typeface="+mn-cs"/>
        </a:defRPr>
      </a:lvl8pPr>
      <a:lvl9pPr marL="3870325" algn="l" defTabSz="967740" rtl="0" eaLnBrk="1" latinLnBrk="0" hangingPunct="1">
        <a:defRPr sz="19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255588" y="195263"/>
            <a:ext cx="109728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2051" name="文本占位符 2"/>
          <p:cNvSpPr>
            <a:spLocks noGrp="1"/>
          </p:cNvSpPr>
          <p:nvPr>
            <p:ph type="body" idx="1"/>
          </p:nvPr>
        </p:nvSpPr>
        <p:spPr bwMode="auto">
          <a:xfrm>
            <a:off x="422275" y="1187450"/>
            <a:ext cx="109728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a:t>
            </a:r>
            <a:endParaRPr lang="zh-CN" altLang="en-US"/>
          </a:p>
        </p:txBody>
      </p:sp>
      <p:sp>
        <p:nvSpPr>
          <p:cNvPr id="8" name="日期占位符 7"/>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000000">
                    <a:tint val="75000"/>
                  </a:srgbClr>
                </a:solidFill>
                <a:latin typeface="+mn-lt"/>
                <a:ea typeface="+mn-ea"/>
              </a:defRPr>
            </a:lvl1pPr>
          </a:lstStyle>
          <a:p>
            <a:pPr>
              <a:defRPr/>
            </a:pPr>
            <a:fld id="{1D89181E-6E3D-46B1-8372-6CF7E983E0AA}" type="datetimeFigureOut">
              <a:rPr lang="zh-CN" altLang="en-US"/>
            </a:fld>
            <a:endParaRPr lang="zh-CN" altLang="en-US"/>
          </a:p>
        </p:txBody>
      </p:sp>
      <p:sp>
        <p:nvSpPr>
          <p:cNvPr id="13" name="页脚占位符 1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000000">
                    <a:tint val="75000"/>
                  </a:srgbClr>
                </a:solidFill>
                <a:latin typeface="+mn-lt"/>
                <a:ea typeface="+mn-ea"/>
              </a:defRPr>
            </a:lvl1pPr>
          </a:lstStyle>
          <a:p>
            <a:pPr>
              <a:defRPr/>
            </a:pPr>
            <a:endParaRPr lang="zh-CN" altLang="en-US"/>
          </a:p>
        </p:txBody>
      </p:sp>
      <p:sp>
        <p:nvSpPr>
          <p:cNvPr id="14" name="灯片编号占位符 1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4E7F3F62-99F7-402B-B276-A239F4A0C93A}"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txStyles>
    <p:titleStyle>
      <a:lvl1pPr algn="l" rtl="0" eaLnBrk="0" fontAlgn="base" hangingPunct="0">
        <a:spcBef>
          <a:spcPct val="0"/>
        </a:spcBef>
        <a:spcAft>
          <a:spcPct val="0"/>
        </a:spcAft>
        <a:defRPr kumimoji="1" sz="2500">
          <a:solidFill>
            <a:schemeClr val="tx1"/>
          </a:solidFill>
          <a:latin typeface="+mj-lt"/>
          <a:ea typeface="微软雅黑" panose="020B0503020204020204" pitchFamily="34" charset="-122"/>
          <a:cs typeface="微软雅黑" panose="020B0503020204020204" pitchFamily="34" charset="-122"/>
        </a:defRPr>
      </a:lvl1pPr>
      <a:lvl2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2pPr>
      <a:lvl3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3pPr>
      <a:lvl4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4pPr>
      <a:lvl5pPr algn="l" rtl="0" eaLnBrk="0" fontAlgn="base" hangingPunct="0">
        <a:spcBef>
          <a:spcPct val="0"/>
        </a:spcBef>
        <a:spcAft>
          <a:spcPct val="0"/>
        </a:spcAft>
        <a:defRPr kumimoji="1" sz="25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5pPr>
      <a:lvl6pPr marL="483870"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6pPr>
      <a:lvl7pPr marL="967740"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7pPr>
      <a:lvl8pPr marL="1450975"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8pPr>
      <a:lvl9pPr marL="1934845" algn="l" rtl="0" eaLnBrk="0" fontAlgn="base" hangingPunct="0">
        <a:spcBef>
          <a:spcPct val="0"/>
        </a:spcBef>
        <a:spcAft>
          <a:spcPct val="0"/>
        </a:spcAft>
        <a:defRPr sz="2540">
          <a:solidFill>
            <a:schemeClr val="tx1"/>
          </a:solidFill>
          <a:latin typeface="Calibri" panose="020F0502020204030204" pitchFamily="34" charset="0"/>
          <a:ea typeface="黑体" panose="02010609060101010101" pitchFamily="2" charset="-122"/>
        </a:defRPr>
      </a:lvl9pPr>
    </p:titleStyle>
    <p:bodyStyle>
      <a:lvl1pPr marL="361950" indent="-361950" algn="l" rtl="0" eaLnBrk="0" fontAlgn="base" hangingPunct="0">
        <a:spcBef>
          <a:spcPct val="20000"/>
        </a:spcBef>
        <a:spcAft>
          <a:spcPct val="0"/>
        </a:spcAft>
        <a:buClr>
          <a:srgbClr val="000066"/>
        </a:buClr>
        <a:buFont typeface="Wingdings" panose="05000000000000000000" pitchFamily="2" charset="2"/>
        <a:buChar char="n"/>
        <a:defRPr kumimoji="1" sz="2100">
          <a:solidFill>
            <a:schemeClr val="tx1"/>
          </a:solidFill>
          <a:latin typeface="+mn-lt"/>
          <a:ea typeface="+mn-ea"/>
          <a:cs typeface="宋体" panose="02010600030101010101" pitchFamily="2" charset="-122"/>
        </a:defRPr>
      </a:lvl1pPr>
      <a:lvl2pPr marL="786130" indent="-301625" algn="l" rtl="0" eaLnBrk="0" fontAlgn="base" hangingPunct="0">
        <a:spcBef>
          <a:spcPct val="20000"/>
        </a:spcBef>
        <a:spcAft>
          <a:spcPct val="0"/>
        </a:spcAft>
        <a:buFont typeface="Arial" panose="020B0604020202020204" pitchFamily="34" charset="0"/>
        <a:buChar char="–"/>
        <a:defRPr kumimoji="1" sz="2900">
          <a:solidFill>
            <a:schemeClr val="tx1"/>
          </a:solidFill>
          <a:latin typeface="+mn-lt"/>
          <a:ea typeface="+mn-ea"/>
        </a:defRPr>
      </a:lvl2pPr>
      <a:lvl3pPr marL="1208405" indent="-241300" algn="l" rtl="0" eaLnBrk="0" fontAlgn="base" hangingPunct="0">
        <a:spcBef>
          <a:spcPct val="20000"/>
        </a:spcBef>
        <a:spcAft>
          <a:spcPct val="0"/>
        </a:spcAft>
        <a:buFont typeface="Arial" panose="020B0604020202020204" pitchFamily="34" charset="0"/>
        <a:buChar char="•"/>
        <a:defRPr kumimoji="1" sz="2500">
          <a:solidFill>
            <a:schemeClr val="tx1"/>
          </a:solidFill>
          <a:latin typeface="+mn-lt"/>
          <a:ea typeface="+mn-ea"/>
        </a:defRPr>
      </a:lvl3pPr>
      <a:lvl4pPr marL="1692275" indent="-241300" algn="l" rtl="0" eaLnBrk="0" fontAlgn="base" hangingPunct="0">
        <a:spcBef>
          <a:spcPct val="20000"/>
        </a:spcBef>
        <a:spcAft>
          <a:spcPct val="0"/>
        </a:spcAft>
        <a:buFont typeface="Arial" panose="020B0604020202020204" pitchFamily="34" charset="0"/>
        <a:buChar char="–"/>
        <a:defRPr kumimoji="1" sz="2100">
          <a:solidFill>
            <a:schemeClr val="tx1"/>
          </a:solidFill>
          <a:latin typeface="+mn-lt"/>
          <a:ea typeface="+mn-ea"/>
        </a:defRPr>
      </a:lvl4pPr>
      <a:lvl5pPr marL="2176780" indent="-241300" algn="l" rtl="0" eaLnBrk="0" fontAlgn="base" hangingPunct="0">
        <a:spcBef>
          <a:spcPct val="20000"/>
        </a:spcBef>
        <a:spcAft>
          <a:spcPct val="0"/>
        </a:spcAft>
        <a:buFont typeface="Arial" panose="020B0604020202020204" pitchFamily="34" charset="0"/>
        <a:buChar char="»"/>
        <a:defRPr kumimoji="1" sz="2100">
          <a:solidFill>
            <a:schemeClr val="tx1"/>
          </a:solidFill>
          <a:latin typeface="+mn-lt"/>
          <a:ea typeface="+mn-ea"/>
        </a:defRPr>
      </a:lvl5pPr>
      <a:lvl6pPr marL="266065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6pPr>
      <a:lvl7pPr marL="314452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7pPr>
      <a:lvl8pPr marL="362839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8pPr>
      <a:lvl9pPr marL="4112260" indent="-241935" algn="l" rtl="0" eaLnBrk="0" fontAlgn="base" hangingPunct="0">
        <a:spcBef>
          <a:spcPct val="20000"/>
        </a:spcBef>
        <a:spcAft>
          <a:spcPct val="0"/>
        </a:spcAft>
        <a:buFont typeface="Arial" panose="020B0604020202020204" pitchFamily="34" charset="0"/>
        <a:buChar char="»"/>
        <a:defRPr sz="2115">
          <a:solidFill>
            <a:schemeClr val="tx1"/>
          </a:solidFill>
          <a:latin typeface="+mn-lt"/>
          <a:ea typeface="+mn-ea"/>
        </a:defRPr>
      </a:lvl9pPr>
    </p:bodyStyle>
    <p:otherStyle>
      <a:defPPr>
        <a:defRPr lang="zh-CN"/>
      </a:defPPr>
      <a:lvl1pPr marL="0" algn="l" defTabSz="967740" rtl="0" eaLnBrk="1" latinLnBrk="0" hangingPunct="1">
        <a:defRPr sz="1905" kern="1200">
          <a:solidFill>
            <a:schemeClr val="tx1"/>
          </a:solidFill>
          <a:latin typeface="+mn-lt"/>
          <a:ea typeface="+mn-ea"/>
          <a:cs typeface="+mn-cs"/>
        </a:defRPr>
      </a:lvl1pPr>
      <a:lvl2pPr marL="483870" algn="l" defTabSz="967740" rtl="0" eaLnBrk="1" latinLnBrk="0" hangingPunct="1">
        <a:defRPr sz="1905" kern="1200">
          <a:solidFill>
            <a:schemeClr val="tx1"/>
          </a:solidFill>
          <a:latin typeface="+mn-lt"/>
          <a:ea typeface="+mn-ea"/>
          <a:cs typeface="+mn-cs"/>
        </a:defRPr>
      </a:lvl2pPr>
      <a:lvl3pPr marL="967740" algn="l" defTabSz="967740" rtl="0" eaLnBrk="1" latinLnBrk="0" hangingPunct="1">
        <a:defRPr sz="1905" kern="1200">
          <a:solidFill>
            <a:schemeClr val="tx1"/>
          </a:solidFill>
          <a:latin typeface="+mn-lt"/>
          <a:ea typeface="+mn-ea"/>
          <a:cs typeface="+mn-cs"/>
        </a:defRPr>
      </a:lvl3pPr>
      <a:lvl4pPr marL="1450975" algn="l" defTabSz="967740" rtl="0" eaLnBrk="1" latinLnBrk="0" hangingPunct="1">
        <a:defRPr sz="1905" kern="1200">
          <a:solidFill>
            <a:schemeClr val="tx1"/>
          </a:solidFill>
          <a:latin typeface="+mn-lt"/>
          <a:ea typeface="+mn-ea"/>
          <a:cs typeface="+mn-cs"/>
        </a:defRPr>
      </a:lvl4pPr>
      <a:lvl5pPr marL="1934845" algn="l" defTabSz="967740" rtl="0" eaLnBrk="1" latinLnBrk="0" hangingPunct="1">
        <a:defRPr sz="1905" kern="1200">
          <a:solidFill>
            <a:schemeClr val="tx1"/>
          </a:solidFill>
          <a:latin typeface="+mn-lt"/>
          <a:ea typeface="+mn-ea"/>
          <a:cs typeface="+mn-cs"/>
        </a:defRPr>
      </a:lvl5pPr>
      <a:lvl6pPr marL="2418715" algn="l" defTabSz="967740" rtl="0" eaLnBrk="1" latinLnBrk="0" hangingPunct="1">
        <a:defRPr sz="1905" kern="1200">
          <a:solidFill>
            <a:schemeClr val="tx1"/>
          </a:solidFill>
          <a:latin typeface="+mn-lt"/>
          <a:ea typeface="+mn-ea"/>
          <a:cs typeface="+mn-cs"/>
        </a:defRPr>
      </a:lvl6pPr>
      <a:lvl7pPr marL="2902585" algn="l" defTabSz="967740" rtl="0" eaLnBrk="1" latinLnBrk="0" hangingPunct="1">
        <a:defRPr sz="1905" kern="1200">
          <a:solidFill>
            <a:schemeClr val="tx1"/>
          </a:solidFill>
          <a:latin typeface="+mn-lt"/>
          <a:ea typeface="+mn-ea"/>
          <a:cs typeface="+mn-cs"/>
        </a:defRPr>
      </a:lvl7pPr>
      <a:lvl8pPr marL="3386455" algn="l" defTabSz="967740" rtl="0" eaLnBrk="1" latinLnBrk="0" hangingPunct="1">
        <a:defRPr sz="1905" kern="1200">
          <a:solidFill>
            <a:schemeClr val="tx1"/>
          </a:solidFill>
          <a:latin typeface="+mn-lt"/>
          <a:ea typeface="+mn-ea"/>
          <a:cs typeface="+mn-cs"/>
        </a:defRPr>
      </a:lvl8pPr>
      <a:lvl9pPr marL="3870325" algn="l" defTabSz="967740" rtl="0" eaLnBrk="1" latinLnBrk="0" hangingPunct="1">
        <a:defRPr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slide" Target="slide36.xml"/><Relationship Id="rId2" Type="http://schemas.openxmlformats.org/officeDocument/2006/relationships/slide" Target="slide28.xml"/><Relationship Id="rId1" Type="http://schemas.openxmlformats.org/officeDocument/2006/relationships/slide" Target="slide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hyperlink" Target="http://www.tipdm.com/pxdt/index.jhtml" TargetMode="External"/><Relationship Id="rId1" Type="http://schemas.openxmlformats.org/officeDocument/2006/relationships/hyperlink" Target="https://edu.tipdm.org/"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标题 4"/>
          <p:cNvSpPr>
            <a:spLocks noGrp="1"/>
          </p:cNvSpPr>
          <p:nvPr>
            <p:ph type="title"/>
          </p:nvPr>
        </p:nvSpPr>
        <p:spPr>
          <a:xfrm>
            <a:off x="5272088" y="2706688"/>
            <a:ext cx="6543675" cy="692150"/>
          </a:xfrm>
        </p:spPr>
        <p:txBody>
          <a:bodyPr/>
          <a:lstStyle/>
          <a:p>
            <a:r>
              <a:rPr lang="en-US" altLang="zh-CN" b="0">
                <a:cs typeface="Times New Roman" panose="02020603050405020304" pitchFamily="18" charset="0"/>
              </a:rPr>
              <a:t>Scrapy</a:t>
            </a:r>
            <a:r>
              <a:rPr lang="zh-CN" altLang="zh-CN" b="0">
                <a:cs typeface="Times New Roman" panose="02020603050405020304" pitchFamily="18" charset="0"/>
              </a:rPr>
              <a:t>爬虫</a:t>
            </a:r>
            <a:endParaRPr lang="zh-CN" altLang="en-US" b="0">
              <a:cs typeface="Times New Roman" panose="02020603050405020304" pitchFamily="18" charset="0"/>
            </a:endParaRPr>
          </a:p>
        </p:txBody>
      </p:sp>
      <p:sp>
        <p:nvSpPr>
          <p:cNvPr id="10243" name="文本框 2"/>
          <p:cNvSpPr txBox="1">
            <a:spLocks noChangeArrowheads="1"/>
          </p:cNvSpPr>
          <p:nvPr/>
        </p:nvSpPr>
        <p:spPr bwMode="auto">
          <a:xfrm>
            <a:off x="7835900" y="3541713"/>
            <a:ext cx="1565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fld id="{A9A2FE85-2CEA-4289-9B55-71A0A91D515E}" type="datetime5">
              <a:rPr lang="zh-CN" altLang="en-US" sz="2400" b="1">
                <a:solidFill>
                  <a:schemeClr val="bg1"/>
                </a:solidFill>
                <a:latin typeface="Times New Roman" panose="02020603050405020304" pitchFamily="18" charset="0"/>
                <a:ea typeface="黑体" panose="02010609060101010101" pitchFamily="2" charset="-122"/>
                <a:cs typeface="Times New Roman" panose="02020603050405020304" pitchFamily="18" charset="0"/>
              </a:rPr>
            </a:fld>
            <a:endParaRPr lang="zh-CN" altLang="en-US" sz="2400" b="1">
              <a:solidFill>
                <a:schemeClr val="bg1"/>
              </a:solidFill>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8" name="直接连接符 6"/>
          <p:cNvCxnSpPr/>
          <p:nvPr/>
        </p:nvCxnSpPr>
        <p:spPr>
          <a:xfrm>
            <a:off x="3265488" y="1347788"/>
            <a:ext cx="4762" cy="4354512"/>
          </a:xfrm>
          <a:prstGeom prst="line">
            <a:avLst/>
          </a:prstGeom>
        </p:spPr>
        <p:style>
          <a:lnRef idx="2">
            <a:schemeClr val="dk1"/>
          </a:lnRef>
          <a:fillRef idx="0">
            <a:schemeClr val="dk1"/>
          </a:fillRef>
          <a:effectRef idx="1">
            <a:schemeClr val="dk1"/>
          </a:effectRef>
          <a:fontRef idx="minor">
            <a:schemeClr val="tx1"/>
          </a:fontRef>
        </p:style>
      </p:cxnSp>
      <p:sp>
        <p:nvSpPr>
          <p:cNvPr id="19" name="Line 2"/>
          <p:cNvSpPr>
            <a:spLocks noChangeShapeType="1"/>
          </p:cNvSpPr>
          <p:nvPr/>
        </p:nvSpPr>
        <p:spPr bwMode="auto">
          <a:xfrm>
            <a:off x="2649538" y="1939925"/>
            <a:ext cx="6605587" cy="0"/>
          </a:xfrm>
          <a:prstGeom prst="line">
            <a:avLst/>
          </a:prstGeom>
        </p:spPr>
        <p:style>
          <a:lnRef idx="2">
            <a:schemeClr val="dk1"/>
          </a:lnRef>
          <a:fillRef idx="0">
            <a:schemeClr val="dk1"/>
          </a:fillRef>
          <a:effectRef idx="1">
            <a:schemeClr val="dk1"/>
          </a:effectRef>
          <a:fontRef idx="minor">
            <a:schemeClr val="tx1"/>
          </a:fontRef>
        </p:style>
        <p:txBody>
          <a:bodyPr/>
          <a:lstStyle/>
          <a:p>
            <a:pPr algn="ctr" eaLnBrk="1" fontAlgn="auto" hangingPunct="1">
              <a:spcBef>
                <a:spcPts val="0"/>
              </a:spcBef>
              <a:spcAft>
                <a:spcPts val="0"/>
              </a:spcAft>
              <a:defRPr/>
            </a:pPr>
            <a:endParaRPr lang="zh-CN" altLang="en-US" sz="1905" kern="0">
              <a:solidFill>
                <a:sysClr val="windowText" lastClr="000000"/>
              </a:solidFill>
              <a:latin typeface="微软雅黑" panose="020B0503020204020204" pitchFamily="34" charset="-122"/>
              <a:ea typeface="微软雅黑" panose="020B0503020204020204" pitchFamily="34" charset="-122"/>
            </a:endParaRPr>
          </a:p>
        </p:txBody>
      </p:sp>
      <p:sp>
        <p:nvSpPr>
          <p:cNvPr id="20" name="Oval 15"/>
          <p:cNvSpPr>
            <a:spLocks noChangeArrowheads="1"/>
          </p:cNvSpPr>
          <p:nvPr/>
        </p:nvSpPr>
        <p:spPr bwMode="auto">
          <a:xfrm>
            <a:off x="2904947" y="1651743"/>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zh-CN" sz="2200" dirty="0">
                <a:solidFill>
                  <a:schemeClr val="bg1"/>
                </a:solidFill>
                <a:latin typeface="微软雅黑" panose="020B0503020204020204" pitchFamily="34" charset="-122"/>
                <a:ea typeface="微软雅黑" panose="020B0503020204020204" pitchFamily="34" charset="-122"/>
              </a:rPr>
              <a:t>1</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3" name="AutoShape 17">
            <a:hlinkClick r:id="rId1" action="ppaction://hlinksldjump"/>
          </p:cNvPr>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en-US" altLang="zh-CN" sz="2200" dirty="0" err="1">
                <a:latin typeface="微软雅黑" panose="020B0503020204020204" pitchFamily="34" charset="-122"/>
                <a:ea typeface="微软雅黑" panose="020B0503020204020204" pitchFamily="34" charset="-122"/>
              </a:rPr>
              <a:t>Scrapy</a:t>
            </a:r>
            <a:r>
              <a:rPr lang="zh-CN" altLang="zh-CN" sz="2200" dirty="0">
                <a:latin typeface="微软雅黑" panose="020B0503020204020204" pitchFamily="34" charset="-122"/>
                <a:ea typeface="微软雅黑" panose="020B0503020204020204" pitchFamily="34" charset="-122"/>
              </a:rPr>
              <a:t>爬取文本信息</a:t>
            </a:r>
            <a:endParaRPr lang="zh-CN" altLang="zh-CN" sz="2200" dirty="0">
              <a:latin typeface="微软雅黑" panose="020B0503020204020204" pitchFamily="34" charset="-122"/>
              <a:ea typeface="微软雅黑" panose="020B0503020204020204" pitchFamily="34" charset="-122"/>
            </a:endParaRPr>
          </a:p>
        </p:txBody>
      </p:sp>
      <p:sp>
        <p:nvSpPr>
          <p:cNvPr id="11274" name="标题 3"/>
          <p:cNvSpPr>
            <a:spLocks noGrp="1"/>
          </p:cNvSpPr>
          <p:nvPr>
            <p:ph type="title"/>
          </p:nvPr>
        </p:nvSpPr>
        <p:spPr>
          <a:xfrm>
            <a:off x="255588" y="358775"/>
            <a:ext cx="10972800" cy="528638"/>
          </a:xfrm>
        </p:spPr>
        <p:txBody>
          <a:bodyPr/>
          <a:lstStyle/>
          <a:p>
            <a:r>
              <a:rPr lang="zh-CN" altLang="en-US"/>
              <a:t>目录</a:t>
            </a:r>
            <a:endParaRPr lang="zh-CN" altLang="en-US"/>
          </a:p>
        </p:txBody>
      </p:sp>
      <p:sp>
        <p:nvSpPr>
          <p:cNvPr id="13" name="AutoShape 17"/>
          <p:cNvSpPr>
            <a:spLocks noChangeArrowheads="1"/>
          </p:cNvSpPr>
          <p:nvPr/>
        </p:nvSpPr>
        <p:spPr bwMode="auto">
          <a:xfrm>
            <a:off x="4000531" y="1579743"/>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认识</a:t>
            </a:r>
            <a:r>
              <a:rPr lang="en-US" altLang="zh-CN" sz="2200" dirty="0" err="1">
                <a:latin typeface="微软雅黑" panose="020B0503020204020204" pitchFamily="34" charset="-122"/>
                <a:ea typeface="微软雅黑" panose="020B0503020204020204" pitchFamily="34" charset="-122"/>
              </a:rPr>
              <a:t>Scarpy</a:t>
            </a:r>
            <a:endParaRPr lang="zh-CN" altLang="zh-CN" sz="2200" dirty="0">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2</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1" name="AutoShape 17">
            <a:hlinkClick r:id="rId2" action="ppaction://hlinksldjump"/>
          </p:cNvPr>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定制中间件</a:t>
            </a:r>
            <a:endParaRPr lang="zh-CN" altLang="zh-CN" sz="2200" dirty="0">
              <a:latin typeface="微软雅黑" panose="020B0503020204020204" pitchFamily="34" charset="-122"/>
              <a:ea typeface="微软雅黑" panose="020B0503020204020204" pitchFamily="34" charset="-122"/>
            </a:endParaRPr>
          </a:p>
        </p:txBody>
      </p:sp>
      <p:sp>
        <p:nvSpPr>
          <p:cNvPr id="22" name="Oval 15"/>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3</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8" name="AutoShape 17">
            <a:hlinkClick r:id="rId3" action="ppaction://hlinksldjump"/>
          </p:cNvPr>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eaLnBrk="1" fontAlgn="auto" hangingPunct="1">
              <a:spcBef>
                <a:spcPts val="0"/>
              </a:spcBef>
              <a:spcAft>
                <a:spcPts val="0"/>
              </a:spcAft>
              <a:defRPr/>
            </a:pPr>
            <a:r>
              <a:rPr lang="zh-CN" altLang="en-US" sz="2200" dirty="0">
                <a:latin typeface="微软雅黑" panose="020B0503020204020204" pitchFamily="34" charset="-122"/>
                <a:ea typeface="微软雅黑" panose="020B0503020204020204" pitchFamily="34" charset="-122"/>
              </a:rPr>
              <a:t>小结</a:t>
            </a:r>
            <a:endParaRPr lang="zh-CN" altLang="en-US" sz="2200" dirty="0">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4</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内容占位符 8"/>
          <p:cNvSpPr>
            <a:spLocks noGrp="1"/>
          </p:cNvSpPr>
          <p:nvPr>
            <p:ph idx="1"/>
          </p:nvPr>
        </p:nvSpPr>
        <p:spPr>
          <a:xfrm>
            <a:off x="423863" y="1116013"/>
            <a:ext cx="11107737" cy="4976812"/>
          </a:xfrm>
        </p:spPr>
        <p:txBody>
          <a:bodyPr/>
          <a:lstStyle/>
          <a:p>
            <a:pPr marL="361950" indent="-361950"/>
            <a:r>
              <a:rPr lang="en-US" altLang="zh-CN"/>
              <a:t>Scrapy</a:t>
            </a:r>
            <a:r>
              <a:rPr lang="zh-CN" altLang="zh-CN"/>
              <a:t>是一个爬虫框架而非功能函数库，简单地说，它是一个半成品，可以帮助用户简单快速地部署一个专业的网络爬虫。</a:t>
            </a:r>
            <a:r>
              <a:rPr lang="en-US" altLang="zh-CN"/>
              <a:t>Scrapy</a:t>
            </a:r>
            <a:r>
              <a:rPr lang="zh-CN" altLang="zh-CN"/>
              <a:t>爬虫框架主要由引擎（</a:t>
            </a:r>
            <a:r>
              <a:rPr lang="en-US" altLang="zh-CN"/>
              <a:t>Engine</a:t>
            </a:r>
            <a:r>
              <a:rPr lang="zh-CN" altLang="zh-CN"/>
              <a:t>）、调度器（</a:t>
            </a:r>
            <a:r>
              <a:rPr lang="en-US" altLang="zh-CN"/>
              <a:t>Scheduler</a:t>
            </a:r>
            <a:r>
              <a:rPr lang="zh-CN" altLang="zh-CN"/>
              <a:t>）、下载器（</a:t>
            </a:r>
            <a:r>
              <a:rPr lang="en-US" altLang="zh-CN"/>
              <a:t>Downloader</a:t>
            </a:r>
            <a:r>
              <a:rPr lang="zh-CN" altLang="zh-CN"/>
              <a:t>）、</a:t>
            </a:r>
            <a:r>
              <a:rPr lang="en-US" altLang="zh-CN"/>
              <a:t>Spiders</a:t>
            </a:r>
            <a:r>
              <a:rPr lang="zh-CN" altLang="zh-CN"/>
              <a:t>、</a:t>
            </a:r>
            <a:r>
              <a:rPr lang="en-US" altLang="zh-CN"/>
              <a:t>Item Pipelines</a:t>
            </a:r>
            <a:r>
              <a:rPr lang="zh-CN" altLang="zh-CN"/>
              <a:t>、下载器中间件（</a:t>
            </a:r>
            <a:r>
              <a:rPr lang="en-US" altLang="zh-CN"/>
              <a:t>Downloader Middlewares</a:t>
            </a:r>
            <a:r>
              <a:rPr lang="zh-CN" altLang="zh-CN"/>
              <a:t>）、</a:t>
            </a:r>
            <a:r>
              <a:rPr lang="en-US" altLang="zh-CN"/>
              <a:t>Spider</a:t>
            </a:r>
            <a:r>
              <a:rPr lang="zh-CN" altLang="zh-CN"/>
              <a:t>中间件（</a:t>
            </a:r>
            <a:r>
              <a:rPr lang="en-US" altLang="zh-CN"/>
              <a:t>Spider Middlewares</a:t>
            </a:r>
            <a:r>
              <a:rPr lang="zh-CN" altLang="zh-CN"/>
              <a:t>）这</a:t>
            </a:r>
            <a:r>
              <a:rPr lang="en-US" altLang="zh-CN"/>
              <a:t>7</a:t>
            </a:r>
            <a:r>
              <a:rPr lang="zh-CN" altLang="zh-CN"/>
              <a:t>个组件构成。</a:t>
            </a:r>
            <a:endParaRPr lang="zh-CN" altLang="en-US"/>
          </a:p>
        </p:txBody>
      </p:sp>
      <p:sp>
        <p:nvSpPr>
          <p:cNvPr id="12291" name="标题 2"/>
          <p:cNvSpPr>
            <a:spLocks noGrp="1"/>
          </p:cNvSpPr>
          <p:nvPr>
            <p:ph type="title"/>
          </p:nvPr>
        </p:nvSpPr>
        <p:spPr>
          <a:xfrm>
            <a:off x="255588" y="358775"/>
            <a:ext cx="10972800" cy="528638"/>
          </a:xfrm>
        </p:spPr>
        <p:txBody>
          <a:bodyPr/>
          <a:lstStyle/>
          <a:p>
            <a:pPr marL="342900" indent="-342900"/>
            <a:r>
              <a:rPr lang="zh-CN" altLang="zh-CN"/>
              <a:t>了解</a:t>
            </a:r>
            <a:r>
              <a:rPr lang="en-US" altLang="zh-CN"/>
              <a:t>Scrapy</a:t>
            </a:r>
            <a:r>
              <a:rPr lang="zh-CN" altLang="zh-CN"/>
              <a:t>爬虫框架</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754188"/>
            <a:ext cx="11107737" cy="4370387"/>
          </a:xfrm>
        </p:spPr>
        <p:txBody>
          <a:bodyPr/>
          <a:lstStyle/>
          <a:p>
            <a:pPr>
              <a:defRPr/>
            </a:pPr>
            <a:r>
              <a:rPr lang="zh-CN" altLang="zh-CN" dirty="0"/>
              <a:t>引擎负责控制数据流在系统所有组件中的流向，并在不同的条件时触发相对应的事件。这个组件相当于爬虫的“大脑”，是整个爬虫的调度中心。</a:t>
            </a:r>
            <a:endParaRPr lang="en-US" altLang="zh-CN" dirty="0"/>
          </a:p>
          <a:p>
            <a:pPr marL="0" indent="0">
              <a:buFont typeface="Wingdings" panose="05000000000000000000" pitchFamily="2" charset="2"/>
              <a:buNone/>
              <a:defRPr/>
            </a:pPr>
            <a:endParaRPr lang="zh-CN" altLang="zh-CN" dirty="0"/>
          </a:p>
          <a:p>
            <a:pPr marL="0" lvl="3" indent="0">
              <a:lnSpc>
                <a:spcPct val="150000"/>
              </a:lnSpc>
              <a:spcBef>
                <a:spcPts val="1000"/>
              </a:spcBef>
              <a:buClr>
                <a:srgbClr val="032089"/>
              </a:buClr>
              <a:buFont typeface="Arial" panose="020B0604020202020204" pitchFamily="34" charset="0"/>
              <a:buNone/>
              <a:defRPr/>
            </a:pPr>
            <a:r>
              <a:rPr lang="en-US" altLang="zh-CN" sz="2000" b="1" dirty="0"/>
              <a:t>2.</a:t>
            </a:r>
            <a:r>
              <a:rPr lang="zh-CN" altLang="zh-CN" sz="2000" b="1" dirty="0"/>
              <a:t>调度器（</a:t>
            </a:r>
            <a:r>
              <a:rPr lang="en-US" altLang="zh-CN" sz="2000" b="1" dirty="0"/>
              <a:t>Scheduler</a:t>
            </a:r>
            <a:r>
              <a:rPr lang="zh-CN" altLang="zh-CN" sz="2000" b="1" dirty="0"/>
              <a:t>）</a:t>
            </a:r>
            <a:endParaRPr lang="zh-CN" altLang="zh-CN" sz="2000" b="1" dirty="0"/>
          </a:p>
          <a:p>
            <a:pPr>
              <a:defRPr/>
            </a:pPr>
            <a:r>
              <a:rPr lang="zh-CN" altLang="zh-CN" dirty="0"/>
              <a:t>调度器从引擎接受请求并将它们加入队列，以便之后引擎需要它们时提供给引擎。初始爬取的</a:t>
            </a:r>
            <a:r>
              <a:rPr lang="en-US" altLang="zh-CN" dirty="0"/>
              <a:t>URL</a:t>
            </a:r>
            <a:r>
              <a:rPr lang="zh-CN" altLang="zh-CN" dirty="0"/>
              <a:t>和后续在网页中获取的待爬取的</a:t>
            </a:r>
            <a:r>
              <a:rPr lang="en-US" altLang="zh-CN" dirty="0"/>
              <a:t>URL</a:t>
            </a:r>
            <a:r>
              <a:rPr lang="zh-CN" altLang="zh-CN" dirty="0"/>
              <a:t>都将放入调度器中，等待爬取，同时调度器会自动去除重复的</a:t>
            </a:r>
            <a:r>
              <a:rPr lang="en-US" altLang="zh-CN" dirty="0"/>
              <a:t>URL</a:t>
            </a:r>
            <a:r>
              <a:rPr lang="zh-CN" altLang="zh-CN" dirty="0"/>
              <a:t>。如果特定的</a:t>
            </a:r>
            <a:r>
              <a:rPr lang="en-US" altLang="zh-CN" dirty="0"/>
              <a:t>URL</a:t>
            </a:r>
            <a:r>
              <a:rPr lang="zh-CN" altLang="zh-CN" dirty="0"/>
              <a:t>不需要去重也可以通过设置实现，如</a:t>
            </a:r>
            <a:r>
              <a:rPr lang="en-US" altLang="zh-CN" dirty="0"/>
              <a:t>post</a:t>
            </a:r>
            <a:r>
              <a:rPr lang="zh-CN" altLang="zh-CN" dirty="0"/>
              <a:t>请求的</a:t>
            </a:r>
            <a:r>
              <a:rPr lang="en-US" altLang="zh-CN" dirty="0"/>
              <a:t>URL</a:t>
            </a:r>
            <a:r>
              <a:rPr lang="zh-CN" altLang="zh-CN" dirty="0"/>
              <a:t>。</a:t>
            </a:r>
            <a:endParaRPr lang="zh-CN" altLang="zh-CN" dirty="0"/>
          </a:p>
          <a:p>
            <a:pPr marL="0" indent="0">
              <a:buFont typeface="Wingdings" panose="05000000000000000000" pitchFamily="2" charset="2"/>
              <a:buNone/>
              <a:defRPr/>
            </a:pPr>
            <a:endParaRPr lang="zh-CN" altLang="en-US" dirty="0"/>
          </a:p>
        </p:txBody>
      </p:sp>
      <p:sp>
        <p:nvSpPr>
          <p:cNvPr id="13315" name="标题 2"/>
          <p:cNvSpPr>
            <a:spLocks noGrp="1"/>
          </p:cNvSpPr>
          <p:nvPr>
            <p:ph type="title"/>
          </p:nvPr>
        </p:nvSpPr>
        <p:spPr>
          <a:xfrm>
            <a:off x="255588" y="358775"/>
            <a:ext cx="10972800" cy="528638"/>
          </a:xfrm>
        </p:spPr>
        <p:txBody>
          <a:bodyPr/>
          <a:lstStyle/>
          <a:p>
            <a:r>
              <a:rPr lang="zh-CN" altLang="zh-CN"/>
              <a:t>了解</a:t>
            </a:r>
            <a:r>
              <a:rPr lang="en-US" altLang="zh-CN"/>
              <a:t>Scrapy</a:t>
            </a:r>
            <a:r>
              <a:rPr lang="zh-CN" altLang="zh-CN"/>
              <a:t>爬虫框架</a:t>
            </a:r>
            <a:endParaRPr lang="zh-CN" altLang="en-US"/>
          </a:p>
        </p:txBody>
      </p:sp>
      <p:sp>
        <p:nvSpPr>
          <p:cNvPr id="13316" name="内容占位符 3"/>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1.</a:t>
            </a:r>
            <a:r>
              <a:rPr lang="zh-CN" altLang="zh-CN" sz="2000" b="1">
                <a:latin typeface="微软雅黑" panose="020B0503020204020204" pitchFamily="34" charset="-122"/>
                <a:ea typeface="微软雅黑" panose="020B0503020204020204" pitchFamily="34" charset="-122"/>
              </a:rPr>
              <a:t>引擎（</a:t>
            </a:r>
            <a:r>
              <a:rPr lang="en-US" altLang="zh-CN" sz="2000" b="1">
                <a:latin typeface="微软雅黑" panose="020B0503020204020204" pitchFamily="34" charset="-122"/>
                <a:ea typeface="微软雅黑" panose="020B0503020204020204" pitchFamily="34" charset="-122"/>
              </a:rPr>
              <a:t>Engine</a:t>
            </a:r>
            <a:r>
              <a:rPr lang="zh-CN" altLang="zh-CN" sz="2000" b="1">
                <a:latin typeface="微软雅黑" panose="020B0503020204020204" pitchFamily="34" charset="-122"/>
                <a:ea typeface="微软雅黑" panose="020B0503020204020204" pitchFamily="34" charset="-122"/>
              </a:rPr>
              <a:t>）</a:t>
            </a:r>
            <a:endParaRPr lang="zh-CN" altLang="zh-CN"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754188"/>
            <a:ext cx="11107737" cy="4370387"/>
          </a:xfrm>
        </p:spPr>
        <p:txBody>
          <a:bodyPr/>
          <a:lstStyle/>
          <a:p>
            <a:pPr>
              <a:defRPr/>
            </a:pPr>
            <a:r>
              <a:rPr lang="zh-CN" altLang="zh-CN" dirty="0"/>
              <a:t>下载器的主要功能是获取网页内容，提供给引擎和</a:t>
            </a:r>
            <a:r>
              <a:rPr lang="en-US" altLang="zh-CN" dirty="0"/>
              <a:t>Spiders</a:t>
            </a:r>
            <a:r>
              <a:rPr lang="zh-CN" altLang="zh-CN" dirty="0"/>
              <a:t>。</a:t>
            </a:r>
            <a:endParaRPr lang="en-US" altLang="zh-CN" dirty="0"/>
          </a:p>
          <a:p>
            <a:pPr marL="0" lvl="3" indent="0">
              <a:lnSpc>
                <a:spcPct val="150000"/>
              </a:lnSpc>
              <a:buClr>
                <a:srgbClr val="000066"/>
              </a:buClr>
              <a:buFont typeface="Arial" panose="020B0604020202020204" pitchFamily="34" charset="0"/>
              <a:buNone/>
              <a:defRPr/>
            </a:pPr>
            <a:endParaRPr lang="en-US" altLang="zh-CN" sz="2000" b="1" dirty="0"/>
          </a:p>
          <a:p>
            <a:pPr marL="0" lvl="3" indent="0">
              <a:lnSpc>
                <a:spcPct val="150000"/>
              </a:lnSpc>
              <a:buClr>
                <a:srgbClr val="000066"/>
              </a:buClr>
              <a:buFont typeface="Arial" panose="020B0604020202020204" pitchFamily="34" charset="0"/>
              <a:buNone/>
              <a:defRPr/>
            </a:pPr>
            <a:r>
              <a:rPr lang="en-US" altLang="zh-CN" sz="2000" b="1" dirty="0"/>
              <a:t>4.Spiders</a:t>
            </a:r>
            <a:endParaRPr lang="en-US" altLang="zh-CN" sz="2000" b="1" dirty="0"/>
          </a:p>
          <a:p>
            <a:pPr marL="342900" lvl="3" indent="-342900">
              <a:lnSpc>
                <a:spcPct val="150000"/>
              </a:lnSpc>
              <a:buClr>
                <a:srgbClr val="000066"/>
              </a:buClr>
              <a:buFont typeface="Wingdings" panose="05000000000000000000" pitchFamily="2" charset="2"/>
              <a:buChar char="Ø"/>
              <a:defRPr/>
            </a:pPr>
            <a:r>
              <a:rPr lang="en-US" altLang="zh-CN" sz="2000" dirty="0"/>
              <a:t>Spiders</a:t>
            </a:r>
            <a:r>
              <a:rPr lang="zh-CN" altLang="zh-CN" sz="2000" dirty="0"/>
              <a:t>是</a:t>
            </a:r>
            <a:r>
              <a:rPr lang="en-US" altLang="zh-CN" sz="2000" dirty="0" err="1"/>
              <a:t>Scrapy</a:t>
            </a:r>
            <a:r>
              <a:rPr lang="zh-CN" altLang="zh-CN" sz="2000" dirty="0"/>
              <a:t>用户编写用于分析响应，并提取</a:t>
            </a:r>
            <a:r>
              <a:rPr lang="en-US" altLang="zh-CN" sz="2000" dirty="0"/>
              <a:t>Items</a:t>
            </a:r>
            <a:r>
              <a:rPr lang="zh-CN" altLang="zh-CN" sz="2000" dirty="0"/>
              <a:t>或额外跟进的</a:t>
            </a:r>
            <a:r>
              <a:rPr lang="en-US" altLang="zh-CN" sz="2000" dirty="0"/>
              <a:t>URL</a:t>
            </a:r>
            <a:r>
              <a:rPr lang="zh-CN" altLang="zh-CN" sz="2000" dirty="0"/>
              <a:t>的一个类。每个</a:t>
            </a:r>
            <a:r>
              <a:rPr lang="en-US" altLang="zh-CN" sz="2000" dirty="0"/>
              <a:t>Spider</a:t>
            </a:r>
            <a:r>
              <a:rPr lang="zh-CN" altLang="zh-CN" sz="2000" dirty="0"/>
              <a:t>负责处理一个（一些）特定网站。</a:t>
            </a:r>
            <a:endParaRPr lang="zh-CN" altLang="zh-CN" sz="2000" dirty="0"/>
          </a:p>
          <a:p>
            <a:pPr marL="0" lvl="3" indent="0">
              <a:lnSpc>
                <a:spcPct val="150000"/>
              </a:lnSpc>
              <a:buClr>
                <a:srgbClr val="000066"/>
              </a:buClr>
              <a:buFont typeface="Arial" panose="020B0604020202020204" pitchFamily="34" charset="0"/>
              <a:buNone/>
              <a:defRPr/>
            </a:pPr>
            <a:endParaRPr lang="zh-CN" altLang="zh-CN" sz="2000" b="1" dirty="0"/>
          </a:p>
          <a:p>
            <a:pPr marL="0" indent="0">
              <a:buFont typeface="Wingdings" panose="05000000000000000000" pitchFamily="2" charset="2"/>
              <a:buNone/>
              <a:defRPr/>
            </a:pPr>
            <a:endParaRPr lang="zh-CN" altLang="en-US" dirty="0"/>
          </a:p>
        </p:txBody>
      </p:sp>
      <p:sp>
        <p:nvSpPr>
          <p:cNvPr id="14339" name="标题 2"/>
          <p:cNvSpPr>
            <a:spLocks noGrp="1"/>
          </p:cNvSpPr>
          <p:nvPr>
            <p:ph type="title"/>
          </p:nvPr>
        </p:nvSpPr>
        <p:spPr>
          <a:xfrm>
            <a:off x="255588" y="358775"/>
            <a:ext cx="10972800" cy="528638"/>
          </a:xfrm>
        </p:spPr>
        <p:txBody>
          <a:bodyPr/>
          <a:lstStyle/>
          <a:p>
            <a:r>
              <a:rPr lang="zh-CN" altLang="zh-CN"/>
              <a:t>了解</a:t>
            </a:r>
            <a:r>
              <a:rPr lang="en-US" altLang="zh-CN"/>
              <a:t>Scrapy</a:t>
            </a:r>
            <a:r>
              <a:rPr lang="zh-CN" altLang="zh-CN"/>
              <a:t>爬虫框架</a:t>
            </a:r>
            <a:endParaRPr lang="zh-CN" altLang="en-US"/>
          </a:p>
        </p:txBody>
      </p:sp>
      <p:sp>
        <p:nvSpPr>
          <p:cNvPr id="14340" name="内容占位符 3"/>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3.</a:t>
            </a:r>
            <a:r>
              <a:rPr lang="zh-CN" altLang="zh-CN" sz="2000" b="1">
                <a:latin typeface="微软雅黑" panose="020B0503020204020204" pitchFamily="34" charset="-122"/>
                <a:ea typeface="微软雅黑" panose="020B0503020204020204" pitchFamily="34" charset="-122"/>
              </a:rPr>
              <a:t>下载器（</a:t>
            </a:r>
            <a:r>
              <a:rPr lang="en-US" altLang="zh-CN" sz="2000" b="1">
                <a:latin typeface="微软雅黑" panose="020B0503020204020204" pitchFamily="34" charset="-122"/>
                <a:ea typeface="微软雅黑" panose="020B0503020204020204" pitchFamily="34" charset="-122"/>
              </a:rPr>
              <a:t>Downloader</a:t>
            </a:r>
            <a:r>
              <a:rPr lang="zh-CN" altLang="zh-CN" sz="2000" b="1">
                <a:latin typeface="微软雅黑" panose="020B0503020204020204" pitchFamily="34" charset="-122"/>
                <a:ea typeface="微软雅黑" panose="020B0503020204020204" pitchFamily="34" charset="-122"/>
              </a:rPr>
              <a:t>）</a:t>
            </a:r>
            <a:endParaRPr lang="zh-CN" altLang="zh-CN"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754188"/>
            <a:ext cx="11107737" cy="4338637"/>
          </a:xfrm>
        </p:spPr>
        <p:txBody>
          <a:bodyPr/>
          <a:lstStyle/>
          <a:p>
            <a:pPr>
              <a:defRPr/>
            </a:pPr>
            <a:r>
              <a:rPr lang="en-US" altLang="zh-CN" dirty="0"/>
              <a:t>Item Pipelines</a:t>
            </a:r>
            <a:r>
              <a:rPr lang="zh-CN" altLang="zh-CN" dirty="0"/>
              <a:t>主要功能是处理被</a:t>
            </a:r>
            <a:r>
              <a:rPr lang="en-US" altLang="zh-CN" dirty="0"/>
              <a:t>Spiders</a:t>
            </a:r>
            <a:r>
              <a:rPr lang="zh-CN" altLang="zh-CN" dirty="0"/>
              <a:t>提取出来的</a:t>
            </a:r>
            <a:r>
              <a:rPr lang="en-US" altLang="zh-CN" dirty="0"/>
              <a:t>Items</a:t>
            </a:r>
            <a:r>
              <a:rPr lang="zh-CN" altLang="zh-CN" dirty="0"/>
              <a:t>。典型的处理有清理、验证及持久化（例如存取到数据库中）。当网页被爬虫解析所需的数据存入</a:t>
            </a:r>
            <a:r>
              <a:rPr lang="en-US" altLang="zh-CN" dirty="0"/>
              <a:t>Items</a:t>
            </a:r>
            <a:r>
              <a:rPr lang="zh-CN" altLang="zh-CN" dirty="0"/>
              <a:t>后，将被发送到项目管道（</a:t>
            </a:r>
            <a:r>
              <a:rPr lang="en-US" altLang="zh-CN" dirty="0"/>
              <a:t>Pipelines</a:t>
            </a:r>
            <a:r>
              <a:rPr lang="zh-CN" altLang="zh-CN" dirty="0"/>
              <a:t>），并经过几个特定的次序处理数据，最后存入本地文件或数据库</a:t>
            </a:r>
            <a:endParaRPr lang="en-US" altLang="zh-CN" dirty="0"/>
          </a:p>
          <a:p>
            <a:pPr>
              <a:defRPr/>
            </a:pPr>
            <a:endParaRPr lang="en-US" altLang="zh-CN" dirty="0"/>
          </a:p>
          <a:p>
            <a:pPr marL="0" lvl="3" indent="0">
              <a:lnSpc>
                <a:spcPct val="150000"/>
              </a:lnSpc>
              <a:buClr>
                <a:srgbClr val="000066"/>
              </a:buClr>
              <a:buFont typeface="Arial" panose="020B0604020202020204" pitchFamily="34" charset="0"/>
              <a:buNone/>
              <a:defRPr/>
            </a:pPr>
            <a:r>
              <a:rPr lang="en-US" altLang="zh-CN" sz="2000" b="1" dirty="0"/>
              <a:t>6.</a:t>
            </a:r>
            <a:r>
              <a:rPr lang="zh-CN" altLang="zh-CN" sz="2000" b="1" dirty="0"/>
              <a:t>下载器中间件（</a:t>
            </a:r>
            <a:r>
              <a:rPr lang="en-US" altLang="zh-CN" sz="2000" b="1" dirty="0"/>
              <a:t>Downloader </a:t>
            </a:r>
            <a:r>
              <a:rPr lang="en-US" altLang="zh-CN" sz="2000" b="1" dirty="0" err="1"/>
              <a:t>Middlewares</a:t>
            </a:r>
            <a:r>
              <a:rPr lang="zh-CN" altLang="zh-CN" sz="2000" b="1" dirty="0"/>
              <a:t>）</a:t>
            </a:r>
            <a:endParaRPr lang="en-US" altLang="zh-CN" sz="2000" b="1" dirty="0"/>
          </a:p>
          <a:p>
            <a:pPr marL="342900" lvl="3" indent="-342900">
              <a:lnSpc>
                <a:spcPct val="150000"/>
              </a:lnSpc>
              <a:buClr>
                <a:srgbClr val="000066"/>
              </a:buClr>
              <a:buFont typeface="Wingdings" panose="05000000000000000000" pitchFamily="2" charset="2"/>
              <a:buChar char="Ø"/>
              <a:defRPr/>
            </a:pPr>
            <a:r>
              <a:rPr lang="zh-CN" altLang="zh-CN" sz="2000" dirty="0"/>
              <a:t>下载器中间件是一组在引擎及下载器之间的特定钩子（</a:t>
            </a:r>
            <a:r>
              <a:rPr lang="en-US" altLang="zh-CN" sz="2000" dirty="0"/>
              <a:t>specific hook</a:t>
            </a:r>
            <a:r>
              <a:rPr lang="zh-CN" altLang="zh-CN" sz="2000" dirty="0"/>
              <a:t>），主要功能是处理下载器传递给引擎的响应（</a:t>
            </a:r>
            <a:r>
              <a:rPr lang="en-US" altLang="zh-CN" sz="2000" dirty="0"/>
              <a:t>response</a:t>
            </a:r>
            <a:r>
              <a:rPr lang="zh-CN" altLang="zh-CN" sz="2000" dirty="0"/>
              <a:t>）。下载器中间件提供了一个简便的机制，通过插入自定义代码来扩展</a:t>
            </a:r>
            <a:r>
              <a:rPr lang="en-US" altLang="zh-CN" sz="2000" dirty="0" err="1"/>
              <a:t>Scrapy</a:t>
            </a:r>
            <a:r>
              <a:rPr lang="zh-CN" altLang="zh-CN" sz="2000" dirty="0"/>
              <a:t>功能。通过设置下载器中间件可以实现爬虫自动更换</a:t>
            </a:r>
            <a:r>
              <a:rPr lang="en-US" altLang="zh-CN" sz="2000" dirty="0"/>
              <a:t>user-agent</a:t>
            </a:r>
            <a:r>
              <a:rPr lang="zh-CN" altLang="zh-CN" sz="2000" dirty="0"/>
              <a:t>、</a:t>
            </a:r>
            <a:r>
              <a:rPr lang="en-US" altLang="zh-CN" sz="2000" dirty="0"/>
              <a:t>IP</a:t>
            </a:r>
            <a:r>
              <a:rPr lang="zh-CN" altLang="zh-CN" sz="2000" dirty="0"/>
              <a:t>等功能。</a:t>
            </a:r>
            <a:endParaRPr lang="zh-CN" altLang="zh-CN" sz="2000" dirty="0"/>
          </a:p>
          <a:p>
            <a:pPr marL="0" lvl="3" indent="0">
              <a:lnSpc>
                <a:spcPct val="150000"/>
              </a:lnSpc>
              <a:buClr>
                <a:srgbClr val="000066"/>
              </a:buClr>
              <a:buFont typeface="Arial" panose="020B0604020202020204" pitchFamily="34" charset="0"/>
              <a:buNone/>
              <a:defRPr/>
            </a:pPr>
            <a:endParaRPr lang="zh-CN" altLang="zh-CN" sz="2000" b="1" dirty="0"/>
          </a:p>
          <a:p>
            <a:pPr marL="0" indent="0">
              <a:buFont typeface="Wingdings" panose="05000000000000000000" pitchFamily="2" charset="2"/>
              <a:buNone/>
              <a:defRPr/>
            </a:pPr>
            <a:endParaRPr lang="zh-CN" altLang="zh-CN" dirty="0"/>
          </a:p>
          <a:p>
            <a:pPr>
              <a:defRPr/>
            </a:pPr>
            <a:endParaRPr lang="zh-CN" altLang="en-US" dirty="0"/>
          </a:p>
        </p:txBody>
      </p:sp>
      <p:sp>
        <p:nvSpPr>
          <p:cNvPr id="15363" name="标题 2"/>
          <p:cNvSpPr>
            <a:spLocks noGrp="1"/>
          </p:cNvSpPr>
          <p:nvPr>
            <p:ph type="title"/>
          </p:nvPr>
        </p:nvSpPr>
        <p:spPr>
          <a:xfrm>
            <a:off x="255588" y="358775"/>
            <a:ext cx="10972800" cy="528638"/>
          </a:xfrm>
        </p:spPr>
        <p:txBody>
          <a:bodyPr/>
          <a:lstStyle/>
          <a:p>
            <a:r>
              <a:rPr lang="zh-CN" altLang="zh-CN"/>
              <a:t>了解</a:t>
            </a:r>
            <a:r>
              <a:rPr lang="en-US" altLang="zh-CN"/>
              <a:t>Scrapy</a:t>
            </a:r>
            <a:r>
              <a:rPr lang="zh-CN" altLang="zh-CN"/>
              <a:t>爬虫框架</a:t>
            </a:r>
            <a:endParaRPr lang="zh-CN" altLang="en-US"/>
          </a:p>
        </p:txBody>
      </p:sp>
      <p:sp>
        <p:nvSpPr>
          <p:cNvPr id="15364" name="内容占位符 3"/>
          <p:cNvSpPr>
            <a:spLocks noGrp="1"/>
          </p:cNvSpPr>
          <p:nvPr>
            <p:ph idx="10"/>
          </p:nvPr>
        </p:nvSpPr>
        <p:spPr>
          <a:xfrm>
            <a:off x="423863" y="1138238"/>
            <a:ext cx="11107737" cy="427037"/>
          </a:xfrm>
        </p:spPr>
        <p:txBody>
          <a:bodyPr/>
          <a:lstStyle/>
          <a:p>
            <a:pPr marL="0" lvl="3" indent="0">
              <a:lnSpc>
                <a:spcPct val="150000"/>
              </a:lnSpc>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5.Item Pipelines</a:t>
            </a:r>
            <a:endParaRPr lang="zh-CN" altLang="zh-CN"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内容占位符 1"/>
          <p:cNvSpPr>
            <a:spLocks noGrp="1"/>
          </p:cNvSpPr>
          <p:nvPr>
            <p:ph idx="1"/>
          </p:nvPr>
        </p:nvSpPr>
        <p:spPr>
          <a:xfrm>
            <a:off x="423863" y="1754188"/>
            <a:ext cx="6138862" cy="4370387"/>
          </a:xfrm>
        </p:spPr>
        <p:txBody>
          <a:bodyPr/>
          <a:lstStyle/>
          <a:p>
            <a:pPr marL="361950" indent="-361950"/>
            <a:r>
              <a:rPr lang="en-US" altLang="zh-CN"/>
              <a:t>Spider</a:t>
            </a:r>
            <a:r>
              <a:rPr lang="zh-CN" altLang="zh-CN"/>
              <a:t>中间件是一组在引擎及</a:t>
            </a:r>
            <a:r>
              <a:rPr lang="en-US" altLang="zh-CN"/>
              <a:t>Spiders</a:t>
            </a:r>
            <a:r>
              <a:rPr lang="zh-CN" altLang="zh-CN"/>
              <a:t>之间的特定钩子（</a:t>
            </a:r>
            <a:r>
              <a:rPr lang="en-US" altLang="zh-CN"/>
              <a:t>specific hook</a:t>
            </a:r>
            <a:r>
              <a:rPr lang="zh-CN" altLang="zh-CN"/>
              <a:t>），主要功能是处理</a:t>
            </a:r>
            <a:r>
              <a:rPr lang="en-US" altLang="zh-CN"/>
              <a:t>Spiders</a:t>
            </a:r>
            <a:r>
              <a:rPr lang="zh-CN" altLang="zh-CN"/>
              <a:t>的输入（响应）和输出（</a:t>
            </a:r>
            <a:r>
              <a:rPr lang="en-US" altLang="zh-CN"/>
              <a:t>Items</a:t>
            </a:r>
            <a:r>
              <a:rPr lang="zh-CN" altLang="zh-CN"/>
              <a:t>及请求）。</a:t>
            </a:r>
            <a:r>
              <a:rPr lang="en-US" altLang="zh-CN"/>
              <a:t>Spider</a:t>
            </a:r>
            <a:r>
              <a:rPr lang="zh-CN" altLang="zh-CN"/>
              <a:t>中间件提供了一个简便的机制，通过插入自定义代码来扩展</a:t>
            </a:r>
            <a:r>
              <a:rPr lang="en-US" altLang="zh-CN"/>
              <a:t>Scrapy</a:t>
            </a:r>
            <a:r>
              <a:rPr lang="zh-CN" altLang="zh-CN"/>
              <a:t>功能。各组件之间的数据流向如图所示。</a:t>
            </a:r>
            <a:endParaRPr lang="zh-CN" altLang="zh-CN"/>
          </a:p>
          <a:p>
            <a:pPr marL="361950" indent="-361950"/>
            <a:endParaRPr lang="zh-CN" altLang="zh-CN"/>
          </a:p>
        </p:txBody>
      </p:sp>
      <p:sp>
        <p:nvSpPr>
          <p:cNvPr id="16387" name="标题 2"/>
          <p:cNvSpPr>
            <a:spLocks noGrp="1"/>
          </p:cNvSpPr>
          <p:nvPr>
            <p:ph type="title"/>
          </p:nvPr>
        </p:nvSpPr>
        <p:spPr>
          <a:xfrm>
            <a:off x="255588" y="358775"/>
            <a:ext cx="10972800" cy="528638"/>
          </a:xfrm>
        </p:spPr>
        <p:txBody>
          <a:bodyPr/>
          <a:lstStyle/>
          <a:p>
            <a:r>
              <a:rPr lang="zh-CN" altLang="zh-CN"/>
              <a:t>了解</a:t>
            </a:r>
            <a:r>
              <a:rPr lang="en-US" altLang="zh-CN"/>
              <a:t>Scrapy</a:t>
            </a:r>
            <a:r>
              <a:rPr lang="zh-CN" altLang="zh-CN"/>
              <a:t>爬虫框架</a:t>
            </a:r>
            <a:endParaRPr lang="zh-CN" altLang="en-US"/>
          </a:p>
        </p:txBody>
      </p:sp>
      <p:sp>
        <p:nvSpPr>
          <p:cNvPr id="16388" name="内容占位符 3"/>
          <p:cNvSpPr>
            <a:spLocks noGrp="1"/>
          </p:cNvSpPr>
          <p:nvPr>
            <p:ph idx="10"/>
          </p:nvPr>
        </p:nvSpPr>
        <p:spPr>
          <a:xfrm>
            <a:off x="423863" y="1138238"/>
            <a:ext cx="11107737" cy="427037"/>
          </a:xfrm>
        </p:spPr>
        <p:txBody>
          <a:bodyPr/>
          <a:lstStyle/>
          <a:p>
            <a:pPr marL="0" lvl="3" indent="0">
              <a:lnSpc>
                <a:spcPct val="150000"/>
              </a:lnSpc>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7.Spider</a:t>
            </a:r>
            <a:r>
              <a:rPr lang="zh-CN" altLang="zh-CN" sz="2000" b="1">
                <a:latin typeface="微软雅黑" panose="020B0503020204020204" pitchFamily="34" charset="-122"/>
                <a:ea typeface="微软雅黑" panose="020B0503020204020204" pitchFamily="34" charset="-122"/>
              </a:rPr>
              <a:t>中间件（</a:t>
            </a:r>
            <a:r>
              <a:rPr lang="en-US" altLang="zh-CN" sz="2000" b="1">
                <a:latin typeface="微软雅黑" panose="020B0503020204020204" pitchFamily="34" charset="-122"/>
                <a:ea typeface="微软雅黑" panose="020B0503020204020204" pitchFamily="34" charset="-122"/>
              </a:rPr>
              <a:t>Spider Middlewares</a:t>
            </a:r>
            <a:r>
              <a:rPr lang="zh-CN" altLang="zh-CN" sz="2000" b="1">
                <a:latin typeface="微软雅黑" panose="020B0503020204020204" pitchFamily="34" charset="-122"/>
                <a:ea typeface="微软雅黑" panose="020B0503020204020204" pitchFamily="34" charset="-122"/>
              </a:rPr>
              <a:t>）</a:t>
            </a:r>
            <a:endParaRPr lang="zh-CN" altLang="zh-CN" sz="2000" b="1">
              <a:latin typeface="微软雅黑" panose="020B0503020204020204" pitchFamily="34" charset="-122"/>
              <a:ea typeface="微软雅黑" panose="020B0503020204020204" pitchFamily="34" charset="-122"/>
            </a:endParaRPr>
          </a:p>
        </p:txBody>
      </p:sp>
      <p:pic>
        <p:nvPicPr>
          <p:cNvPr id="16389"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83375" y="1735138"/>
            <a:ext cx="5284788" cy="4389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941388"/>
            <a:ext cx="11436350" cy="5365750"/>
          </a:xfrm>
        </p:spPr>
        <p:txBody>
          <a:bodyPr/>
          <a:lstStyle/>
          <a:p>
            <a:pPr marL="0" indent="0">
              <a:buFont typeface="Wingdings" panose="05000000000000000000" pitchFamily="2" charset="2"/>
              <a:buNone/>
              <a:defRPr/>
            </a:pPr>
            <a:r>
              <a:rPr lang="zh-CN" altLang="zh-CN" dirty="0"/>
              <a:t>数据流在</a:t>
            </a:r>
            <a:r>
              <a:rPr lang="en-US" altLang="zh-CN" dirty="0" err="1"/>
              <a:t>Scrapy</a:t>
            </a:r>
            <a:r>
              <a:rPr lang="zh-CN" altLang="zh-CN" dirty="0"/>
              <a:t>中由执行引擎控制，其基本步骤流程如下。</a:t>
            </a:r>
            <a:endParaRPr lang="zh-CN" altLang="zh-CN" dirty="0"/>
          </a:p>
          <a:p>
            <a:pPr>
              <a:buFont typeface="+mj-lt"/>
              <a:buAutoNum type="arabicPeriod"/>
              <a:defRPr/>
            </a:pPr>
            <a:r>
              <a:rPr lang="zh-CN" altLang="zh-CN" dirty="0"/>
              <a:t>引擎打开一个网站，找到处理该网站的</a:t>
            </a:r>
            <a:r>
              <a:rPr lang="en-US" altLang="zh-CN" dirty="0"/>
              <a:t>Spiders</a:t>
            </a:r>
            <a:r>
              <a:rPr lang="zh-CN" altLang="zh-CN" dirty="0"/>
              <a:t>，并向该</a:t>
            </a:r>
            <a:r>
              <a:rPr lang="en-US" altLang="zh-CN" dirty="0"/>
              <a:t>Spiders</a:t>
            </a:r>
            <a:r>
              <a:rPr lang="zh-CN" altLang="zh-CN" dirty="0"/>
              <a:t>请求第一个要爬取的</a:t>
            </a:r>
            <a:r>
              <a:rPr lang="en-US" altLang="zh-CN" dirty="0"/>
              <a:t>URL</a:t>
            </a:r>
            <a:r>
              <a:rPr lang="zh-CN" altLang="zh-CN" dirty="0"/>
              <a:t>。</a:t>
            </a:r>
            <a:endParaRPr lang="zh-CN" altLang="zh-CN" dirty="0"/>
          </a:p>
          <a:p>
            <a:pPr>
              <a:buFont typeface="+mj-lt"/>
              <a:buAutoNum type="arabicPeriod"/>
              <a:defRPr/>
            </a:pPr>
            <a:r>
              <a:rPr lang="zh-CN" altLang="zh-CN" dirty="0"/>
              <a:t>引擎将爬取请求转发给调度器</a:t>
            </a:r>
            <a:r>
              <a:rPr lang="zh-CN" altLang="en-US" dirty="0"/>
              <a:t>，</a:t>
            </a:r>
            <a:r>
              <a:rPr lang="zh-CN" altLang="zh-CN" dirty="0"/>
              <a:t>调度指挥进行下一步。</a:t>
            </a:r>
            <a:endParaRPr lang="zh-CN" altLang="zh-CN" dirty="0"/>
          </a:p>
          <a:p>
            <a:pPr>
              <a:buFont typeface="+mj-lt"/>
              <a:buAutoNum type="arabicPeriod"/>
              <a:defRPr/>
            </a:pPr>
            <a:r>
              <a:rPr lang="zh-CN" altLang="zh-CN" dirty="0"/>
              <a:t>引擎向调度器获取下一个要爬取的请求。</a:t>
            </a:r>
            <a:endParaRPr lang="zh-CN" altLang="zh-CN" dirty="0"/>
          </a:p>
          <a:p>
            <a:pPr>
              <a:buFont typeface="+mj-lt"/>
              <a:buAutoNum type="arabicPeriod"/>
              <a:defRPr/>
            </a:pPr>
            <a:r>
              <a:rPr lang="zh-CN" altLang="zh-CN" dirty="0"/>
              <a:t>调度器返回下一个要爬取的</a:t>
            </a:r>
            <a:r>
              <a:rPr lang="en-US" altLang="zh-CN" dirty="0"/>
              <a:t>URL</a:t>
            </a:r>
            <a:r>
              <a:rPr lang="zh-CN" altLang="zh-CN" dirty="0"/>
              <a:t>给引擎，引擎将</a:t>
            </a:r>
            <a:r>
              <a:rPr lang="en-US" altLang="zh-CN" dirty="0"/>
              <a:t>URL</a:t>
            </a:r>
            <a:r>
              <a:rPr lang="zh-CN" altLang="zh-CN" dirty="0"/>
              <a:t>通过下载中间件（请求方向）转发给下载器</a:t>
            </a:r>
            <a:endParaRPr lang="zh-CN" altLang="zh-CN" dirty="0"/>
          </a:p>
          <a:p>
            <a:pPr>
              <a:buFont typeface="+mj-lt"/>
              <a:buAutoNum type="arabicPeriod"/>
              <a:defRPr/>
            </a:pPr>
            <a:r>
              <a:rPr lang="zh-CN" altLang="zh-CN" dirty="0"/>
              <a:t>一旦网页下载完毕，下载器生成一个该网页的响应，并将其通过下载中间件（返回响应方向）发送给引擎。</a:t>
            </a:r>
            <a:endParaRPr lang="zh-CN" altLang="zh-CN" dirty="0"/>
          </a:p>
          <a:p>
            <a:pPr>
              <a:buFont typeface="+mj-lt"/>
              <a:buAutoNum type="arabicPeriod"/>
              <a:defRPr/>
            </a:pPr>
            <a:r>
              <a:rPr lang="zh-CN" altLang="zh-CN" dirty="0"/>
              <a:t>引擎从下载器中接收到响应并通过</a:t>
            </a:r>
            <a:r>
              <a:rPr lang="en-US" altLang="zh-CN" dirty="0"/>
              <a:t>Spider</a:t>
            </a:r>
            <a:r>
              <a:rPr lang="zh-CN" altLang="zh-CN" dirty="0"/>
              <a:t>中间件（输入方向）发送给</a:t>
            </a:r>
            <a:r>
              <a:rPr lang="en-US" altLang="zh-CN" dirty="0"/>
              <a:t>Spiders</a:t>
            </a:r>
            <a:r>
              <a:rPr lang="zh-CN" altLang="zh-CN" dirty="0"/>
              <a:t>处理。</a:t>
            </a:r>
            <a:endParaRPr lang="zh-CN" altLang="zh-CN" dirty="0"/>
          </a:p>
          <a:p>
            <a:pPr>
              <a:buFont typeface="+mj-lt"/>
              <a:buAutoNum type="arabicPeriod"/>
              <a:defRPr/>
            </a:pPr>
            <a:r>
              <a:rPr lang="en-US" altLang="zh-CN" dirty="0"/>
              <a:t>Spiders</a:t>
            </a:r>
            <a:r>
              <a:rPr lang="zh-CN" altLang="zh-CN" dirty="0"/>
              <a:t>处理响应并返回爬取到的</a:t>
            </a:r>
            <a:r>
              <a:rPr lang="en-US" altLang="zh-CN" dirty="0"/>
              <a:t>Items</a:t>
            </a:r>
            <a:r>
              <a:rPr lang="zh-CN" altLang="zh-CN" dirty="0"/>
              <a:t>及（跟进）新的请求给引擎。</a:t>
            </a:r>
            <a:endParaRPr lang="zh-CN" altLang="zh-CN" dirty="0"/>
          </a:p>
          <a:p>
            <a:pPr>
              <a:buFont typeface="+mj-lt"/>
              <a:buAutoNum type="arabicPeriod"/>
              <a:defRPr/>
            </a:pPr>
            <a:r>
              <a:rPr lang="zh-CN" altLang="zh-CN" dirty="0"/>
              <a:t>引擎将（</a:t>
            </a:r>
            <a:r>
              <a:rPr lang="en-US" altLang="zh-CN" dirty="0"/>
              <a:t>Spiders</a:t>
            </a:r>
            <a:r>
              <a:rPr lang="zh-CN" altLang="zh-CN" dirty="0"/>
              <a:t>返回的）爬取到的</a:t>
            </a:r>
            <a:r>
              <a:rPr lang="en-US" altLang="zh-CN" dirty="0"/>
              <a:t>Items</a:t>
            </a:r>
            <a:r>
              <a:rPr lang="zh-CN" altLang="zh-CN" dirty="0"/>
              <a:t>给</a:t>
            </a:r>
            <a:r>
              <a:rPr lang="en-US" altLang="zh-CN" dirty="0"/>
              <a:t>Item Pipeline</a:t>
            </a:r>
            <a:r>
              <a:rPr lang="zh-CN" altLang="zh-CN" dirty="0"/>
              <a:t>，将（</a:t>
            </a:r>
            <a:r>
              <a:rPr lang="en-US" altLang="zh-CN" dirty="0"/>
              <a:t>Spiders</a:t>
            </a:r>
            <a:r>
              <a:rPr lang="zh-CN" altLang="zh-CN" dirty="0"/>
              <a:t>返回的）请求给调度器。</a:t>
            </a:r>
            <a:endParaRPr lang="zh-CN" altLang="zh-CN" dirty="0"/>
          </a:p>
          <a:p>
            <a:pPr>
              <a:buFont typeface="+mj-lt"/>
              <a:buAutoNum type="arabicPeriod"/>
              <a:defRPr/>
            </a:pPr>
            <a:r>
              <a:rPr lang="zh-CN" altLang="zh-CN" dirty="0"/>
              <a:t>从第</a:t>
            </a:r>
            <a:r>
              <a:rPr lang="en-US" altLang="zh-CN" dirty="0"/>
              <a:t>2</a:t>
            </a:r>
            <a:r>
              <a:rPr lang="zh-CN" altLang="zh-CN" dirty="0"/>
              <a:t>步重复直到调度器中没有更多的</a:t>
            </a:r>
            <a:r>
              <a:rPr lang="en-US" altLang="zh-CN" dirty="0"/>
              <a:t>URL</a:t>
            </a:r>
            <a:r>
              <a:rPr lang="zh-CN" altLang="zh-CN" dirty="0"/>
              <a:t>请求，引擎关闭该网站。</a:t>
            </a:r>
            <a:endParaRPr lang="zh-CN" altLang="zh-CN" dirty="0"/>
          </a:p>
          <a:p>
            <a:pPr>
              <a:defRPr/>
            </a:pPr>
            <a:endParaRPr lang="zh-CN" altLang="en-US" dirty="0"/>
          </a:p>
        </p:txBody>
      </p:sp>
      <p:sp>
        <p:nvSpPr>
          <p:cNvPr id="17411" name="标题 2"/>
          <p:cNvSpPr>
            <a:spLocks noGrp="1"/>
          </p:cNvSpPr>
          <p:nvPr>
            <p:ph type="title"/>
          </p:nvPr>
        </p:nvSpPr>
        <p:spPr>
          <a:xfrm>
            <a:off x="255588" y="358775"/>
            <a:ext cx="10972800" cy="528638"/>
          </a:xfrm>
        </p:spPr>
        <p:txBody>
          <a:bodyPr/>
          <a:lstStyle/>
          <a:p>
            <a:r>
              <a:rPr lang="zh-CN" altLang="zh-CN"/>
              <a:t>了解</a:t>
            </a:r>
            <a:r>
              <a:rPr lang="en-US" altLang="zh-CN"/>
              <a:t>Scrapy</a:t>
            </a:r>
            <a:r>
              <a:rPr lang="zh-CN" altLang="zh-CN"/>
              <a:t>爬虫框架</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089025"/>
            <a:ext cx="11107737" cy="5067300"/>
          </a:xfrm>
        </p:spPr>
        <p:txBody>
          <a:bodyPr/>
          <a:lstStyle/>
          <a:p>
            <a:pPr>
              <a:defRPr/>
            </a:pPr>
            <a:r>
              <a:rPr lang="en-US" altLang="zh-CN" dirty="0" err="1"/>
              <a:t>Scrapy</a:t>
            </a:r>
            <a:r>
              <a:rPr lang="zh-CN" altLang="zh-CN" dirty="0"/>
              <a:t>通过命令行进行控制，</a:t>
            </a:r>
            <a:r>
              <a:rPr lang="en-US" altLang="zh-CN" dirty="0" err="1"/>
              <a:t>Scrapy</a:t>
            </a:r>
            <a:r>
              <a:rPr lang="zh-CN" altLang="zh-CN" dirty="0"/>
              <a:t>提供了多种命令，用于多种目的，并且每个命令都接收一组不同的参数和选项。</a:t>
            </a:r>
            <a:endParaRPr lang="en-US" altLang="zh-CN" dirty="0"/>
          </a:p>
          <a:p>
            <a:pPr marL="0" indent="0">
              <a:buFont typeface="Wingdings" panose="05000000000000000000" pitchFamily="2" charset="2"/>
              <a:buNone/>
              <a:defRPr/>
            </a:pPr>
            <a:endParaRPr lang="zh-CN" altLang="en-US" dirty="0"/>
          </a:p>
        </p:txBody>
      </p:sp>
      <p:sp>
        <p:nvSpPr>
          <p:cNvPr id="18435" name="标题 2"/>
          <p:cNvSpPr>
            <a:spLocks noGrp="1"/>
          </p:cNvSpPr>
          <p:nvPr>
            <p:ph type="title"/>
          </p:nvPr>
        </p:nvSpPr>
        <p:spPr>
          <a:xfrm>
            <a:off x="255588" y="358775"/>
            <a:ext cx="10972800" cy="528638"/>
          </a:xfrm>
        </p:spPr>
        <p:txBody>
          <a:bodyPr/>
          <a:lstStyle/>
          <a:p>
            <a:pPr marL="342900" indent="-342900"/>
            <a:r>
              <a:rPr lang="zh-CN" altLang="zh-CN">
                <a:latin typeface="微软雅黑" panose="020B0503020204020204" pitchFamily="34" charset="-122"/>
              </a:rPr>
              <a:t>熟悉</a:t>
            </a:r>
            <a:r>
              <a:rPr lang="en-US" altLang="zh-CN">
                <a:latin typeface="微软雅黑" panose="020B0503020204020204" pitchFamily="34" charset="-122"/>
              </a:rPr>
              <a:t>Scrapy</a:t>
            </a:r>
            <a:r>
              <a:rPr lang="zh-CN" altLang="zh-CN">
                <a:latin typeface="微软雅黑" panose="020B0503020204020204" pitchFamily="34" charset="-122"/>
              </a:rPr>
              <a:t>常用命令</a:t>
            </a:r>
            <a:endParaRPr lang="zh-CN" altLang="en-US">
              <a:latin typeface="微软雅黑" panose="020B0503020204020204" pitchFamily="34" charset="-122"/>
            </a:endParaRPr>
          </a:p>
        </p:txBody>
      </p:sp>
      <p:graphicFrame>
        <p:nvGraphicFramePr>
          <p:cNvPr id="5" name="表格 4"/>
          <p:cNvGraphicFramePr>
            <a:graphicFrameLocks noGrp="1"/>
          </p:cNvGraphicFramePr>
          <p:nvPr/>
        </p:nvGraphicFramePr>
        <p:xfrm>
          <a:off x="901700" y="2151063"/>
          <a:ext cx="10206038" cy="3887787"/>
        </p:xfrm>
        <a:graphic>
          <a:graphicData uri="http://schemas.openxmlformats.org/drawingml/2006/table">
            <a:tbl>
              <a:tblPr firstRow="1" firstCol="1" bandRow="1">
                <a:tableStyleId>{5C22544A-7EE6-4342-B048-85BDC9FD1C3A}</a:tableStyleId>
              </a:tblPr>
              <a:tblGrid>
                <a:gridCol w="2958272"/>
                <a:gridCol w="7247766"/>
              </a:tblGrid>
              <a:tr h="431976">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全局命令</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主要功能</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startproject</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创建</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项目</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genspider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基于预定义模板创建</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settings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查看</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的设置</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runspider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运行一个独立的爬虫</a:t>
                      </a:r>
                      <a:r>
                        <a:rPr lang="en-US" sz="1800" kern="100" dirty="0">
                          <a:effectLst/>
                          <a:latin typeface="微软雅黑" panose="020B0503020204020204" pitchFamily="34" charset="-122"/>
                          <a:ea typeface="微软雅黑" panose="020B0503020204020204" pitchFamily="34" charset="-122"/>
                        </a:rPr>
                        <a:t>Python</a:t>
                      </a:r>
                      <a:r>
                        <a:rPr lang="zh-CN" sz="1800" kern="100" dirty="0">
                          <a:effectLst/>
                          <a:latin typeface="微软雅黑" panose="020B0503020204020204" pitchFamily="34" charset="-122"/>
                          <a:ea typeface="微软雅黑" panose="020B0503020204020204" pitchFamily="34" charset="-122"/>
                        </a:rPr>
                        <a:t>文件</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shell</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（以给定的</a:t>
                      </a:r>
                      <a:r>
                        <a:rPr lang="en-US" sz="1800" kern="100" dirty="0">
                          <a:effectLst/>
                          <a:latin typeface="微软雅黑" panose="020B0503020204020204" pitchFamily="34" charset="-122"/>
                          <a:ea typeface="微软雅黑" panose="020B0503020204020204" pitchFamily="34" charset="-122"/>
                        </a:rPr>
                        <a:t>URL</a:t>
                      </a:r>
                      <a:r>
                        <a:rPr lang="zh-CN" sz="1800" kern="100" dirty="0">
                          <a:effectLst/>
                          <a:latin typeface="微软雅黑" panose="020B0503020204020204" pitchFamily="34" charset="-122"/>
                          <a:ea typeface="微软雅黑" panose="020B0503020204020204" pitchFamily="34" charset="-122"/>
                        </a:rPr>
                        <a:t>）启动</a:t>
                      </a:r>
                      <a:r>
                        <a:rPr lang="en-US" sz="1800" kern="100" dirty="0" err="1">
                          <a:effectLst/>
                          <a:latin typeface="微软雅黑" panose="020B0503020204020204" pitchFamily="34" charset="-122"/>
                          <a:ea typeface="微软雅黑" panose="020B0503020204020204" pitchFamily="34" charset="-122"/>
                        </a:rPr>
                        <a:t>Scrapy</a:t>
                      </a:r>
                      <a:r>
                        <a:rPr lang="en-US" sz="1800" kern="100" dirty="0">
                          <a:effectLst/>
                          <a:latin typeface="微软雅黑" panose="020B0503020204020204" pitchFamily="34" charset="-122"/>
                          <a:ea typeface="微软雅黑" panose="020B0503020204020204" pitchFamily="34" charset="-122"/>
                        </a:rPr>
                        <a:t> shell</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fetch</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使用</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下载器下载给定的</a:t>
                      </a:r>
                      <a:r>
                        <a:rPr lang="en-US" sz="1800" kern="100" dirty="0">
                          <a:effectLst/>
                          <a:latin typeface="微软雅黑" panose="020B0503020204020204" pitchFamily="34" charset="-122"/>
                          <a:ea typeface="微软雅黑" panose="020B0503020204020204" pitchFamily="34" charset="-122"/>
                        </a:rPr>
                        <a:t>URL</a:t>
                      </a:r>
                      <a:r>
                        <a:rPr lang="zh-CN" sz="1800" kern="100" dirty="0">
                          <a:effectLst/>
                          <a:latin typeface="微软雅黑" panose="020B0503020204020204" pitchFamily="34" charset="-122"/>
                          <a:ea typeface="微软雅黑" panose="020B0503020204020204" pitchFamily="34" charset="-122"/>
                        </a:rPr>
                        <a:t>，并将内容输出到标准输出流</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view</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以</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爬虫所“看到”的样子在浏览器中打开给定的</a:t>
                      </a:r>
                      <a:r>
                        <a:rPr lang="en-US" sz="1800" kern="100" dirty="0">
                          <a:effectLst/>
                          <a:latin typeface="微软雅黑" panose="020B0503020204020204" pitchFamily="34" charset="-122"/>
                          <a:ea typeface="微软雅黑" panose="020B0503020204020204" pitchFamily="34" charset="-122"/>
                        </a:rPr>
                        <a:t>URL</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r h="431976">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version</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打印</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版本</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16942" marR="16942" marT="0" marB="0"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内容占位符 1"/>
          <p:cNvSpPr>
            <a:spLocks noGrp="1"/>
          </p:cNvSpPr>
          <p:nvPr>
            <p:ph idx="1"/>
          </p:nvPr>
        </p:nvSpPr>
        <p:spPr>
          <a:xfrm>
            <a:off x="423863" y="1130300"/>
            <a:ext cx="11107737" cy="5026025"/>
          </a:xfrm>
        </p:spPr>
        <p:txBody>
          <a:bodyPr/>
          <a:lstStyle/>
          <a:p>
            <a:pPr marL="361950" indent="-361950"/>
            <a:r>
              <a:rPr lang="zh-CN" altLang="zh-CN"/>
              <a:t>除了全局命令外，</a:t>
            </a:r>
            <a:r>
              <a:rPr lang="en-US" altLang="zh-CN"/>
              <a:t>Scrapy</a:t>
            </a:r>
            <a:r>
              <a:rPr lang="zh-CN" altLang="zh-CN"/>
              <a:t>还提供了专用于项目的项目命令</a:t>
            </a:r>
            <a:r>
              <a:rPr lang="zh-CN" altLang="en-US"/>
              <a:t>。</a:t>
            </a:r>
            <a:endParaRPr lang="en-US" altLang="zh-CN"/>
          </a:p>
          <a:p>
            <a:pPr marL="361950" indent="-361950"/>
            <a:endParaRPr lang="zh-CN" altLang="en-US"/>
          </a:p>
        </p:txBody>
      </p:sp>
      <p:sp>
        <p:nvSpPr>
          <p:cNvPr id="19459" name="标题 2"/>
          <p:cNvSpPr>
            <a:spLocks noGrp="1"/>
          </p:cNvSpPr>
          <p:nvPr>
            <p:ph type="title"/>
          </p:nvPr>
        </p:nvSpPr>
        <p:spPr>
          <a:xfrm>
            <a:off x="255588" y="358775"/>
            <a:ext cx="10972800" cy="528638"/>
          </a:xfrm>
        </p:spPr>
        <p:txBody>
          <a:bodyPr/>
          <a:lstStyle/>
          <a:p>
            <a:r>
              <a:rPr lang="zh-CN" altLang="zh-CN">
                <a:latin typeface="微软雅黑" panose="020B0503020204020204" pitchFamily="34" charset="-122"/>
              </a:rPr>
              <a:t>熟悉</a:t>
            </a:r>
            <a:r>
              <a:rPr lang="en-US" altLang="zh-CN">
                <a:latin typeface="微软雅黑" panose="020B0503020204020204" pitchFamily="34" charset="-122"/>
              </a:rPr>
              <a:t>Scrapy</a:t>
            </a:r>
            <a:r>
              <a:rPr lang="zh-CN" altLang="zh-CN">
                <a:latin typeface="微软雅黑" panose="020B0503020204020204" pitchFamily="34" charset="-122"/>
              </a:rPr>
              <a:t>常用命令</a:t>
            </a:r>
            <a:endParaRPr lang="zh-CN" altLang="en-US"/>
          </a:p>
        </p:txBody>
      </p:sp>
      <p:graphicFrame>
        <p:nvGraphicFramePr>
          <p:cNvPr id="5" name="表格 4"/>
          <p:cNvGraphicFramePr>
            <a:graphicFrameLocks noGrp="1"/>
          </p:cNvGraphicFramePr>
          <p:nvPr/>
        </p:nvGraphicFramePr>
        <p:xfrm>
          <a:off x="1681163" y="2008188"/>
          <a:ext cx="8740775" cy="3024189"/>
        </p:xfrm>
        <a:graphic>
          <a:graphicData uri="http://schemas.openxmlformats.org/drawingml/2006/table">
            <a:tbl>
              <a:tblPr firstRow="1" firstCol="1" bandRow="1">
                <a:tableStyleId>{5C22544A-7EE6-4342-B048-85BDC9FD1C3A}</a:tableStyleId>
              </a:tblPr>
              <a:tblGrid>
                <a:gridCol w="1805494"/>
                <a:gridCol w="6935281"/>
              </a:tblGrid>
              <a:tr h="432027">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项目命令</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主要功能</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crawl</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启动爬虫</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check</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协议（</a:t>
                      </a:r>
                      <a:r>
                        <a:rPr lang="en-US" sz="1800" kern="100" dirty="0">
                          <a:effectLst/>
                          <a:latin typeface="微软雅黑" panose="020B0503020204020204" pitchFamily="34" charset="-122"/>
                          <a:ea typeface="微软雅黑" panose="020B0503020204020204" pitchFamily="34" charset="-122"/>
                        </a:rPr>
                        <a:t>contract</a:t>
                      </a:r>
                      <a:r>
                        <a:rPr lang="zh-CN" sz="1800" kern="100" dirty="0">
                          <a:effectLst/>
                          <a:latin typeface="微软雅黑" panose="020B0503020204020204" pitchFamily="34" charset="-122"/>
                          <a:ea typeface="微软雅黑" panose="020B0503020204020204" pitchFamily="34" charset="-122"/>
                        </a:rPr>
                        <a:t>）检查</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list</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列出项目中所有可用爬虫</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edit</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使用</a:t>
                      </a:r>
                      <a:r>
                        <a:rPr lang="en-US" sz="1800" kern="100" dirty="0">
                          <a:effectLst/>
                          <a:latin typeface="微软雅黑" panose="020B0503020204020204" pitchFamily="34" charset="-122"/>
                          <a:ea typeface="微软雅黑" panose="020B0503020204020204" pitchFamily="34" charset="-122"/>
                        </a:rPr>
                        <a:t>EDITOR</a:t>
                      </a:r>
                      <a:r>
                        <a:rPr lang="zh-CN" sz="1800" kern="100" dirty="0">
                          <a:effectLst/>
                          <a:latin typeface="微软雅黑" panose="020B0503020204020204" pitchFamily="34" charset="-122"/>
                          <a:ea typeface="微软雅黑" panose="020B0503020204020204" pitchFamily="34" charset="-122"/>
                        </a:rPr>
                        <a:t>环境变量或设置中定义的编辑器编辑爬虫</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parse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获取给定的</a:t>
                      </a:r>
                      <a:r>
                        <a:rPr lang="en-US" sz="1800" kern="100" dirty="0">
                          <a:effectLst/>
                          <a:latin typeface="微软雅黑" panose="020B0503020204020204" pitchFamily="34" charset="-122"/>
                          <a:ea typeface="微软雅黑" panose="020B0503020204020204" pitchFamily="34" charset="-122"/>
                        </a:rPr>
                        <a:t>URL</a:t>
                      </a:r>
                      <a:r>
                        <a:rPr lang="zh-CN" sz="1800" kern="100" dirty="0">
                          <a:effectLst/>
                          <a:latin typeface="微软雅黑" panose="020B0503020204020204" pitchFamily="34" charset="-122"/>
                          <a:ea typeface="微软雅黑" panose="020B0503020204020204" pitchFamily="34" charset="-122"/>
                        </a:rPr>
                        <a:t>并使用爬虫处理它的方式解析它</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r h="432027">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bench</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运行</a:t>
                      </a:r>
                      <a:r>
                        <a:rPr lang="en-US" sz="1800" kern="100" dirty="0">
                          <a:effectLst/>
                          <a:latin typeface="微软雅黑" panose="020B0503020204020204" pitchFamily="34" charset="-122"/>
                          <a:ea typeface="微软雅黑" panose="020B0503020204020204" pitchFamily="34" charset="-122"/>
                        </a:rPr>
                        <a:t>benchmark</a:t>
                      </a:r>
                      <a:r>
                        <a:rPr lang="zh-CN" sz="1800" kern="100" dirty="0">
                          <a:effectLst/>
                          <a:latin typeface="微软雅黑" panose="020B0503020204020204" pitchFamily="34" charset="-122"/>
                          <a:ea typeface="微软雅黑" panose="020B0503020204020204" pitchFamily="34" charset="-122"/>
                        </a:rPr>
                        <a:t>测试</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6" marR="41146" marT="0" marB="0"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8" name="直接连接符 6"/>
          <p:cNvCxnSpPr/>
          <p:nvPr/>
        </p:nvCxnSpPr>
        <p:spPr>
          <a:xfrm>
            <a:off x="3265488" y="1347788"/>
            <a:ext cx="4762" cy="4354512"/>
          </a:xfrm>
          <a:prstGeom prst="line">
            <a:avLst/>
          </a:prstGeom>
        </p:spPr>
        <p:style>
          <a:lnRef idx="2">
            <a:schemeClr val="dk1"/>
          </a:lnRef>
          <a:fillRef idx="0">
            <a:schemeClr val="dk1"/>
          </a:fillRef>
          <a:effectRef idx="1">
            <a:schemeClr val="dk1"/>
          </a:effectRef>
          <a:fontRef idx="minor">
            <a:schemeClr val="tx1"/>
          </a:fontRef>
        </p:style>
      </p:cxnSp>
      <p:sp>
        <p:nvSpPr>
          <p:cNvPr id="19" name="Line 2"/>
          <p:cNvSpPr>
            <a:spLocks noChangeShapeType="1"/>
          </p:cNvSpPr>
          <p:nvPr/>
        </p:nvSpPr>
        <p:spPr bwMode="auto">
          <a:xfrm>
            <a:off x="2649538" y="2947988"/>
            <a:ext cx="6605587" cy="0"/>
          </a:xfrm>
          <a:prstGeom prst="line">
            <a:avLst/>
          </a:prstGeom>
        </p:spPr>
        <p:style>
          <a:lnRef idx="2">
            <a:schemeClr val="dk1"/>
          </a:lnRef>
          <a:fillRef idx="0">
            <a:schemeClr val="dk1"/>
          </a:fillRef>
          <a:effectRef idx="1">
            <a:schemeClr val="dk1"/>
          </a:effectRef>
          <a:fontRef idx="minor">
            <a:schemeClr val="tx1"/>
          </a:fontRef>
        </p:style>
        <p:txBody>
          <a:bodyPr/>
          <a:lstStyle/>
          <a:p>
            <a:pPr algn="ctr" eaLnBrk="1" fontAlgn="auto" hangingPunct="1">
              <a:spcBef>
                <a:spcPts val="0"/>
              </a:spcBef>
              <a:spcAft>
                <a:spcPts val="0"/>
              </a:spcAft>
              <a:defRPr/>
            </a:pPr>
            <a:endParaRPr lang="zh-CN" altLang="en-US" sz="1905" kern="0">
              <a:solidFill>
                <a:sysClr val="windowText" lastClr="000000"/>
              </a:solidFill>
              <a:latin typeface="微软雅黑" panose="020B0503020204020204" pitchFamily="34" charset="-122"/>
              <a:ea typeface="微软雅黑" panose="020B0503020204020204" pitchFamily="34" charset="-122"/>
            </a:endParaRPr>
          </a:p>
        </p:txBody>
      </p:sp>
      <p:sp>
        <p:nvSpPr>
          <p:cNvPr id="20" name="Oval 15"/>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zh-CN" sz="2200" dirty="0">
                <a:solidFill>
                  <a:schemeClr val="bg1"/>
                </a:solidFill>
                <a:latin typeface="微软雅黑" panose="020B0503020204020204" pitchFamily="34" charset="-122"/>
                <a:ea typeface="微软雅黑" panose="020B0503020204020204" pitchFamily="34" charset="-122"/>
              </a:rPr>
              <a:t>1</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3" name="AutoShape 17"/>
          <p:cNvSpPr>
            <a:spLocks noChangeArrowheads="1"/>
          </p:cNvSpPr>
          <p:nvPr/>
        </p:nvSpPr>
        <p:spPr bwMode="auto">
          <a:xfrm>
            <a:off x="4000531" y="2608672"/>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en-US" altLang="zh-CN" dirty="0" err="1">
                <a:latin typeface="微软雅黑" panose="020B0503020204020204" pitchFamily="34" charset="-122"/>
                <a:ea typeface="微软雅黑" panose="020B0503020204020204" pitchFamily="34" charset="-122"/>
              </a:rPr>
              <a:t>Scrapy</a:t>
            </a:r>
            <a:r>
              <a:rPr lang="zh-CN" altLang="zh-CN" dirty="0">
                <a:latin typeface="微软雅黑" panose="020B0503020204020204" pitchFamily="34" charset="-122"/>
                <a:ea typeface="微软雅黑" panose="020B0503020204020204" pitchFamily="34" charset="-122"/>
              </a:rPr>
              <a:t>爬取文本信息</a:t>
            </a:r>
            <a:endParaRPr lang="zh-CN" altLang="zh-CN" dirty="0">
              <a:latin typeface="微软雅黑" panose="020B0503020204020204" pitchFamily="34" charset="-122"/>
              <a:ea typeface="微软雅黑" panose="020B0503020204020204" pitchFamily="34" charset="-122"/>
            </a:endParaRPr>
          </a:p>
        </p:txBody>
      </p:sp>
      <p:sp>
        <p:nvSpPr>
          <p:cNvPr id="20490" name="标题 3"/>
          <p:cNvSpPr>
            <a:spLocks noGrp="1"/>
          </p:cNvSpPr>
          <p:nvPr>
            <p:ph type="title"/>
          </p:nvPr>
        </p:nvSpPr>
        <p:spPr>
          <a:xfrm>
            <a:off x="255588" y="358775"/>
            <a:ext cx="10972800" cy="528638"/>
          </a:xfrm>
        </p:spPr>
        <p:txBody>
          <a:bodyPr/>
          <a:lstStyle/>
          <a:p>
            <a:r>
              <a:rPr lang="zh-CN" altLang="en-US"/>
              <a:t>目录</a:t>
            </a:r>
            <a:endParaRPr lang="zh-CN" altLang="en-US"/>
          </a:p>
        </p:txBody>
      </p:sp>
      <p:sp>
        <p:nvSpPr>
          <p:cNvPr id="13" name="AutoShape 17"/>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认识</a:t>
            </a:r>
            <a:r>
              <a:rPr lang="en-US" altLang="zh-CN" sz="2200" dirty="0" err="1">
                <a:latin typeface="微软雅黑" panose="020B0503020204020204" pitchFamily="34" charset="-122"/>
                <a:ea typeface="微软雅黑" panose="020B0503020204020204" pitchFamily="34" charset="-122"/>
              </a:rPr>
              <a:t>Scarpy</a:t>
            </a:r>
            <a:endParaRPr lang="zh-CN" altLang="zh-CN" sz="2200" dirty="0">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2928857" y="2626672"/>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2</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1" name="AutoShape 17"/>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定制中间件</a:t>
            </a:r>
            <a:endParaRPr lang="zh-CN" altLang="zh-CN" sz="2200" dirty="0">
              <a:latin typeface="微软雅黑" panose="020B0503020204020204" pitchFamily="34" charset="-122"/>
              <a:ea typeface="微软雅黑" panose="020B0503020204020204" pitchFamily="34" charset="-122"/>
            </a:endParaRPr>
          </a:p>
        </p:txBody>
      </p:sp>
      <p:sp>
        <p:nvSpPr>
          <p:cNvPr id="22" name="Oval 15"/>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3</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8" name="AutoShape 17"/>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eaLnBrk="1" fontAlgn="auto" hangingPunct="1">
              <a:spcBef>
                <a:spcPts val="0"/>
              </a:spcBef>
              <a:spcAft>
                <a:spcPts val="0"/>
              </a:spcAft>
              <a:defRPr/>
            </a:pPr>
            <a:r>
              <a:rPr lang="zh-CN" altLang="en-US" sz="2200" dirty="0">
                <a:latin typeface="微软雅黑" panose="020B0503020204020204" pitchFamily="34" charset="-122"/>
                <a:ea typeface="微软雅黑" panose="020B0503020204020204" pitchFamily="34" charset="-122"/>
              </a:rPr>
              <a:t>小结</a:t>
            </a:r>
            <a:endParaRPr lang="zh-CN" altLang="en-US" sz="2200" dirty="0">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4</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049338"/>
            <a:ext cx="11107737" cy="5075237"/>
          </a:xfrm>
        </p:spPr>
        <p:txBody>
          <a:bodyPr/>
          <a:lstStyle/>
          <a:p>
            <a:pPr>
              <a:defRPr/>
            </a:pPr>
            <a:r>
              <a:rPr lang="zh-CN" altLang="zh-CN" dirty="0"/>
              <a:t>使用</a:t>
            </a:r>
            <a:r>
              <a:rPr lang="en-US" altLang="zh-CN" dirty="0" err="1"/>
              <a:t>Scrapy</a:t>
            </a:r>
            <a:r>
              <a:rPr lang="zh-CN" altLang="zh-CN" dirty="0"/>
              <a:t>框架进行网页数据爬取第一步就是启动爬虫，使用</a:t>
            </a:r>
            <a:r>
              <a:rPr lang="en-US" altLang="zh-CN" dirty="0" err="1"/>
              <a:t>Scrapy</a:t>
            </a:r>
            <a:r>
              <a:rPr lang="zh-CN" altLang="zh-CN" dirty="0"/>
              <a:t>提供的</a:t>
            </a:r>
            <a:r>
              <a:rPr lang="en-US" altLang="zh-CN" dirty="0" err="1"/>
              <a:t>startprject</a:t>
            </a:r>
            <a:r>
              <a:rPr lang="zh-CN" altLang="zh-CN" dirty="0"/>
              <a:t>命令即可创建一个爬虫项目，其语法格式如下。</a:t>
            </a:r>
            <a:endParaRPr lang="en-US" altLang="zh-CN" dirty="0"/>
          </a:p>
          <a:p>
            <a:pPr>
              <a:defRPr/>
            </a:pPr>
            <a:endParaRPr lang="en-US" altLang="zh-CN" dirty="0"/>
          </a:p>
          <a:p>
            <a:pPr>
              <a:defRPr/>
            </a:pPr>
            <a:r>
              <a:rPr lang="en-US" altLang="zh-CN" dirty="0" err="1"/>
              <a:t>startprject</a:t>
            </a:r>
            <a:r>
              <a:rPr lang="zh-CN" altLang="zh-CN" dirty="0"/>
              <a:t>命令常用参数的作用及其解释如所</a:t>
            </a:r>
            <a:r>
              <a:rPr lang="zh-CN" altLang="en-US" dirty="0"/>
              <a:t>表所示</a:t>
            </a:r>
            <a:r>
              <a:rPr lang="zh-CN" altLang="zh-CN" dirty="0"/>
              <a:t>。</a:t>
            </a:r>
            <a:endParaRPr lang="zh-CN" altLang="zh-CN" dirty="0"/>
          </a:p>
          <a:p>
            <a:pPr marL="0" indent="0">
              <a:buFont typeface="Wingdings" panose="05000000000000000000" pitchFamily="2" charset="2"/>
              <a:buNone/>
              <a:defRPr/>
            </a:pPr>
            <a:endParaRPr lang="zh-CN" altLang="zh-CN" dirty="0"/>
          </a:p>
          <a:p>
            <a:pPr marL="0" indent="0">
              <a:buFont typeface="Wingdings" panose="05000000000000000000" pitchFamily="2" charset="2"/>
              <a:buNone/>
              <a:defRPr/>
            </a:pPr>
            <a:endParaRPr lang="zh-CN" altLang="en-US" dirty="0"/>
          </a:p>
        </p:txBody>
      </p:sp>
      <p:sp>
        <p:nvSpPr>
          <p:cNvPr id="21507" name="标题 2"/>
          <p:cNvSpPr>
            <a:spLocks noGrp="1"/>
          </p:cNvSpPr>
          <p:nvPr>
            <p:ph type="title"/>
          </p:nvPr>
        </p:nvSpPr>
        <p:spPr>
          <a:xfrm>
            <a:off x="255588" y="358775"/>
            <a:ext cx="10972800" cy="528638"/>
          </a:xfrm>
        </p:spPr>
        <p:txBody>
          <a:bodyPr/>
          <a:lstStyle/>
          <a:p>
            <a:pPr marL="342900" indent="-342900"/>
            <a:r>
              <a:rPr lang="zh-CN" altLang="zh-CN">
                <a:latin typeface="Calibri" panose="020F0502020204030204" pitchFamily="34" charset="0"/>
              </a:rPr>
              <a:t>创建</a:t>
            </a:r>
            <a:r>
              <a:rPr lang="en-US" altLang="zh-CN">
                <a:latin typeface="Calibri" panose="020F0502020204030204" pitchFamily="34" charset="0"/>
              </a:rPr>
              <a:t>Scrapy</a:t>
            </a:r>
            <a:r>
              <a:rPr lang="zh-CN" altLang="zh-CN">
                <a:latin typeface="Calibri" panose="020F0502020204030204" pitchFamily="34" charset="0"/>
              </a:rPr>
              <a:t>爬虫项目</a:t>
            </a:r>
            <a:endParaRPr lang="zh-CN" altLang="en-US" b="0">
              <a:latin typeface="Calibri" panose="020F0502020204030204" pitchFamily="34" charset="0"/>
            </a:endParaRPr>
          </a:p>
        </p:txBody>
      </p:sp>
      <p:sp>
        <p:nvSpPr>
          <p:cNvPr id="21508" name="TextBox 5"/>
          <p:cNvSpPr txBox="1">
            <a:spLocks noChangeArrowheads="1"/>
          </p:cNvSpPr>
          <p:nvPr/>
        </p:nvSpPr>
        <p:spPr bwMode="auto">
          <a:xfrm>
            <a:off x="484188" y="2070100"/>
            <a:ext cx="100091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scrapy startproject &lt;project_name&gt; [project_dir]</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6" name="表格 5"/>
          <p:cNvGraphicFramePr>
            <a:graphicFrameLocks noGrp="1"/>
          </p:cNvGraphicFramePr>
          <p:nvPr/>
        </p:nvGraphicFramePr>
        <p:xfrm>
          <a:off x="860425" y="3132138"/>
          <a:ext cx="10125075" cy="2916237"/>
        </p:xfrm>
        <a:graphic>
          <a:graphicData uri="http://schemas.openxmlformats.org/drawingml/2006/table">
            <a:tbl>
              <a:tblPr firstRow="1" firstCol="1" bandRow="1">
                <a:tableStyleId>{5C22544A-7EE6-4342-B048-85BDC9FD1C3A}</a:tableStyleId>
              </a:tblPr>
              <a:tblGrid>
                <a:gridCol w="1853512"/>
                <a:gridCol w="8271563"/>
              </a:tblGrid>
              <a:tr h="432035">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r>
              <a:tr h="1008082">
                <a:tc>
                  <a:txBody>
                    <a:bodyPr/>
                    <a:lstStyle/>
                    <a:p>
                      <a:pPr indent="127000" algn="ctr">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project_name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表示创建的</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爬虫的项目名称。指定了参数后会在</a:t>
                      </a:r>
                      <a:r>
                        <a:rPr lang="en-US" sz="1800" kern="100" dirty="0" err="1">
                          <a:effectLst/>
                          <a:latin typeface="微软雅黑" panose="020B0503020204020204" pitchFamily="34" charset="-122"/>
                          <a:ea typeface="微软雅黑" panose="020B0503020204020204" pitchFamily="34" charset="-122"/>
                        </a:rPr>
                        <a:t>project_dir</a:t>
                      </a:r>
                      <a:r>
                        <a:rPr lang="zh-CN" sz="1800" kern="100" dirty="0">
                          <a:effectLst/>
                          <a:latin typeface="微软雅黑" panose="020B0503020204020204" pitchFamily="34" charset="-122"/>
                          <a:ea typeface="微软雅黑" panose="020B0503020204020204" pitchFamily="34" charset="-122"/>
                        </a:rPr>
                        <a:t>参数指定的目录下创建一个名为</a:t>
                      </a:r>
                      <a:r>
                        <a:rPr lang="en-US" sz="1800" kern="100" dirty="0" err="1">
                          <a:effectLst/>
                          <a:latin typeface="微软雅黑" panose="020B0503020204020204" pitchFamily="34" charset="-122"/>
                          <a:ea typeface="微软雅黑" panose="020B0503020204020204" pitchFamily="34" charset="-122"/>
                        </a:rPr>
                        <a:t>project_name</a:t>
                      </a:r>
                      <a:r>
                        <a:rPr lang="zh-CN" sz="1800" kern="100" dirty="0">
                          <a:effectLst/>
                          <a:latin typeface="微软雅黑" panose="020B0503020204020204" pitchFamily="34" charset="-122"/>
                          <a:ea typeface="微软雅黑" panose="020B0503020204020204" pitchFamily="34" charset="-122"/>
                        </a:rPr>
                        <a:t>的</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爬虫项目</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r>
              <a:tr h="1476120">
                <a:tc>
                  <a:txBody>
                    <a:bodyPr/>
                    <a:lstStyle/>
                    <a:p>
                      <a:pPr indent="127000" algn="ctr">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project_dir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表示创建</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爬虫项目的路目录。指定参数后，</a:t>
                      </a:r>
                      <a:r>
                        <a:rPr lang="en-US" sz="1800" kern="100" dirty="0" err="1">
                          <a:effectLst/>
                          <a:latin typeface="微软雅黑" panose="020B0503020204020204" pitchFamily="34" charset="-122"/>
                          <a:ea typeface="微软雅黑" panose="020B0503020204020204" pitchFamily="34" charset="-122"/>
                        </a:rPr>
                        <a:t>project_dir</a:t>
                      </a:r>
                      <a:r>
                        <a:rPr lang="zh-CN" sz="1800" kern="100" dirty="0">
                          <a:effectLst/>
                          <a:latin typeface="微软雅黑" panose="020B0503020204020204" pitchFamily="34" charset="-122"/>
                          <a:ea typeface="微软雅黑" panose="020B0503020204020204" pitchFamily="34" charset="-122"/>
                        </a:rPr>
                        <a:t>目录下将会多出一个</a:t>
                      </a:r>
                      <a:r>
                        <a:rPr lang="en-US" sz="1800" kern="100" dirty="0" err="1">
                          <a:effectLst/>
                          <a:latin typeface="微软雅黑" panose="020B0503020204020204" pitchFamily="34" charset="-122"/>
                          <a:ea typeface="微软雅黑" panose="020B0503020204020204" pitchFamily="34" charset="-122"/>
                        </a:rPr>
                        <a:t>project_name</a:t>
                      </a:r>
                      <a:r>
                        <a:rPr lang="zh-CN" sz="1800" kern="100" dirty="0">
                          <a:effectLst/>
                          <a:latin typeface="微软雅黑" panose="020B0503020204020204" pitchFamily="34" charset="-122"/>
                          <a:ea typeface="微软雅黑" panose="020B0503020204020204" pitchFamily="34" charset="-122"/>
                        </a:rPr>
                        <a:t>文件夹，整个文件夹统称为一个</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爬虫项目，如若不指定则会在当前的工作路径下创建一个名为</a:t>
                      </a:r>
                      <a:r>
                        <a:rPr lang="en-US" sz="1800" kern="100" dirty="0" err="1">
                          <a:effectLst/>
                          <a:latin typeface="微软雅黑" panose="020B0503020204020204" pitchFamily="34" charset="-122"/>
                          <a:ea typeface="微软雅黑" panose="020B0503020204020204" pitchFamily="34" charset="-122"/>
                        </a:rPr>
                        <a:t>project_name</a:t>
                      </a:r>
                      <a:r>
                        <a:rPr lang="zh-CN" sz="1800" kern="100" dirty="0">
                          <a:effectLst/>
                          <a:latin typeface="微软雅黑" panose="020B0503020204020204" pitchFamily="34" charset="-122"/>
                          <a:ea typeface="微软雅黑" panose="020B0503020204020204" pitchFamily="34" charset="-122"/>
                        </a:rPr>
                        <a:t>的</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爬虫项目</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3" marR="41143" marT="0" marB="0"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内容占位符 1"/>
          <p:cNvSpPr>
            <a:spLocks noGrp="1"/>
          </p:cNvSpPr>
          <p:nvPr>
            <p:ph idx="1"/>
          </p:nvPr>
        </p:nvSpPr>
        <p:spPr>
          <a:xfrm>
            <a:off x="423863" y="1116013"/>
            <a:ext cx="6394450" cy="5008562"/>
          </a:xfrm>
        </p:spPr>
        <p:txBody>
          <a:bodyPr/>
          <a:lstStyle/>
          <a:p>
            <a:pPr marL="361950" indent="-361950"/>
            <a:r>
              <a:rPr lang="zh-CN" altLang="zh-CN"/>
              <a:t>在目录“</a:t>
            </a:r>
            <a:r>
              <a:rPr lang="en-US" altLang="zh-CN"/>
              <a:t>E:\</a:t>
            </a:r>
            <a:r>
              <a:rPr lang="zh-CN" altLang="zh-CN"/>
              <a:t>第</a:t>
            </a:r>
            <a:r>
              <a:rPr lang="en-US" altLang="zh-CN"/>
              <a:t>7</a:t>
            </a:r>
            <a:r>
              <a:rPr lang="zh-CN" altLang="zh-CN"/>
              <a:t>章</a:t>
            </a:r>
            <a:r>
              <a:rPr lang="en-US" altLang="zh-CN"/>
              <a:t>\</a:t>
            </a:r>
            <a:r>
              <a:rPr lang="zh-CN" altLang="zh-CN"/>
              <a:t>任务程序</a:t>
            </a:r>
            <a:r>
              <a:rPr lang="en-US" altLang="zh-CN"/>
              <a:t>\code</a:t>
            </a:r>
            <a:r>
              <a:rPr lang="zh-CN" altLang="zh-CN"/>
              <a:t>”下，创建一个名为“</a:t>
            </a:r>
            <a:r>
              <a:rPr lang="en-US" altLang="zh-CN"/>
              <a:t>TipDMSpider</a:t>
            </a:r>
            <a:r>
              <a:rPr lang="zh-CN" altLang="zh-CN"/>
              <a:t>”的</a:t>
            </a:r>
            <a:r>
              <a:rPr lang="en-US" altLang="zh-CN"/>
              <a:t>Scrapy</a:t>
            </a:r>
            <a:r>
              <a:rPr lang="zh-CN" altLang="zh-CN"/>
              <a:t>爬虫项目，创建完成后，在“</a:t>
            </a:r>
            <a:r>
              <a:rPr lang="en-US" altLang="zh-CN"/>
              <a:t>E:\</a:t>
            </a:r>
            <a:r>
              <a:rPr lang="zh-CN" altLang="zh-CN"/>
              <a:t>第</a:t>
            </a:r>
            <a:r>
              <a:rPr lang="en-US" altLang="zh-CN"/>
              <a:t>7</a:t>
            </a:r>
            <a:r>
              <a:rPr lang="zh-CN" altLang="zh-CN"/>
              <a:t>章</a:t>
            </a:r>
            <a:r>
              <a:rPr lang="en-US" altLang="zh-CN"/>
              <a:t>\</a:t>
            </a:r>
            <a:r>
              <a:rPr lang="zh-CN" altLang="zh-CN"/>
              <a:t>任务程序</a:t>
            </a:r>
            <a:r>
              <a:rPr lang="en-US" altLang="zh-CN"/>
              <a:t>\code</a:t>
            </a:r>
            <a:r>
              <a:rPr lang="zh-CN" altLang="zh-CN"/>
              <a:t>”下就会生成一个名为</a:t>
            </a:r>
            <a:r>
              <a:rPr lang="en-US" altLang="zh-CN"/>
              <a:t>TipDMSpider</a:t>
            </a:r>
            <a:r>
              <a:rPr lang="zh-CN" altLang="zh-CN"/>
              <a:t>的文件夹，其目录结构如</a:t>
            </a:r>
            <a:r>
              <a:rPr lang="zh-CN" altLang="en-US"/>
              <a:t>图</a:t>
            </a:r>
            <a:r>
              <a:rPr lang="zh-CN" altLang="zh-CN"/>
              <a:t>所示。</a:t>
            </a:r>
            <a:endParaRPr lang="zh-CN" altLang="zh-CN"/>
          </a:p>
          <a:p>
            <a:pPr marL="361950" indent="-361950"/>
            <a:endParaRPr lang="zh-CN" altLang="en-US"/>
          </a:p>
        </p:txBody>
      </p:sp>
      <p:sp>
        <p:nvSpPr>
          <p:cNvPr id="22531" name="标题 2"/>
          <p:cNvSpPr>
            <a:spLocks noGrp="1"/>
          </p:cNvSpPr>
          <p:nvPr>
            <p:ph type="title"/>
          </p:nvPr>
        </p:nvSpPr>
        <p:spPr>
          <a:xfrm>
            <a:off x="255588" y="358775"/>
            <a:ext cx="10972800" cy="528638"/>
          </a:xfrm>
        </p:spPr>
        <p:txBody>
          <a:bodyPr/>
          <a:lstStyle/>
          <a:p>
            <a:r>
              <a:rPr lang="zh-CN" altLang="zh-CN"/>
              <a:t>创建</a:t>
            </a:r>
            <a:r>
              <a:rPr lang="en-US" altLang="zh-CN"/>
              <a:t>Scrapy</a:t>
            </a:r>
            <a:r>
              <a:rPr lang="zh-CN" altLang="zh-CN"/>
              <a:t>爬虫项目</a:t>
            </a:r>
            <a:endParaRPr lang="zh-CN" altLang="en-US"/>
          </a:p>
        </p:txBody>
      </p:sp>
      <p:pic>
        <p:nvPicPr>
          <p:cNvPr id="22532" name="图片 4"/>
          <p:cNvPicPr>
            <a:picLocks noChangeAspect="1" noChangeArrowheads="1"/>
          </p:cNvPicPr>
          <p:nvPr/>
        </p:nvPicPr>
        <p:blipFill>
          <a:blip r:embed="rId1">
            <a:extLst>
              <a:ext uri="{28A0092B-C50C-407E-A947-70E740481C1C}">
                <a14:useLocalDpi xmlns:a14="http://schemas.microsoft.com/office/drawing/2010/main" val="0"/>
              </a:ext>
            </a:extLst>
          </a:blip>
          <a:srcRect r="42682"/>
          <a:stretch>
            <a:fillRect/>
          </a:stretch>
        </p:blipFill>
        <p:spPr bwMode="auto">
          <a:xfrm>
            <a:off x="6858000" y="1250950"/>
            <a:ext cx="4397375" cy="48006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内容占位符 1"/>
          <p:cNvSpPr>
            <a:spLocks noGrp="1"/>
          </p:cNvSpPr>
          <p:nvPr>
            <p:ph idx="1"/>
          </p:nvPr>
        </p:nvSpPr>
        <p:spPr>
          <a:xfrm>
            <a:off x="423863" y="1076325"/>
            <a:ext cx="11107737" cy="5048250"/>
          </a:xfrm>
        </p:spPr>
        <p:txBody>
          <a:bodyPr/>
          <a:lstStyle/>
          <a:p>
            <a:pPr marL="361950" indent="-361950"/>
            <a:r>
              <a:rPr lang="zh-CN" altLang="zh-CN"/>
              <a:t>图中需要用户自定义的目录与脚本文件的名称、作用，如</a:t>
            </a:r>
            <a:r>
              <a:rPr lang="zh-CN" altLang="en-US"/>
              <a:t>表</a:t>
            </a:r>
            <a:r>
              <a:rPr lang="zh-CN" altLang="zh-CN"/>
              <a:t>所示</a:t>
            </a:r>
            <a:r>
              <a:rPr lang="zh-CN" altLang="en-US"/>
              <a:t>。</a:t>
            </a:r>
            <a:endParaRPr lang="en-US" altLang="zh-CN"/>
          </a:p>
          <a:p>
            <a:pPr marL="361950" indent="-361950"/>
            <a:endParaRPr lang="zh-CN" altLang="en-US"/>
          </a:p>
        </p:txBody>
      </p:sp>
      <p:sp>
        <p:nvSpPr>
          <p:cNvPr id="23555" name="标题 2"/>
          <p:cNvSpPr>
            <a:spLocks noGrp="1"/>
          </p:cNvSpPr>
          <p:nvPr>
            <p:ph type="title"/>
          </p:nvPr>
        </p:nvSpPr>
        <p:spPr>
          <a:xfrm>
            <a:off x="255588" y="358775"/>
            <a:ext cx="10972800" cy="528638"/>
          </a:xfrm>
        </p:spPr>
        <p:txBody>
          <a:bodyPr/>
          <a:lstStyle/>
          <a:p>
            <a:r>
              <a:rPr lang="zh-CN" altLang="zh-CN"/>
              <a:t>创建</a:t>
            </a:r>
            <a:r>
              <a:rPr lang="en-US" altLang="zh-CN"/>
              <a:t>Scrapy</a:t>
            </a:r>
            <a:r>
              <a:rPr lang="zh-CN" altLang="zh-CN"/>
              <a:t>爬虫项目</a:t>
            </a:r>
            <a:endParaRPr lang="zh-CN" altLang="en-US"/>
          </a:p>
        </p:txBody>
      </p:sp>
      <p:graphicFrame>
        <p:nvGraphicFramePr>
          <p:cNvPr id="5" name="表格 4"/>
          <p:cNvGraphicFramePr>
            <a:graphicFrameLocks noGrp="1"/>
          </p:cNvGraphicFramePr>
          <p:nvPr/>
        </p:nvGraphicFramePr>
        <p:xfrm>
          <a:off x="941388" y="1789113"/>
          <a:ext cx="10112375" cy="4175126"/>
        </p:xfrm>
        <a:graphic>
          <a:graphicData uri="http://schemas.openxmlformats.org/drawingml/2006/table">
            <a:tbl>
              <a:tblPr firstRow="1" firstCol="1" bandRow="1">
                <a:tableStyleId>{5C22544A-7EE6-4342-B048-85BDC9FD1C3A}</a:tableStyleId>
              </a:tblPr>
              <a:tblGrid>
                <a:gridCol w="1853158"/>
                <a:gridCol w="8259217"/>
              </a:tblGrid>
              <a:tr h="447445">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目录或文件名</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作用</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r h="447445">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spiders</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just">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创建</a:t>
                      </a:r>
                      <a:r>
                        <a:rPr lang="en-US" sz="1900" kern="100" dirty="0" err="1">
                          <a:effectLst/>
                          <a:latin typeface="微软雅黑" panose="020B0503020204020204" pitchFamily="34" charset="-122"/>
                          <a:ea typeface="微软雅黑" panose="020B0503020204020204" pitchFamily="34" charset="-122"/>
                        </a:rPr>
                        <a:t>Scrapy</a:t>
                      </a:r>
                      <a:r>
                        <a:rPr lang="zh-CN" sz="1900" kern="100" dirty="0">
                          <a:effectLst/>
                          <a:latin typeface="微软雅黑" panose="020B0503020204020204" pitchFamily="34" charset="-122"/>
                          <a:ea typeface="微软雅黑" panose="020B0503020204020204" pitchFamily="34" charset="-122"/>
                        </a:rPr>
                        <a:t>项目后自动创建的一个文件夹，用于存放用户编写的爬虫脚本</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r h="1228391">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items.py</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表示项目中的</a:t>
                      </a:r>
                      <a:r>
                        <a:rPr lang="en-US" sz="1900" kern="100" dirty="0">
                          <a:effectLst/>
                          <a:latin typeface="微软雅黑" panose="020B0503020204020204" pitchFamily="34" charset="-122"/>
                          <a:ea typeface="微软雅黑" panose="020B0503020204020204" pitchFamily="34" charset="-122"/>
                        </a:rPr>
                        <a:t>Items</a:t>
                      </a:r>
                      <a:r>
                        <a:rPr lang="zh-CN" sz="1900" kern="100" dirty="0">
                          <a:effectLst/>
                          <a:latin typeface="微软雅黑" panose="020B0503020204020204" pitchFamily="34" charset="-122"/>
                          <a:ea typeface="微软雅黑" panose="020B0503020204020204" pitchFamily="34" charset="-122"/>
                        </a:rPr>
                        <a:t>。在</a:t>
                      </a:r>
                      <a:r>
                        <a:rPr lang="en-US" sz="1900" kern="100" dirty="0">
                          <a:effectLst/>
                          <a:latin typeface="微软雅黑" panose="020B0503020204020204" pitchFamily="34" charset="-122"/>
                          <a:ea typeface="微软雅黑" panose="020B0503020204020204" pitchFamily="34" charset="-122"/>
                        </a:rPr>
                        <a:t>items</a:t>
                      </a:r>
                      <a:r>
                        <a:rPr lang="zh-CN" sz="1900" kern="100" dirty="0">
                          <a:effectLst/>
                          <a:latin typeface="微软雅黑" panose="020B0503020204020204" pitchFamily="34" charset="-122"/>
                          <a:ea typeface="微软雅黑" panose="020B0503020204020204" pitchFamily="34" charset="-122"/>
                        </a:rPr>
                        <a:t>脚本中定义了一个</a:t>
                      </a:r>
                      <a:r>
                        <a:rPr lang="en-US" sz="1900" kern="100" dirty="0">
                          <a:effectLst/>
                          <a:latin typeface="微软雅黑" panose="020B0503020204020204" pitchFamily="34" charset="-122"/>
                          <a:ea typeface="微软雅黑" panose="020B0503020204020204" pitchFamily="34" charset="-122"/>
                        </a:rPr>
                        <a:t>Item</a:t>
                      </a:r>
                      <a:r>
                        <a:rPr lang="zh-CN" sz="1900" kern="100" dirty="0">
                          <a:effectLst/>
                          <a:latin typeface="微软雅黑" panose="020B0503020204020204" pitchFamily="34" charset="-122"/>
                          <a:ea typeface="微软雅黑" panose="020B0503020204020204" pitchFamily="34" charset="-122"/>
                        </a:rPr>
                        <a:t>类，能够保存爬取到的数据的容器。使用方法和</a:t>
                      </a:r>
                      <a:r>
                        <a:rPr lang="en-US" sz="1900" kern="100" dirty="0">
                          <a:effectLst/>
                          <a:latin typeface="微软雅黑" panose="020B0503020204020204" pitchFamily="34" charset="-122"/>
                          <a:ea typeface="微软雅黑" panose="020B0503020204020204" pitchFamily="34" charset="-122"/>
                        </a:rPr>
                        <a:t>python</a:t>
                      </a:r>
                      <a:r>
                        <a:rPr lang="zh-CN" sz="1900" kern="100" dirty="0">
                          <a:effectLst/>
                          <a:latin typeface="微软雅黑" panose="020B0503020204020204" pitchFamily="34" charset="-122"/>
                          <a:ea typeface="微软雅黑" panose="020B0503020204020204" pitchFamily="34" charset="-122"/>
                        </a:rPr>
                        <a:t>字典类似，并且提供了额外保护机制来避免拼写错误导致的未定义字段错误</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r h="802200">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middlewares.py</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表示项目中的中间件。在</a:t>
                      </a:r>
                      <a:r>
                        <a:rPr lang="en-US" sz="1900" kern="100" dirty="0" err="1">
                          <a:effectLst/>
                          <a:latin typeface="微软雅黑" panose="020B0503020204020204" pitchFamily="34" charset="-122"/>
                          <a:ea typeface="微软雅黑" panose="020B0503020204020204" pitchFamily="34" charset="-122"/>
                        </a:rPr>
                        <a:t>middlewares</a:t>
                      </a:r>
                      <a:r>
                        <a:rPr lang="zh-CN" sz="1900" kern="100" dirty="0">
                          <a:effectLst/>
                          <a:latin typeface="微软雅黑" panose="020B0503020204020204" pitchFamily="34" charset="-122"/>
                          <a:ea typeface="微软雅黑" panose="020B0503020204020204" pitchFamily="34" charset="-122"/>
                        </a:rPr>
                        <a:t>脚本中用户可以根据需要自定义中间件，实现代理、浏览器标识等的转换</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r h="802200">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piplines.py</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表示项目中的</a:t>
                      </a:r>
                      <a:r>
                        <a:rPr lang="en-US" sz="1900" kern="100" dirty="0" err="1">
                          <a:effectLst/>
                          <a:latin typeface="微软雅黑" panose="020B0503020204020204" pitchFamily="34" charset="-122"/>
                          <a:ea typeface="微软雅黑" panose="020B0503020204020204" pitchFamily="34" charset="-122"/>
                        </a:rPr>
                        <a:t>piplines</a:t>
                      </a:r>
                      <a:r>
                        <a:rPr lang="zh-CN" sz="1900" kern="100" dirty="0">
                          <a:effectLst/>
                          <a:latin typeface="微软雅黑" panose="020B0503020204020204" pitchFamily="34" charset="-122"/>
                          <a:ea typeface="微软雅黑" panose="020B0503020204020204" pitchFamily="34" charset="-122"/>
                        </a:rPr>
                        <a:t>。在</a:t>
                      </a:r>
                      <a:r>
                        <a:rPr lang="en-US" sz="1900" kern="100" dirty="0" err="1">
                          <a:effectLst/>
                          <a:latin typeface="微软雅黑" panose="020B0503020204020204" pitchFamily="34" charset="-122"/>
                          <a:ea typeface="微软雅黑" panose="020B0503020204020204" pitchFamily="34" charset="-122"/>
                        </a:rPr>
                        <a:t>piplines</a:t>
                      </a:r>
                      <a:r>
                        <a:rPr lang="zh-CN" sz="1900" kern="100" dirty="0">
                          <a:effectLst/>
                          <a:latin typeface="微软雅黑" panose="020B0503020204020204" pitchFamily="34" charset="-122"/>
                          <a:ea typeface="微软雅黑" panose="020B0503020204020204" pitchFamily="34" charset="-122"/>
                        </a:rPr>
                        <a:t>脚本中定义了一个</a:t>
                      </a:r>
                      <a:r>
                        <a:rPr lang="en-US" sz="1900" kern="100" dirty="0" err="1">
                          <a:effectLst/>
                          <a:latin typeface="微软雅黑" panose="020B0503020204020204" pitchFamily="34" charset="-122"/>
                          <a:ea typeface="微软雅黑" panose="020B0503020204020204" pitchFamily="34" charset="-122"/>
                        </a:rPr>
                        <a:t>piplines</a:t>
                      </a:r>
                      <a:r>
                        <a:rPr lang="zh-CN" sz="1900" kern="100" dirty="0">
                          <a:effectLst/>
                          <a:latin typeface="微软雅黑" panose="020B0503020204020204" pitchFamily="34" charset="-122"/>
                          <a:ea typeface="微软雅黑" panose="020B0503020204020204" pitchFamily="34" charset="-122"/>
                        </a:rPr>
                        <a:t>类，主要用于爬取数据的存储，可以根据需求保存至数据库、文件等</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r h="447445">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settings.py</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表示项目的设置</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1" marR="24001" marT="0" marB="0" anchor="ct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内容占位符 1"/>
          <p:cNvSpPr>
            <a:spLocks noGrp="1"/>
          </p:cNvSpPr>
          <p:nvPr>
            <p:ph idx="1"/>
          </p:nvPr>
        </p:nvSpPr>
        <p:spPr>
          <a:xfrm>
            <a:off x="423863" y="1123950"/>
            <a:ext cx="11107737" cy="4987925"/>
          </a:xfrm>
        </p:spPr>
        <p:txBody>
          <a:bodyPr/>
          <a:lstStyle/>
          <a:p>
            <a:pPr marL="361950" indent="-361950"/>
            <a:r>
              <a:rPr lang="zh-CN" altLang="zh-CN">
                <a:latin typeface="微软雅黑" panose="020B0503020204020204" pitchFamily="34" charset="-122"/>
              </a:rPr>
              <a:t>爬虫的主要目标就是从网页这一非结构化的数据源中提取结构化的数据。</a:t>
            </a:r>
            <a:r>
              <a:rPr lang="en-US" altLang="zh-CN">
                <a:latin typeface="微软雅黑" panose="020B0503020204020204" pitchFamily="34" charset="-122"/>
              </a:rPr>
              <a:t>TipDMSpider</a:t>
            </a:r>
            <a:r>
              <a:rPr lang="zh-CN" altLang="zh-CN">
                <a:latin typeface="微软雅黑" panose="020B0503020204020204" pitchFamily="34" charset="-122"/>
              </a:rPr>
              <a:t>项目最终的目标是解析出文章的标题（</a:t>
            </a:r>
            <a:r>
              <a:rPr lang="en-US" altLang="zh-CN">
                <a:latin typeface="微软雅黑" panose="020B0503020204020204" pitchFamily="34" charset="-122"/>
              </a:rPr>
              <a:t>title</a:t>
            </a:r>
            <a:r>
              <a:rPr lang="zh-CN" altLang="zh-CN">
                <a:latin typeface="微软雅黑" panose="020B0503020204020204" pitchFamily="34" charset="-122"/>
              </a:rPr>
              <a:t>）、时间（</a:t>
            </a:r>
            <a:r>
              <a:rPr lang="en-US" altLang="zh-CN">
                <a:latin typeface="微软雅黑" panose="020B0503020204020204" pitchFamily="34" charset="-122"/>
              </a:rPr>
              <a:t>time</a:t>
            </a:r>
            <a:r>
              <a:rPr lang="zh-CN" altLang="zh-CN">
                <a:latin typeface="微软雅黑" panose="020B0503020204020204" pitchFamily="34" charset="-122"/>
              </a:rPr>
              <a:t>）、正文（</a:t>
            </a:r>
            <a:r>
              <a:rPr lang="en-US" altLang="zh-CN">
                <a:latin typeface="微软雅黑" panose="020B0503020204020204" pitchFamily="34" charset="-122"/>
              </a:rPr>
              <a:t>text</a:t>
            </a:r>
            <a:r>
              <a:rPr lang="zh-CN" altLang="zh-CN">
                <a:latin typeface="微软雅黑" panose="020B0503020204020204" pitchFamily="34" charset="-122"/>
              </a:rPr>
              <a:t>）、浏览数（</a:t>
            </a:r>
            <a:r>
              <a:rPr lang="en-US" altLang="zh-CN">
                <a:latin typeface="微软雅黑" panose="020B0503020204020204" pitchFamily="34" charset="-122"/>
              </a:rPr>
              <a:t>view_count</a:t>
            </a:r>
            <a:r>
              <a:rPr lang="zh-CN" altLang="zh-CN">
                <a:latin typeface="微软雅黑" panose="020B0503020204020204" pitchFamily="34" charset="-122"/>
              </a:rPr>
              <a:t>）等数据。</a:t>
            </a:r>
            <a:r>
              <a:rPr lang="en-US" altLang="zh-CN">
                <a:latin typeface="微软雅黑" panose="020B0503020204020204" pitchFamily="34" charset="-122"/>
              </a:rPr>
              <a:t>Scrapy</a:t>
            </a:r>
            <a:r>
              <a:rPr lang="zh-CN" altLang="zh-CN">
                <a:latin typeface="微软雅黑" panose="020B0503020204020204" pitchFamily="34" charset="-122"/>
              </a:rPr>
              <a:t>提供</a:t>
            </a:r>
            <a:r>
              <a:rPr lang="en-US" altLang="zh-CN">
                <a:latin typeface="微软雅黑" panose="020B0503020204020204" pitchFamily="34" charset="-122"/>
              </a:rPr>
              <a:t>Item</a:t>
            </a:r>
            <a:r>
              <a:rPr lang="zh-CN" altLang="zh-CN">
                <a:latin typeface="微软雅黑" panose="020B0503020204020204" pitchFamily="34" charset="-122"/>
              </a:rPr>
              <a:t>对象来完成解析数据转换为结构化数据的功能。</a:t>
            </a:r>
            <a:r>
              <a:rPr lang="en-US" altLang="zh-CN">
                <a:latin typeface="微软雅黑" panose="020B0503020204020204" pitchFamily="34" charset="-122"/>
              </a:rPr>
              <a:t>TipDMSpider</a:t>
            </a:r>
            <a:r>
              <a:rPr lang="zh-CN" altLang="zh-CN">
                <a:latin typeface="微软雅黑" panose="020B0503020204020204" pitchFamily="34" charset="-122"/>
              </a:rPr>
              <a:t>项目提取的信息最终将存储至</a:t>
            </a:r>
            <a:r>
              <a:rPr lang="en-US" altLang="zh-CN">
                <a:latin typeface="微软雅黑" panose="020B0503020204020204" pitchFamily="34" charset="-122"/>
              </a:rPr>
              <a:t>csv</a:t>
            </a:r>
            <a:r>
              <a:rPr lang="zh-CN" altLang="zh-CN">
                <a:latin typeface="微软雅黑" panose="020B0503020204020204" pitchFamily="34" charset="-122"/>
              </a:rPr>
              <a:t>文件与数据库。使用</a:t>
            </a:r>
            <a:r>
              <a:rPr lang="en-US" altLang="zh-CN">
                <a:latin typeface="微软雅黑" panose="020B0503020204020204" pitchFamily="34" charset="-122"/>
              </a:rPr>
              <a:t>pandas</a:t>
            </a:r>
            <a:r>
              <a:rPr lang="zh-CN" altLang="zh-CN">
                <a:latin typeface="微软雅黑" panose="020B0503020204020204" pitchFamily="34" charset="-122"/>
              </a:rPr>
              <a:t>库将</a:t>
            </a:r>
            <a:r>
              <a:rPr lang="en-US" altLang="zh-CN">
                <a:latin typeface="微软雅黑" panose="020B0503020204020204" pitchFamily="34" charset="-122"/>
              </a:rPr>
              <a:t>Items</a:t>
            </a:r>
            <a:r>
              <a:rPr lang="zh-CN" altLang="zh-CN">
                <a:latin typeface="微软雅黑" panose="020B0503020204020204" pitchFamily="34" charset="-122"/>
              </a:rPr>
              <a:t>中的数据转换为</a:t>
            </a:r>
            <a:r>
              <a:rPr lang="en-US" altLang="zh-CN">
                <a:latin typeface="微软雅黑" panose="020B0503020204020204" pitchFamily="34" charset="-122"/>
              </a:rPr>
              <a:t>DataFrame</a:t>
            </a:r>
            <a:r>
              <a:rPr lang="zh-CN" altLang="zh-CN">
                <a:latin typeface="微软雅黑" panose="020B0503020204020204" pitchFamily="34" charset="-122"/>
              </a:rPr>
              <a:t>会更方便处理。</a:t>
            </a:r>
            <a:endParaRPr lang="zh-CN" altLang="zh-CN">
              <a:latin typeface="微软雅黑" panose="020B0503020204020204" pitchFamily="34" charset="-122"/>
            </a:endParaRPr>
          </a:p>
          <a:p>
            <a:pPr marL="361950" indent="-361950"/>
            <a:r>
              <a:rPr lang="en-US" altLang="zh-CN">
                <a:latin typeface="微软雅黑" panose="020B0503020204020204" pitchFamily="34" charset="-122"/>
              </a:rPr>
              <a:t>pandas</a:t>
            </a:r>
            <a:r>
              <a:rPr lang="zh-CN" altLang="zh-CN">
                <a:latin typeface="微软雅黑" panose="020B0503020204020204" pitchFamily="34" charset="-122"/>
              </a:rPr>
              <a:t>库的</a:t>
            </a:r>
            <a:r>
              <a:rPr lang="en-US" altLang="zh-CN">
                <a:latin typeface="微软雅黑" panose="020B0503020204020204" pitchFamily="34" charset="-122"/>
              </a:rPr>
              <a:t>DataFrame</a:t>
            </a:r>
            <a:r>
              <a:rPr lang="zh-CN" altLang="zh-CN">
                <a:latin typeface="微软雅黑" panose="020B0503020204020204" pitchFamily="34" charset="-122"/>
              </a:rPr>
              <a:t>函数的语法格式如下。</a:t>
            </a:r>
            <a:endParaRPr lang="en-US" altLang="zh-CN">
              <a:latin typeface="微软雅黑" panose="020B0503020204020204" pitchFamily="34" charset="-122"/>
            </a:endParaRPr>
          </a:p>
          <a:p>
            <a:pPr marL="361950" indent="-361950"/>
            <a:endParaRPr lang="zh-CN" altLang="zh-CN"/>
          </a:p>
          <a:p>
            <a:pPr marL="361950" indent="-361950"/>
            <a:endParaRPr lang="zh-CN" altLang="en-US"/>
          </a:p>
        </p:txBody>
      </p:sp>
      <p:sp>
        <p:nvSpPr>
          <p:cNvPr id="24579" name="标题 2"/>
          <p:cNvSpPr>
            <a:spLocks noGrp="1"/>
          </p:cNvSpPr>
          <p:nvPr>
            <p:ph type="title"/>
          </p:nvPr>
        </p:nvSpPr>
        <p:spPr>
          <a:xfrm>
            <a:off x="255588" y="358775"/>
            <a:ext cx="10972800" cy="528638"/>
          </a:xfrm>
        </p:spPr>
        <p:txBody>
          <a:bodyPr/>
          <a:lstStyle/>
          <a:p>
            <a:pPr marL="342900" indent="-342900"/>
            <a:r>
              <a:rPr lang="zh-CN" altLang="zh-CN">
                <a:latin typeface="Calibri" panose="020F0502020204030204" pitchFamily="34" charset="0"/>
              </a:rPr>
              <a:t>修改</a:t>
            </a:r>
            <a:r>
              <a:rPr lang="en-US" altLang="zh-CN">
                <a:latin typeface="Calibri" panose="020F0502020204030204" pitchFamily="34" charset="0"/>
              </a:rPr>
              <a:t>items/piplines</a:t>
            </a:r>
            <a:r>
              <a:rPr lang="zh-CN" altLang="zh-CN">
                <a:latin typeface="Calibri" panose="020F0502020204030204" pitchFamily="34" charset="0"/>
              </a:rPr>
              <a:t>脚本</a:t>
            </a:r>
            <a:endParaRPr lang="zh-CN" altLang="en-US" b="0">
              <a:latin typeface="Calibri" panose="020F0502020204030204" pitchFamily="34" charset="0"/>
            </a:endParaRPr>
          </a:p>
        </p:txBody>
      </p:sp>
      <p:sp>
        <p:nvSpPr>
          <p:cNvPr id="24580" name="TextBox 5"/>
          <p:cNvSpPr txBox="1">
            <a:spLocks noChangeArrowheads="1"/>
          </p:cNvSpPr>
          <p:nvPr/>
        </p:nvSpPr>
        <p:spPr bwMode="auto">
          <a:xfrm>
            <a:off x="390525" y="3549650"/>
            <a:ext cx="97742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class pandas.DataFrame(data=None, index=None, columns=None, dtype=None, copy=False)</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123950"/>
            <a:ext cx="11107737" cy="4987925"/>
          </a:xfrm>
        </p:spPr>
        <p:txBody>
          <a:bodyPr/>
          <a:lstStyle/>
          <a:p>
            <a:pPr>
              <a:defRPr/>
            </a:pPr>
            <a:r>
              <a:rPr lang="en-US" altLang="zh-CN" dirty="0" err="1"/>
              <a:t>DataFrame</a:t>
            </a:r>
            <a:r>
              <a:rPr lang="zh-CN" altLang="zh-CN" dirty="0"/>
              <a:t>函数的常用参数及其说明如表所示。</a:t>
            </a: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r>
              <a:rPr lang="zh-CN" altLang="zh-CN" dirty="0"/>
              <a:t>转换为</a:t>
            </a:r>
            <a:r>
              <a:rPr lang="en-US" altLang="zh-CN" dirty="0" err="1"/>
              <a:t>DataFrame</a:t>
            </a:r>
            <a:r>
              <a:rPr lang="zh-CN" altLang="zh-CN" dirty="0"/>
              <a:t>后即可使用</a:t>
            </a:r>
            <a:r>
              <a:rPr lang="en-US" altLang="zh-CN" dirty="0" err="1"/>
              <a:t>to_csv</a:t>
            </a:r>
            <a:r>
              <a:rPr lang="zh-CN" altLang="zh-CN" dirty="0"/>
              <a:t>方法轻松地将数据存储至</a:t>
            </a:r>
            <a:r>
              <a:rPr lang="en-US" altLang="zh-CN" dirty="0"/>
              <a:t>csv</a:t>
            </a:r>
            <a:r>
              <a:rPr lang="zh-CN" altLang="zh-CN" dirty="0"/>
              <a:t>文件。</a:t>
            </a:r>
            <a:r>
              <a:rPr lang="en-US" altLang="zh-CN" dirty="0" err="1"/>
              <a:t>to_csv</a:t>
            </a:r>
            <a:r>
              <a:rPr lang="zh-CN" altLang="zh-CN" dirty="0"/>
              <a:t>方法的语法格式如下。</a:t>
            </a:r>
            <a:endParaRPr lang="zh-CN" altLang="zh-CN" dirty="0"/>
          </a:p>
          <a:p>
            <a:pPr marL="0" indent="0">
              <a:buFont typeface="Wingdings" panose="05000000000000000000" pitchFamily="2" charset="2"/>
              <a:buNone/>
              <a:defRPr/>
            </a:pPr>
            <a:endParaRPr lang="zh-CN" altLang="zh-CN" dirty="0"/>
          </a:p>
          <a:p>
            <a:pPr>
              <a:defRPr/>
            </a:pPr>
            <a:endParaRPr lang="zh-CN" altLang="en-US" dirty="0"/>
          </a:p>
        </p:txBody>
      </p:sp>
      <p:sp>
        <p:nvSpPr>
          <p:cNvPr id="25603" name="标题 2"/>
          <p:cNvSpPr>
            <a:spLocks noGrp="1"/>
          </p:cNvSpPr>
          <p:nvPr>
            <p:ph type="title"/>
          </p:nvPr>
        </p:nvSpPr>
        <p:spPr>
          <a:xfrm>
            <a:off x="255588" y="358775"/>
            <a:ext cx="10972800" cy="528638"/>
          </a:xfrm>
        </p:spPr>
        <p:txBody>
          <a:bodyPr/>
          <a:lstStyle/>
          <a:p>
            <a:r>
              <a:rPr lang="zh-CN" altLang="zh-CN"/>
              <a:t>修改</a:t>
            </a:r>
            <a:r>
              <a:rPr lang="en-US" altLang="zh-CN"/>
              <a:t>items/piplines</a:t>
            </a:r>
            <a:r>
              <a:rPr lang="zh-CN" altLang="zh-CN"/>
              <a:t>脚本</a:t>
            </a:r>
            <a:endParaRPr lang="zh-CN" altLang="en-US"/>
          </a:p>
        </p:txBody>
      </p:sp>
      <p:graphicFrame>
        <p:nvGraphicFramePr>
          <p:cNvPr id="4" name="表格 3"/>
          <p:cNvGraphicFramePr>
            <a:graphicFrameLocks noGrp="1"/>
          </p:cNvGraphicFramePr>
          <p:nvPr/>
        </p:nvGraphicFramePr>
        <p:xfrm>
          <a:off x="1371600" y="1693863"/>
          <a:ext cx="9318625" cy="2628900"/>
        </p:xfrm>
        <a:graphic>
          <a:graphicData uri="http://schemas.openxmlformats.org/drawingml/2006/table">
            <a:tbl>
              <a:tblPr firstRow="1" firstCol="1" bandRow="1">
                <a:tableStyleId>{5C22544A-7EE6-4342-B048-85BDC9FD1C3A}</a:tableStyleId>
              </a:tblPr>
              <a:tblGrid>
                <a:gridCol w="1526854"/>
                <a:gridCol w="7791771"/>
              </a:tblGrid>
              <a:tr h="432148">
                <a:tc>
                  <a:txBody>
                    <a:bodyPr/>
                    <a:lstStyle/>
                    <a:p>
                      <a:pPr algn="ctr">
                        <a:lnSpc>
                          <a:spcPct val="150000"/>
                        </a:lnSpc>
                        <a:spcAft>
                          <a:spcPts val="0"/>
                        </a:spcAft>
                      </a:pPr>
                      <a:r>
                        <a:rPr lang="zh-CN" sz="1800" kern="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c>
                  <a:txBody>
                    <a:bodyPr/>
                    <a:lstStyle/>
                    <a:p>
                      <a:pPr algn="ctr">
                        <a:lnSpc>
                          <a:spcPct val="150000"/>
                        </a:lnSpc>
                        <a:spcAft>
                          <a:spcPts val="0"/>
                        </a:spcAft>
                      </a:pPr>
                      <a:r>
                        <a:rPr lang="zh-CN" sz="1800" kern="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r>
              <a:tr h="900308">
                <a:tc>
                  <a:txBody>
                    <a:bodyPr/>
                    <a:lstStyle/>
                    <a:p>
                      <a:pPr algn="ctr">
                        <a:lnSpc>
                          <a:spcPct val="150000"/>
                        </a:lnSpc>
                        <a:spcAft>
                          <a:spcPts val="0"/>
                        </a:spcAft>
                      </a:pPr>
                      <a:r>
                        <a:rPr lang="en-US" sz="1800" kern="0">
                          <a:effectLst/>
                          <a:latin typeface="微软雅黑" panose="020B0503020204020204" pitchFamily="34" charset="-122"/>
                          <a:ea typeface="微软雅黑" panose="020B0503020204020204" pitchFamily="34" charset="-122"/>
                        </a:rPr>
                        <a:t>data</a:t>
                      </a:r>
                      <a:endParaRPr lang="zh-CN" sz="1800" kern="10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c>
                  <a:txBody>
                    <a:bodyPr/>
                    <a:lstStyle/>
                    <a:p>
                      <a:pPr algn="just">
                        <a:lnSpc>
                          <a:spcPct val="150000"/>
                        </a:lnSpc>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err="1">
                          <a:effectLst/>
                          <a:latin typeface="微软雅黑" panose="020B0503020204020204" pitchFamily="34" charset="-122"/>
                          <a:ea typeface="微软雅黑" panose="020B0503020204020204" pitchFamily="34" charset="-122"/>
                        </a:rPr>
                        <a:t>ndarray</a:t>
                      </a:r>
                      <a:r>
                        <a:rPr lang="zh-CN" sz="1800" kern="0" dirty="0">
                          <a:effectLst/>
                          <a:latin typeface="微软雅黑" panose="020B0503020204020204" pitchFamily="34" charset="-122"/>
                          <a:ea typeface="微软雅黑" panose="020B0503020204020204" pitchFamily="34" charset="-122"/>
                        </a:rPr>
                        <a:t>，</a:t>
                      </a:r>
                      <a:r>
                        <a:rPr lang="en-US" sz="1800" kern="0" dirty="0" err="1">
                          <a:effectLst/>
                          <a:latin typeface="微软雅黑" panose="020B0503020204020204" pitchFamily="34" charset="-122"/>
                          <a:ea typeface="微软雅黑" panose="020B0503020204020204" pitchFamily="34" charset="-122"/>
                        </a:rPr>
                        <a:t>dict</a:t>
                      </a:r>
                      <a:r>
                        <a:rPr lang="zh-CN" sz="1800" kern="0" dirty="0">
                          <a:effectLst/>
                          <a:latin typeface="微软雅黑" panose="020B0503020204020204" pitchFamily="34" charset="-122"/>
                          <a:ea typeface="微软雅黑" panose="020B0503020204020204" pitchFamily="34" charset="-122"/>
                        </a:rPr>
                        <a:t>。表示</a:t>
                      </a:r>
                      <a:r>
                        <a:rPr lang="en-US" sz="1800" kern="0" dirty="0" err="1">
                          <a:effectLst/>
                          <a:latin typeface="微软雅黑" panose="020B0503020204020204" pitchFamily="34" charset="-122"/>
                          <a:ea typeface="微软雅黑" panose="020B0503020204020204" pitchFamily="34" charset="-122"/>
                        </a:rPr>
                        <a:t>DataFrame</a:t>
                      </a:r>
                      <a:r>
                        <a:rPr lang="zh-CN" sz="1800" kern="0" dirty="0">
                          <a:effectLst/>
                          <a:latin typeface="微软雅黑" panose="020B0503020204020204" pitchFamily="34" charset="-122"/>
                          <a:ea typeface="微软雅黑" panose="020B0503020204020204" pitchFamily="34" charset="-122"/>
                        </a:rPr>
                        <a:t>的数据。当取值为</a:t>
                      </a:r>
                      <a:r>
                        <a:rPr lang="en-US" sz="1800" kern="0" dirty="0" err="1">
                          <a:effectLst/>
                          <a:latin typeface="微软雅黑" panose="020B0503020204020204" pitchFamily="34" charset="-122"/>
                          <a:ea typeface="微软雅黑" panose="020B0503020204020204" pitchFamily="34" charset="-122"/>
                        </a:rPr>
                        <a:t>dict</a:t>
                      </a:r>
                      <a:r>
                        <a:rPr lang="zh-CN" sz="1800" kern="0" dirty="0">
                          <a:effectLst/>
                          <a:latin typeface="微软雅黑" panose="020B0503020204020204" pitchFamily="34" charset="-122"/>
                          <a:ea typeface="微软雅黑" panose="020B0503020204020204" pitchFamily="34" charset="-122"/>
                        </a:rPr>
                        <a:t>时，该</a:t>
                      </a:r>
                      <a:r>
                        <a:rPr lang="en-US" sz="1800" kern="0" dirty="0" err="1">
                          <a:effectLst/>
                          <a:latin typeface="微软雅黑" panose="020B0503020204020204" pitchFamily="34" charset="-122"/>
                          <a:ea typeface="微软雅黑" panose="020B0503020204020204" pitchFamily="34" charset="-122"/>
                        </a:rPr>
                        <a:t>dict</a:t>
                      </a:r>
                      <a:r>
                        <a:rPr lang="zh-CN" sz="1800" kern="0" dirty="0">
                          <a:effectLst/>
                          <a:latin typeface="微软雅黑" panose="020B0503020204020204" pitchFamily="34" charset="-122"/>
                          <a:ea typeface="微软雅黑" panose="020B0503020204020204" pitchFamily="34" charset="-122"/>
                        </a:rPr>
                        <a:t>的值不能包含</a:t>
                      </a:r>
                      <a:r>
                        <a:rPr lang="en-US" sz="1800" kern="0" dirty="0">
                          <a:effectLst/>
                          <a:latin typeface="微软雅黑" panose="020B0503020204020204" pitchFamily="34" charset="-122"/>
                          <a:ea typeface="微软雅黑" panose="020B0503020204020204" pitchFamily="34" charset="-122"/>
                        </a:rPr>
                        <a:t>Series</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arrays</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constants</a:t>
                      </a:r>
                      <a:r>
                        <a:rPr lang="zh-CN" sz="1800" kern="0" dirty="0">
                          <a:effectLst/>
                          <a:latin typeface="微软雅黑" panose="020B0503020204020204" pitchFamily="34" charset="-122"/>
                          <a:ea typeface="微软雅黑" panose="020B0503020204020204" pitchFamily="34" charset="-122"/>
                        </a:rPr>
                        <a:t>，或类似</a:t>
                      </a:r>
                      <a:r>
                        <a:rPr lang="en-US" sz="1800" kern="0" dirty="0">
                          <a:effectLst/>
                          <a:latin typeface="微软雅黑" panose="020B0503020204020204" pitchFamily="34" charset="-122"/>
                          <a:ea typeface="微软雅黑" panose="020B0503020204020204" pitchFamily="34" charset="-122"/>
                        </a:rPr>
                        <a:t>list</a:t>
                      </a:r>
                      <a:r>
                        <a:rPr lang="zh-CN" sz="1800" kern="0" dirty="0">
                          <a:effectLst/>
                          <a:latin typeface="微软雅黑" panose="020B0503020204020204" pitchFamily="34" charset="-122"/>
                          <a:ea typeface="微软雅黑" panose="020B0503020204020204" pitchFamily="34" charset="-122"/>
                        </a:rPr>
                        <a:t>的对象。无默认值</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r>
              <a:tr h="432148">
                <a:tc>
                  <a:txBody>
                    <a:bodyPr/>
                    <a:lstStyle/>
                    <a:p>
                      <a:pPr algn="ctr">
                        <a:lnSpc>
                          <a:spcPct val="150000"/>
                        </a:lnSpc>
                        <a:spcAft>
                          <a:spcPts val="0"/>
                        </a:spcAft>
                      </a:pPr>
                      <a:r>
                        <a:rPr lang="en-US" sz="1800" kern="0">
                          <a:effectLst/>
                          <a:latin typeface="微软雅黑" panose="020B0503020204020204" pitchFamily="34" charset="-122"/>
                          <a:ea typeface="微软雅黑" panose="020B0503020204020204" pitchFamily="34" charset="-122"/>
                        </a:rPr>
                        <a:t>index</a:t>
                      </a:r>
                      <a:endParaRPr lang="zh-CN" sz="1800" kern="10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c>
                  <a:txBody>
                    <a:bodyPr/>
                    <a:lstStyle/>
                    <a:p>
                      <a:pPr algn="just">
                        <a:lnSpc>
                          <a:spcPct val="150000"/>
                        </a:lnSpc>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index</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array</a:t>
                      </a:r>
                      <a:r>
                        <a:rPr lang="zh-CN" sz="1800" kern="0" dirty="0">
                          <a:effectLst/>
                          <a:latin typeface="微软雅黑" panose="020B0503020204020204" pitchFamily="34" charset="-122"/>
                          <a:ea typeface="微软雅黑" panose="020B0503020204020204" pitchFamily="34" charset="-122"/>
                        </a:rPr>
                        <a:t>。表示行索引。无默认值</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r>
              <a:tr h="432148">
                <a:tc>
                  <a:txBody>
                    <a:bodyPr/>
                    <a:lstStyle/>
                    <a:p>
                      <a:pPr algn="ctr">
                        <a:lnSpc>
                          <a:spcPct val="150000"/>
                        </a:lnSpc>
                        <a:spcAft>
                          <a:spcPts val="0"/>
                        </a:spcAft>
                      </a:pPr>
                      <a:r>
                        <a:rPr lang="en-US" sz="1800" kern="0">
                          <a:effectLst/>
                          <a:latin typeface="微软雅黑" panose="020B0503020204020204" pitchFamily="34" charset="-122"/>
                          <a:ea typeface="微软雅黑" panose="020B0503020204020204" pitchFamily="34" charset="-122"/>
                        </a:rPr>
                        <a:t>columns</a:t>
                      </a:r>
                      <a:endParaRPr lang="zh-CN" sz="1800" kern="10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c>
                  <a:txBody>
                    <a:bodyPr/>
                    <a:lstStyle/>
                    <a:p>
                      <a:pPr algn="just">
                        <a:lnSpc>
                          <a:spcPct val="150000"/>
                        </a:lnSpc>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index</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array</a:t>
                      </a:r>
                      <a:r>
                        <a:rPr lang="zh-CN" sz="1800" kern="0" dirty="0">
                          <a:effectLst/>
                          <a:latin typeface="微软雅黑" panose="020B0503020204020204" pitchFamily="34" charset="-122"/>
                          <a:ea typeface="微软雅黑" panose="020B0503020204020204" pitchFamily="34" charset="-122"/>
                        </a:rPr>
                        <a:t>。表示列索引。无默认值</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r>
              <a:tr h="432148">
                <a:tc>
                  <a:txBody>
                    <a:bodyPr/>
                    <a:lstStyle/>
                    <a:p>
                      <a:pPr algn="ctr">
                        <a:lnSpc>
                          <a:spcPct val="150000"/>
                        </a:lnSpc>
                        <a:spcAft>
                          <a:spcPts val="0"/>
                        </a:spcAft>
                      </a:pPr>
                      <a:r>
                        <a:rPr lang="en-US" sz="1800" kern="0">
                          <a:effectLst/>
                          <a:latin typeface="微软雅黑" panose="020B0503020204020204" pitchFamily="34" charset="-122"/>
                          <a:ea typeface="微软雅黑" panose="020B0503020204020204" pitchFamily="34" charset="-122"/>
                        </a:rPr>
                        <a:t>dtype</a:t>
                      </a:r>
                      <a:endParaRPr lang="zh-CN" sz="1800" kern="10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c>
                  <a:txBody>
                    <a:bodyPr/>
                    <a:lstStyle/>
                    <a:p>
                      <a:pPr algn="just">
                        <a:lnSpc>
                          <a:spcPct val="150000"/>
                        </a:lnSpc>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err="1">
                          <a:effectLst/>
                          <a:latin typeface="微软雅黑" panose="020B0503020204020204" pitchFamily="34" charset="-122"/>
                          <a:ea typeface="微软雅黑" panose="020B0503020204020204" pitchFamily="34" charset="-122"/>
                        </a:rPr>
                        <a:t>dtype</a:t>
                      </a:r>
                      <a:r>
                        <a:rPr lang="zh-CN" sz="1800" kern="0" dirty="0">
                          <a:effectLst/>
                          <a:latin typeface="微软雅黑" panose="020B0503020204020204" pitchFamily="34" charset="-122"/>
                          <a:ea typeface="微软雅黑" panose="020B0503020204020204" pitchFamily="34" charset="-122"/>
                        </a:rPr>
                        <a:t>。表示强制转换后的类型，仅支持单独一种转换。默认为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8002" marR="48002" marT="0" marB="0" anchor="ctr"/>
                </a:tc>
              </a:tr>
            </a:tbl>
          </a:graphicData>
        </a:graphic>
      </p:graphicFrame>
      <p:sp>
        <p:nvSpPr>
          <p:cNvPr id="25624" name="TextBox 5"/>
          <p:cNvSpPr txBox="1">
            <a:spLocks noChangeArrowheads="1"/>
          </p:cNvSpPr>
          <p:nvPr/>
        </p:nvSpPr>
        <p:spPr bwMode="auto">
          <a:xfrm>
            <a:off x="457200" y="5097463"/>
            <a:ext cx="100980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DataFrame.to_csv(path_or_buf=None, sep=’,’, na_rep=”, columns=None, header=True, index=True,index_label=None,mode=’w’,encoding=None</a:t>
            </a:r>
            <a:r>
              <a:rPr lang="en-US" altLang="zh-CN" sz="2400">
                <a:cs typeface="Times New Roman" panose="02020603050405020304" pitchFamily="18" charset="0"/>
              </a:rPr>
              <a:t>)</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内容占位符 1"/>
          <p:cNvSpPr>
            <a:spLocks noGrp="1"/>
          </p:cNvSpPr>
          <p:nvPr>
            <p:ph idx="1"/>
          </p:nvPr>
        </p:nvSpPr>
        <p:spPr>
          <a:xfrm>
            <a:off x="423863" y="1123950"/>
            <a:ext cx="11107737" cy="5129213"/>
          </a:xfrm>
        </p:spPr>
        <p:txBody>
          <a:bodyPr/>
          <a:lstStyle/>
          <a:p>
            <a:pPr marL="361950" indent="-361950"/>
            <a:r>
              <a:rPr lang="en-US" altLang="zh-CN"/>
              <a:t>to_csv</a:t>
            </a:r>
            <a:r>
              <a:rPr lang="zh-CN" altLang="zh-CN"/>
              <a:t>方法的常用参数及其说明如表所示。</a:t>
            </a:r>
            <a:endParaRPr lang="en-US" altLang="zh-CN"/>
          </a:p>
          <a:p>
            <a:pPr marL="361950" indent="-361950"/>
            <a:endParaRPr lang="zh-CN" altLang="en-US"/>
          </a:p>
        </p:txBody>
      </p:sp>
      <p:sp>
        <p:nvSpPr>
          <p:cNvPr id="26627" name="标题 2"/>
          <p:cNvSpPr>
            <a:spLocks noGrp="1"/>
          </p:cNvSpPr>
          <p:nvPr>
            <p:ph type="title"/>
          </p:nvPr>
        </p:nvSpPr>
        <p:spPr>
          <a:xfrm>
            <a:off x="255588" y="358775"/>
            <a:ext cx="10972800" cy="528638"/>
          </a:xfrm>
        </p:spPr>
        <p:txBody>
          <a:bodyPr/>
          <a:lstStyle/>
          <a:p>
            <a:r>
              <a:rPr lang="zh-CN" altLang="zh-CN"/>
              <a:t>修改</a:t>
            </a:r>
            <a:r>
              <a:rPr lang="en-US" altLang="zh-CN"/>
              <a:t>items/piplines</a:t>
            </a:r>
            <a:r>
              <a:rPr lang="zh-CN" altLang="zh-CN"/>
              <a:t>脚本</a:t>
            </a:r>
            <a:endParaRPr lang="zh-CN" altLang="en-US"/>
          </a:p>
        </p:txBody>
      </p:sp>
      <p:graphicFrame>
        <p:nvGraphicFramePr>
          <p:cNvPr id="4" name="表格 3"/>
          <p:cNvGraphicFramePr>
            <a:graphicFrameLocks noGrp="1"/>
          </p:cNvGraphicFramePr>
          <p:nvPr/>
        </p:nvGraphicFramePr>
        <p:xfrm>
          <a:off x="1763713" y="1789113"/>
          <a:ext cx="8751887" cy="4319590"/>
        </p:xfrm>
        <a:graphic>
          <a:graphicData uri="http://schemas.openxmlformats.org/drawingml/2006/table">
            <a:tbl>
              <a:tblPr firstRow="1" firstCol="1" bandRow="1">
                <a:tableStyleId>{5C22544A-7EE6-4342-B048-85BDC9FD1C3A}</a:tableStyleId>
              </a:tblPr>
              <a:tblGrid>
                <a:gridCol w="1930339"/>
                <a:gridCol w="6821548"/>
              </a:tblGrid>
              <a:tr h="431959">
                <a:tc>
                  <a:txBody>
                    <a:bodyPr/>
                    <a:lstStyle/>
                    <a:p>
                      <a:pPr algn="ctr" fontAlgn="auto">
                        <a:spcAft>
                          <a:spcPts val="0"/>
                        </a:spcAft>
                      </a:pPr>
                      <a:r>
                        <a:rPr lang="zh-CN" sz="1800" kern="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ctr" fontAlgn="auto">
                        <a:spcAft>
                          <a:spcPts val="0"/>
                        </a:spcAft>
                      </a:pPr>
                      <a:r>
                        <a:rPr lang="zh-CN" sz="1800" kern="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err="1">
                          <a:effectLst/>
                          <a:latin typeface="微软雅黑" panose="020B0503020204020204" pitchFamily="34" charset="-122"/>
                          <a:ea typeface="微软雅黑" panose="020B0503020204020204" pitchFamily="34" charset="-122"/>
                        </a:rPr>
                        <a:t>path_or_buf</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。表示文件路径。无默认值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err="1">
                          <a:effectLst/>
                          <a:latin typeface="微软雅黑" panose="020B0503020204020204" pitchFamily="34" charset="-122"/>
                          <a:ea typeface="微软雅黑" panose="020B0503020204020204" pitchFamily="34" charset="-122"/>
                        </a:rPr>
                        <a:t>sep</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。表示分隔符。默认为“</a:t>
                      </a:r>
                      <a:r>
                        <a:rPr lang="en-US" sz="1800" kern="0" dirty="0">
                          <a:effectLst/>
                          <a:latin typeface="微软雅黑" panose="020B0503020204020204" pitchFamily="34" charset="-122"/>
                          <a:ea typeface="微软雅黑" panose="020B0503020204020204" pitchFamily="34" charset="-122"/>
                        </a:rPr>
                        <a:t>,</a:t>
                      </a:r>
                      <a:r>
                        <a:rPr lang="zh-CN" sz="1800" kern="0" dirty="0">
                          <a:effectLst/>
                          <a:latin typeface="微软雅黑" panose="020B0503020204020204" pitchFamily="34" charset="-122"/>
                          <a:ea typeface="微软雅黑" panose="020B0503020204020204" pitchFamily="34" charset="-122"/>
                        </a:rPr>
                        <a:t>”</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err="1">
                          <a:effectLst/>
                          <a:latin typeface="微软雅黑" panose="020B0503020204020204" pitchFamily="34" charset="-122"/>
                          <a:ea typeface="微软雅黑" panose="020B0503020204020204" pitchFamily="34" charset="-122"/>
                        </a:rPr>
                        <a:t>na_rep</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。表示缺失值。默认为“”</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err="1">
                          <a:effectLst/>
                          <a:latin typeface="微软雅黑" panose="020B0503020204020204" pitchFamily="34" charset="-122"/>
                          <a:ea typeface="微软雅黑" panose="020B0503020204020204" pitchFamily="34" charset="-122"/>
                        </a:rPr>
                        <a:t>columnss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list</a:t>
                      </a:r>
                      <a:r>
                        <a:rPr lang="zh-CN" sz="1800" kern="0" dirty="0">
                          <a:effectLst/>
                          <a:latin typeface="微软雅黑" panose="020B0503020204020204" pitchFamily="34" charset="-122"/>
                          <a:ea typeface="微软雅黑" panose="020B0503020204020204" pitchFamily="34" charset="-122"/>
                        </a:rPr>
                        <a:t>。表示写出的列名。默认为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a:effectLst/>
                          <a:latin typeface="微软雅黑" panose="020B0503020204020204" pitchFamily="34" charset="-122"/>
                          <a:ea typeface="微软雅黑" panose="020B0503020204020204" pitchFamily="34" charset="-122"/>
                        </a:rPr>
                        <a:t>header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err="1">
                          <a:effectLst/>
                          <a:latin typeface="微软雅黑" panose="020B0503020204020204" pitchFamily="34" charset="-122"/>
                          <a:ea typeface="微软雅黑" panose="020B0503020204020204" pitchFamily="34" charset="-122"/>
                        </a:rPr>
                        <a:t>boolearn</a:t>
                      </a:r>
                      <a:r>
                        <a:rPr lang="zh-CN" sz="1800" kern="0" dirty="0">
                          <a:effectLst/>
                          <a:latin typeface="微软雅黑" panose="020B0503020204020204" pitchFamily="34" charset="-122"/>
                          <a:ea typeface="微软雅黑" panose="020B0503020204020204" pitchFamily="34" charset="-122"/>
                        </a:rPr>
                        <a:t>，表示是否将列名写出。默认为</a:t>
                      </a:r>
                      <a:r>
                        <a:rPr lang="en-US" sz="1800" kern="0" dirty="0">
                          <a:effectLst/>
                          <a:latin typeface="微软雅黑" panose="020B0503020204020204" pitchFamily="34" charset="-122"/>
                          <a:ea typeface="微软雅黑" panose="020B0503020204020204" pitchFamily="34" charset="-122"/>
                        </a:rPr>
                        <a:t>True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a:effectLst/>
                          <a:latin typeface="微软雅黑" panose="020B0503020204020204" pitchFamily="34" charset="-122"/>
                          <a:ea typeface="微软雅黑" panose="020B0503020204020204" pitchFamily="34" charset="-122"/>
                        </a:rPr>
                        <a:t>index</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err="1">
                          <a:effectLst/>
                          <a:latin typeface="微软雅黑" panose="020B0503020204020204" pitchFamily="34" charset="-122"/>
                          <a:ea typeface="微软雅黑" panose="020B0503020204020204" pitchFamily="34" charset="-122"/>
                        </a:rPr>
                        <a:t>boolearn</a:t>
                      </a:r>
                      <a:r>
                        <a:rPr lang="zh-CN" sz="1800" kern="0" dirty="0">
                          <a:effectLst/>
                          <a:latin typeface="微软雅黑" panose="020B0503020204020204" pitchFamily="34" charset="-122"/>
                          <a:ea typeface="微软雅黑" panose="020B0503020204020204" pitchFamily="34" charset="-122"/>
                        </a:rPr>
                        <a:t>，表示是否将行名（索引）写出。默认为</a:t>
                      </a:r>
                      <a:r>
                        <a:rPr lang="en-US" sz="1800" kern="0" dirty="0">
                          <a:effectLst/>
                          <a:latin typeface="微软雅黑" panose="020B0503020204020204" pitchFamily="34" charset="-122"/>
                          <a:ea typeface="微软雅黑" panose="020B0503020204020204" pitchFamily="34" charset="-122"/>
                        </a:rPr>
                        <a:t>True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err="1">
                          <a:effectLst/>
                          <a:latin typeface="微软雅黑" panose="020B0503020204020204" pitchFamily="34" charset="-122"/>
                          <a:ea typeface="微软雅黑" panose="020B0503020204020204" pitchFamily="34" charset="-122"/>
                        </a:rPr>
                        <a:t>index_labels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sequence</a:t>
                      </a:r>
                      <a:r>
                        <a:rPr lang="zh-CN" sz="1800" kern="0" dirty="0">
                          <a:effectLst/>
                          <a:latin typeface="微软雅黑" panose="020B0503020204020204" pitchFamily="34" charset="-122"/>
                          <a:ea typeface="微软雅黑" panose="020B0503020204020204" pitchFamily="34" charset="-122"/>
                        </a:rPr>
                        <a:t>。表示索引名。默认为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a:effectLst/>
                          <a:latin typeface="微软雅黑" panose="020B0503020204020204" pitchFamily="34" charset="-122"/>
                          <a:ea typeface="微软雅黑" panose="020B0503020204020204" pitchFamily="34" charset="-122"/>
                        </a:rPr>
                        <a:t>mode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接收特定</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。表示数据写入模式。默认为</a:t>
                      </a:r>
                      <a:r>
                        <a:rPr lang="en-US" sz="1800" kern="0" dirty="0">
                          <a:effectLst/>
                          <a:latin typeface="微软雅黑" panose="020B0503020204020204" pitchFamily="34" charset="-122"/>
                          <a:ea typeface="微软雅黑" panose="020B0503020204020204" pitchFamily="34" charset="-122"/>
                        </a:rPr>
                        <a:t>w</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r h="431959">
                <a:tc>
                  <a:txBody>
                    <a:bodyPr/>
                    <a:lstStyle/>
                    <a:p>
                      <a:pPr algn="ctr" fontAlgn="auto">
                        <a:spcAft>
                          <a:spcPts val="0"/>
                        </a:spcAft>
                      </a:pPr>
                      <a:r>
                        <a:rPr lang="en-US" sz="1800" b="0" kern="0" dirty="0">
                          <a:effectLst/>
                          <a:latin typeface="微软雅黑" panose="020B0503020204020204" pitchFamily="34" charset="-122"/>
                          <a:ea typeface="微软雅黑" panose="020B0503020204020204" pitchFamily="34" charset="-122"/>
                        </a:rPr>
                        <a:t>encoding</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接收特定</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。表示存储文件的编码格式。默认为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25" marR="27425" marT="0" marB="0" anchor="ct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76238" y="874713"/>
            <a:ext cx="11155362" cy="1116012"/>
          </a:xfrm>
        </p:spPr>
        <p:txBody>
          <a:bodyPr/>
          <a:lstStyle/>
          <a:p>
            <a:pPr>
              <a:defRPr/>
            </a:pPr>
            <a:r>
              <a:rPr lang="zh-CN" altLang="zh-CN" dirty="0"/>
              <a:t>使用</a:t>
            </a:r>
            <a:r>
              <a:rPr lang="en-US" altLang="zh-CN" dirty="0" err="1"/>
              <a:t>to_sql</a:t>
            </a:r>
            <a:r>
              <a:rPr lang="zh-CN" altLang="zh-CN" dirty="0"/>
              <a:t>方法能够轻松地将数据存储至数据库，其语法格式如下</a:t>
            </a:r>
            <a:r>
              <a:rPr lang="zh-CN" altLang="en-US" dirty="0"/>
              <a:t>。</a:t>
            </a:r>
            <a:endParaRPr lang="en-US" altLang="zh-CN" dirty="0"/>
          </a:p>
          <a:p>
            <a:pPr>
              <a:defRPr/>
            </a:pPr>
            <a:endParaRPr lang="en-US" altLang="zh-CN" dirty="0"/>
          </a:p>
          <a:p>
            <a:pPr marL="0" indent="0">
              <a:buFont typeface="Wingdings" panose="05000000000000000000" pitchFamily="2" charset="2"/>
              <a:buNone/>
              <a:defRPr/>
            </a:pPr>
            <a:endParaRPr lang="en-US" altLang="zh-CN" dirty="0"/>
          </a:p>
          <a:p>
            <a:pPr marL="0" indent="0">
              <a:buFont typeface="Wingdings" panose="05000000000000000000" pitchFamily="2" charset="2"/>
              <a:buNone/>
              <a:defRPr/>
            </a:pPr>
            <a:endParaRPr lang="en-US" altLang="zh-CN" dirty="0"/>
          </a:p>
        </p:txBody>
      </p:sp>
      <p:sp>
        <p:nvSpPr>
          <p:cNvPr id="27651" name="标题 2"/>
          <p:cNvSpPr>
            <a:spLocks noGrp="1"/>
          </p:cNvSpPr>
          <p:nvPr>
            <p:ph type="title"/>
          </p:nvPr>
        </p:nvSpPr>
        <p:spPr>
          <a:xfrm>
            <a:off x="255588" y="358775"/>
            <a:ext cx="10972800" cy="528638"/>
          </a:xfrm>
        </p:spPr>
        <p:txBody>
          <a:bodyPr/>
          <a:lstStyle/>
          <a:p>
            <a:r>
              <a:rPr lang="zh-CN" altLang="zh-CN"/>
              <a:t>修改</a:t>
            </a:r>
            <a:r>
              <a:rPr lang="en-US" altLang="zh-CN"/>
              <a:t>items/piplines</a:t>
            </a:r>
            <a:r>
              <a:rPr lang="zh-CN" altLang="zh-CN"/>
              <a:t>脚本</a:t>
            </a:r>
            <a:endParaRPr lang="zh-CN" altLang="en-US"/>
          </a:p>
        </p:txBody>
      </p:sp>
      <p:sp>
        <p:nvSpPr>
          <p:cNvPr id="27652" name="TextBox 5"/>
          <p:cNvSpPr txBox="1">
            <a:spLocks noChangeArrowheads="1"/>
          </p:cNvSpPr>
          <p:nvPr/>
        </p:nvSpPr>
        <p:spPr bwMode="auto">
          <a:xfrm>
            <a:off x="550863" y="1317625"/>
            <a:ext cx="100980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DataFrame.to_sql(name, con, schema=None, if_exists=’fail’, index=True, index_label=None, dtype=None)</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表格 4"/>
          <p:cNvGraphicFramePr>
            <a:graphicFrameLocks noGrp="1"/>
          </p:cNvGraphicFramePr>
          <p:nvPr/>
        </p:nvGraphicFramePr>
        <p:xfrm>
          <a:off x="760413" y="2641600"/>
          <a:ext cx="10393362" cy="3663950"/>
        </p:xfrm>
        <a:graphic>
          <a:graphicData uri="http://schemas.openxmlformats.org/drawingml/2006/table">
            <a:tbl>
              <a:tblPr firstRow="1" firstCol="1" bandRow="1">
                <a:tableStyleId>{5C22544A-7EE6-4342-B048-85BDC9FD1C3A}</a:tableStyleId>
              </a:tblPr>
              <a:tblGrid>
                <a:gridCol w="2004818"/>
                <a:gridCol w="8388544"/>
              </a:tblGrid>
              <a:tr h="432012">
                <a:tc>
                  <a:txBody>
                    <a:bodyPr/>
                    <a:lstStyle/>
                    <a:p>
                      <a:pPr algn="ctr" fontAlgn="auto">
                        <a:spcAft>
                          <a:spcPts val="0"/>
                        </a:spcAft>
                      </a:pPr>
                      <a:r>
                        <a:rPr lang="zh-CN" sz="1800" kern="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ctr" fontAlgn="auto">
                        <a:spcAft>
                          <a:spcPts val="0"/>
                        </a:spcAft>
                      </a:pPr>
                      <a:r>
                        <a:rPr lang="zh-CN" sz="1800" kern="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495861">
                <a:tc>
                  <a:txBody>
                    <a:bodyPr/>
                    <a:lstStyle/>
                    <a:p>
                      <a:pPr algn="ctr" fontAlgn="auto">
                        <a:spcAft>
                          <a:spcPts val="0"/>
                        </a:spcAft>
                      </a:pPr>
                      <a:r>
                        <a:rPr lang="en-US" sz="1800" kern="0" dirty="0">
                          <a:effectLst/>
                          <a:latin typeface="微软雅黑" panose="020B0503020204020204" pitchFamily="34" charset="-122"/>
                          <a:ea typeface="微软雅黑" panose="020B0503020204020204" pitchFamily="34" charset="-122"/>
                        </a:rPr>
                        <a:t>name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。代表数据库表名。无默认值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432012">
                <a:tc>
                  <a:txBody>
                    <a:bodyPr/>
                    <a:lstStyle/>
                    <a:p>
                      <a:pPr algn="ctr" fontAlgn="auto">
                        <a:spcAft>
                          <a:spcPts val="0"/>
                        </a:spcAft>
                      </a:pPr>
                      <a:r>
                        <a:rPr lang="en-US" sz="1800" kern="0" dirty="0">
                          <a:effectLst/>
                          <a:latin typeface="微软雅黑" panose="020B0503020204020204" pitchFamily="34" charset="-122"/>
                          <a:ea typeface="微软雅黑" panose="020B0503020204020204" pitchFamily="34" charset="-122"/>
                        </a:rPr>
                        <a:t>con</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接收数据库连接。无默认值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864024">
                <a:tc>
                  <a:txBody>
                    <a:bodyPr/>
                    <a:lstStyle/>
                    <a:p>
                      <a:pPr algn="ctr" fontAlgn="auto">
                        <a:spcAft>
                          <a:spcPts val="0"/>
                        </a:spcAft>
                      </a:pPr>
                      <a:r>
                        <a:rPr lang="en-US" sz="1800" kern="0" dirty="0" err="1">
                          <a:effectLst/>
                          <a:latin typeface="微软雅黑" panose="020B0503020204020204" pitchFamily="34" charset="-122"/>
                          <a:ea typeface="微软雅黑" panose="020B0503020204020204" pitchFamily="34" charset="-122"/>
                        </a:rPr>
                        <a:t>if_exists</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fail</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replace</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append</a:t>
                      </a:r>
                      <a:r>
                        <a:rPr lang="zh-CN" sz="1800" kern="0" dirty="0">
                          <a:effectLst/>
                          <a:latin typeface="微软雅黑" panose="020B0503020204020204" pitchFamily="34" charset="-122"/>
                          <a:ea typeface="微软雅黑" panose="020B0503020204020204" pitchFamily="34" charset="-122"/>
                        </a:rPr>
                        <a:t>。</a:t>
                      </a:r>
                      <a:r>
                        <a:rPr lang="en-US" sz="1800" kern="0" dirty="0">
                          <a:effectLst/>
                          <a:latin typeface="微软雅黑" panose="020B0503020204020204" pitchFamily="34" charset="-122"/>
                          <a:ea typeface="微软雅黑" panose="020B0503020204020204" pitchFamily="34" charset="-122"/>
                        </a:rPr>
                        <a:t>fail</a:t>
                      </a:r>
                      <a:r>
                        <a:rPr lang="zh-CN" sz="1800" kern="0" dirty="0">
                          <a:effectLst/>
                          <a:latin typeface="微软雅黑" panose="020B0503020204020204" pitchFamily="34" charset="-122"/>
                          <a:ea typeface="微软雅黑" panose="020B0503020204020204" pitchFamily="34" charset="-122"/>
                        </a:rPr>
                        <a:t>表示如果表名存在则不执行写入操作；</a:t>
                      </a:r>
                      <a:r>
                        <a:rPr lang="en-US" sz="1800" kern="0" dirty="0">
                          <a:effectLst/>
                          <a:latin typeface="微软雅黑" panose="020B0503020204020204" pitchFamily="34" charset="-122"/>
                          <a:ea typeface="微软雅黑" panose="020B0503020204020204" pitchFamily="34" charset="-122"/>
                        </a:rPr>
                        <a:t>replace</a:t>
                      </a:r>
                      <a:r>
                        <a:rPr lang="zh-CN" sz="1800" kern="0" dirty="0">
                          <a:effectLst/>
                          <a:latin typeface="微软雅黑" panose="020B0503020204020204" pitchFamily="34" charset="-122"/>
                          <a:ea typeface="微软雅黑" panose="020B0503020204020204" pitchFamily="34" charset="-122"/>
                        </a:rPr>
                        <a:t>表示如果存在，将原数据库表删除，再重新创建；</a:t>
                      </a:r>
                      <a:r>
                        <a:rPr lang="en-US" sz="1800" kern="0" dirty="0">
                          <a:effectLst/>
                          <a:latin typeface="微软雅黑" panose="020B0503020204020204" pitchFamily="34" charset="-122"/>
                          <a:ea typeface="微软雅黑" panose="020B0503020204020204" pitchFamily="34" charset="-122"/>
                        </a:rPr>
                        <a:t>append</a:t>
                      </a:r>
                      <a:r>
                        <a:rPr lang="zh-CN" sz="1800" kern="0" dirty="0">
                          <a:effectLst/>
                          <a:latin typeface="微软雅黑" panose="020B0503020204020204" pitchFamily="34" charset="-122"/>
                          <a:ea typeface="微软雅黑" panose="020B0503020204020204" pitchFamily="34" charset="-122"/>
                        </a:rPr>
                        <a:t>则表示在原数据库表的基础上追加数据。默认为</a:t>
                      </a:r>
                      <a:r>
                        <a:rPr lang="en-US" sz="1800" kern="0" dirty="0">
                          <a:effectLst/>
                          <a:latin typeface="微软雅黑" panose="020B0503020204020204" pitchFamily="34" charset="-122"/>
                          <a:ea typeface="微软雅黑" panose="020B0503020204020204" pitchFamily="34" charset="-122"/>
                        </a:rPr>
                        <a:t>fail</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432012">
                <a:tc>
                  <a:txBody>
                    <a:bodyPr/>
                    <a:lstStyle/>
                    <a:p>
                      <a:pPr algn="ctr" fontAlgn="auto">
                        <a:spcAft>
                          <a:spcPts val="0"/>
                        </a:spcAft>
                      </a:pPr>
                      <a:r>
                        <a:rPr lang="en-US" sz="1800" kern="0" dirty="0">
                          <a:effectLst/>
                          <a:latin typeface="微软雅黑" panose="020B0503020204020204" pitchFamily="34" charset="-122"/>
                          <a:ea typeface="微软雅黑" panose="020B0503020204020204" pitchFamily="34" charset="-122"/>
                        </a:rPr>
                        <a:t>index</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bool</a:t>
                      </a:r>
                      <a:r>
                        <a:rPr lang="zh-CN" sz="1800" kern="0" dirty="0">
                          <a:effectLst/>
                          <a:latin typeface="微软雅黑" panose="020B0503020204020204" pitchFamily="34" charset="-122"/>
                          <a:ea typeface="微软雅黑" panose="020B0503020204020204" pitchFamily="34" charset="-122"/>
                        </a:rPr>
                        <a:t>。表示是否将行索引作为数据传入数据库。默认</a:t>
                      </a:r>
                      <a:r>
                        <a:rPr lang="en-US" sz="1800" kern="0" dirty="0">
                          <a:effectLst/>
                          <a:latin typeface="微软雅黑" panose="020B0503020204020204" pitchFamily="34" charset="-122"/>
                          <a:ea typeface="微软雅黑" panose="020B0503020204020204" pitchFamily="34" charset="-122"/>
                        </a:rPr>
                        <a:t>True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576016">
                <a:tc>
                  <a:txBody>
                    <a:bodyPr/>
                    <a:lstStyle/>
                    <a:p>
                      <a:pPr algn="ctr" fontAlgn="auto">
                        <a:spcAft>
                          <a:spcPts val="0"/>
                        </a:spcAft>
                      </a:pPr>
                      <a:r>
                        <a:rPr lang="en-US" sz="1800" kern="0" dirty="0" err="1">
                          <a:effectLst/>
                          <a:latin typeface="微软雅黑" panose="020B0503020204020204" pitchFamily="34" charset="-122"/>
                          <a:ea typeface="微软雅黑" panose="020B0503020204020204" pitchFamily="34" charset="-122"/>
                        </a:rPr>
                        <a:t>index_label</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a:effectLst/>
                          <a:latin typeface="微软雅黑" panose="020B0503020204020204" pitchFamily="34" charset="-122"/>
                          <a:ea typeface="微软雅黑" panose="020B0503020204020204" pitchFamily="34" charset="-122"/>
                        </a:rPr>
                        <a:t>string</a:t>
                      </a:r>
                      <a:r>
                        <a:rPr lang="zh-CN" sz="1800" kern="0" dirty="0">
                          <a:effectLst/>
                          <a:latin typeface="微软雅黑" panose="020B0503020204020204" pitchFamily="34" charset="-122"/>
                          <a:ea typeface="微软雅黑" panose="020B0503020204020204" pitchFamily="34" charset="-122"/>
                        </a:rPr>
                        <a:t>或</a:t>
                      </a:r>
                      <a:r>
                        <a:rPr lang="en-US" sz="1800" kern="0" dirty="0">
                          <a:effectLst/>
                          <a:latin typeface="微软雅黑" panose="020B0503020204020204" pitchFamily="34" charset="-122"/>
                          <a:ea typeface="微软雅黑" panose="020B0503020204020204" pitchFamily="34" charset="-122"/>
                        </a:rPr>
                        <a:t>sequence</a:t>
                      </a:r>
                      <a:r>
                        <a:rPr lang="zh-CN" sz="1800" kern="0" dirty="0">
                          <a:effectLst/>
                          <a:latin typeface="微软雅黑" panose="020B0503020204020204" pitchFamily="34" charset="-122"/>
                          <a:ea typeface="微软雅黑" panose="020B0503020204020204" pitchFamily="34" charset="-122"/>
                        </a:rPr>
                        <a:t>。表示是否引用索引名称，若</a:t>
                      </a:r>
                      <a:r>
                        <a:rPr lang="en-US" sz="1800" kern="0" dirty="0">
                          <a:effectLst/>
                          <a:latin typeface="微软雅黑" panose="020B0503020204020204" pitchFamily="34" charset="-122"/>
                          <a:ea typeface="微软雅黑" panose="020B0503020204020204" pitchFamily="34" charset="-122"/>
                        </a:rPr>
                        <a:t>index</a:t>
                      </a:r>
                      <a:r>
                        <a:rPr lang="zh-CN" sz="1800" kern="0" dirty="0">
                          <a:effectLst/>
                          <a:latin typeface="微软雅黑" panose="020B0503020204020204" pitchFamily="34" charset="-122"/>
                          <a:ea typeface="微软雅黑" panose="020B0503020204020204" pitchFamily="34" charset="-122"/>
                        </a:rPr>
                        <a:t>参数为</a:t>
                      </a:r>
                      <a:r>
                        <a:rPr lang="en-US" sz="1800" kern="0" dirty="0">
                          <a:effectLst/>
                          <a:latin typeface="微软雅黑" panose="020B0503020204020204" pitchFamily="34" charset="-122"/>
                          <a:ea typeface="微软雅黑" panose="020B0503020204020204" pitchFamily="34" charset="-122"/>
                        </a:rPr>
                        <a:t>True</a:t>
                      </a:r>
                      <a:r>
                        <a:rPr lang="zh-CN" sz="1800" kern="0" dirty="0">
                          <a:effectLst/>
                          <a:latin typeface="微软雅黑" panose="020B0503020204020204" pitchFamily="34" charset="-122"/>
                          <a:ea typeface="微软雅黑" panose="020B0503020204020204" pitchFamily="34" charset="-122"/>
                        </a:rPr>
                        <a:t>，此参数为</a:t>
                      </a:r>
                      <a:r>
                        <a:rPr lang="en-US" sz="1800" kern="0" dirty="0">
                          <a:effectLst/>
                          <a:latin typeface="微软雅黑" panose="020B0503020204020204" pitchFamily="34" charset="-122"/>
                          <a:ea typeface="微软雅黑" panose="020B0503020204020204" pitchFamily="34" charset="-122"/>
                        </a:rPr>
                        <a:t>None</a:t>
                      </a:r>
                      <a:r>
                        <a:rPr lang="zh-CN" sz="1800" kern="0" dirty="0">
                          <a:effectLst/>
                          <a:latin typeface="微软雅黑" panose="020B0503020204020204" pitchFamily="34" charset="-122"/>
                          <a:ea typeface="微软雅黑" panose="020B0503020204020204" pitchFamily="34" charset="-122"/>
                        </a:rPr>
                        <a:t>，则使用默认名称。若为多重索引则必须使用数列形式。默认为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r h="432012">
                <a:tc>
                  <a:txBody>
                    <a:bodyPr/>
                    <a:lstStyle/>
                    <a:p>
                      <a:pPr algn="ctr" fontAlgn="auto">
                        <a:spcAft>
                          <a:spcPts val="0"/>
                        </a:spcAft>
                      </a:pPr>
                      <a:r>
                        <a:rPr lang="en-US" sz="1800" kern="0" dirty="0" err="1">
                          <a:effectLst/>
                          <a:latin typeface="微软雅黑" panose="020B0503020204020204" pitchFamily="34" charset="-122"/>
                          <a:ea typeface="微软雅黑" panose="020B0503020204020204" pitchFamily="34" charset="-122"/>
                        </a:rPr>
                        <a:t>dtype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c>
                  <a:txBody>
                    <a:bodyPr/>
                    <a:lstStyle/>
                    <a:p>
                      <a:pPr algn="just" fontAlgn="auto">
                        <a:spcAft>
                          <a:spcPts val="0"/>
                        </a:spcAft>
                      </a:pPr>
                      <a:r>
                        <a:rPr lang="zh-CN" sz="1800" kern="0" dirty="0">
                          <a:effectLst/>
                          <a:latin typeface="微软雅黑" panose="020B0503020204020204" pitchFamily="34" charset="-122"/>
                          <a:ea typeface="微软雅黑" panose="020B0503020204020204" pitchFamily="34" charset="-122"/>
                        </a:rPr>
                        <a:t>接收</a:t>
                      </a:r>
                      <a:r>
                        <a:rPr lang="en-US" sz="1800" kern="0" dirty="0" err="1">
                          <a:effectLst/>
                          <a:latin typeface="微软雅黑" panose="020B0503020204020204" pitchFamily="34" charset="-122"/>
                          <a:ea typeface="微软雅黑" panose="020B0503020204020204" pitchFamily="34" charset="-122"/>
                        </a:rPr>
                        <a:t>dict</a:t>
                      </a:r>
                      <a:r>
                        <a:rPr lang="zh-CN" sz="1800" kern="0" dirty="0">
                          <a:effectLst/>
                          <a:latin typeface="微软雅黑" panose="020B0503020204020204" pitchFamily="34" charset="-122"/>
                          <a:ea typeface="微软雅黑" panose="020B0503020204020204" pitchFamily="34" charset="-122"/>
                        </a:rPr>
                        <a:t>。表示写入的数据类型（列名为</a:t>
                      </a:r>
                      <a:r>
                        <a:rPr lang="en-US" sz="1800" kern="0" dirty="0">
                          <a:effectLst/>
                          <a:latin typeface="微软雅黑" panose="020B0503020204020204" pitchFamily="34" charset="-122"/>
                          <a:ea typeface="微软雅黑" panose="020B0503020204020204" pitchFamily="34" charset="-122"/>
                        </a:rPr>
                        <a:t>key</a:t>
                      </a:r>
                      <a:r>
                        <a:rPr lang="zh-CN" sz="1800" kern="0" dirty="0">
                          <a:effectLst/>
                          <a:latin typeface="微软雅黑" panose="020B0503020204020204" pitchFamily="34" charset="-122"/>
                          <a:ea typeface="微软雅黑" panose="020B0503020204020204" pitchFamily="34" charset="-122"/>
                        </a:rPr>
                        <a:t>，数据格式为</a:t>
                      </a:r>
                      <a:r>
                        <a:rPr lang="en-US" sz="1800" kern="0" dirty="0">
                          <a:effectLst/>
                          <a:latin typeface="微软雅黑" panose="020B0503020204020204" pitchFamily="34" charset="-122"/>
                          <a:ea typeface="微软雅黑" panose="020B0503020204020204" pitchFamily="34" charset="-122"/>
                        </a:rPr>
                        <a:t>values</a:t>
                      </a:r>
                      <a:r>
                        <a:rPr lang="zh-CN" sz="1800" kern="0" dirty="0">
                          <a:effectLst/>
                          <a:latin typeface="微软雅黑" panose="020B0503020204020204" pitchFamily="34" charset="-122"/>
                          <a:ea typeface="微软雅黑" panose="020B0503020204020204" pitchFamily="34" charset="-122"/>
                        </a:rPr>
                        <a:t>）。默认为</a:t>
                      </a:r>
                      <a:r>
                        <a:rPr lang="en-US" sz="1800" kern="0" dirty="0">
                          <a:effectLst/>
                          <a:latin typeface="微软雅黑" panose="020B0503020204020204" pitchFamily="34" charset="-122"/>
                          <a:ea typeface="微软雅黑" panose="020B0503020204020204" pitchFamily="34" charset="-122"/>
                        </a:rPr>
                        <a:t>None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30204" marR="30204" marT="0" marB="0" anchor="ctr"/>
                </a:tc>
              </a:tr>
            </a:tbl>
          </a:graphicData>
        </a:graphic>
      </p:graphicFrame>
      <p:sp>
        <p:nvSpPr>
          <p:cNvPr id="6" name="TextBox 5"/>
          <p:cNvSpPr txBox="1"/>
          <p:nvPr/>
        </p:nvSpPr>
        <p:spPr>
          <a:xfrm>
            <a:off x="349250" y="2087563"/>
            <a:ext cx="11215688" cy="784225"/>
          </a:xfrm>
          <a:prstGeom prst="rect">
            <a:avLst/>
          </a:prstGeom>
          <a:noFill/>
        </p:spPr>
        <p:txBody>
          <a:bodyPr>
            <a:spAutoFit/>
          </a:bodyPr>
          <a:lstStyle/>
          <a:p>
            <a:pPr marL="362585" indent="-362585">
              <a:lnSpc>
                <a:spcPct val="150000"/>
              </a:lnSpc>
              <a:spcBef>
                <a:spcPct val="20000"/>
              </a:spcBef>
              <a:buClr>
                <a:srgbClr val="032089"/>
              </a:buClr>
              <a:buFont typeface="Wingdings" panose="05000000000000000000" pitchFamily="2" charset="2"/>
              <a:buChar char="Ø"/>
              <a:defRPr/>
            </a:pPr>
            <a:r>
              <a:rPr kumimoji="1" lang="en-US" altLang="zh-CN" dirty="0" err="1">
                <a:latin typeface="Times New Roman" panose="02020603050405020304" pitchFamily="18" charset="0"/>
                <a:ea typeface="微软雅黑" panose="020B0503020204020204" pitchFamily="34" charset="-122"/>
                <a:cs typeface="Times New Roman" panose="02020603050405020304" pitchFamily="18" charset="0"/>
              </a:rPr>
              <a:t>to_sql</a:t>
            </a:r>
            <a:r>
              <a:rPr kumimoji="1" lang="zh-CN" altLang="zh-CN" dirty="0">
                <a:latin typeface="Times New Roman" panose="02020603050405020304" pitchFamily="18" charset="0"/>
                <a:ea typeface="微软雅黑" panose="020B0503020204020204" pitchFamily="34" charset="-122"/>
                <a:cs typeface="Times New Roman" panose="02020603050405020304" pitchFamily="18" charset="0"/>
              </a:rPr>
              <a:t>方法的常用参数及其说明如表所示。</a:t>
            </a:r>
            <a:endParaRPr kumimoji="1" lang="zh-CN" altLang="zh-CN" dirty="0">
              <a:latin typeface="Times New Roman" panose="02020603050405020304" pitchFamily="18" charset="0"/>
              <a:ea typeface="微软雅黑" panose="020B0503020204020204" pitchFamily="34" charset="-122"/>
              <a:cs typeface="Times New Roman" panose="02020603050405020304" pitchFamily="18" charset="0"/>
            </a:endParaRPr>
          </a:p>
          <a:p>
            <a:pPr>
              <a:defRPr/>
            </a:pP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内容占位符 1"/>
          <p:cNvSpPr>
            <a:spLocks noGrp="1"/>
          </p:cNvSpPr>
          <p:nvPr>
            <p:ph idx="1"/>
          </p:nvPr>
        </p:nvSpPr>
        <p:spPr>
          <a:xfrm>
            <a:off x="423863" y="1123950"/>
            <a:ext cx="11107737" cy="4987925"/>
          </a:xfrm>
        </p:spPr>
        <p:txBody>
          <a:bodyPr/>
          <a:lstStyle/>
          <a:p>
            <a:pPr marL="361950" indent="-361950"/>
            <a:r>
              <a:rPr lang="zh-CN" altLang="zh-CN"/>
              <a:t>创建</a:t>
            </a:r>
            <a:r>
              <a:rPr lang="en-US" altLang="zh-CN"/>
              <a:t>TipDMSpider</a:t>
            </a:r>
            <a:r>
              <a:rPr lang="zh-CN" altLang="zh-CN"/>
              <a:t>项目后，爬虫模块的代码都放置于</a:t>
            </a:r>
            <a:r>
              <a:rPr lang="en-US" altLang="zh-CN"/>
              <a:t>spiders</a:t>
            </a:r>
            <a:r>
              <a:rPr lang="zh-CN" altLang="zh-CN"/>
              <a:t>文件夹中。创建之初，目录下仅有一个“</a:t>
            </a:r>
            <a:r>
              <a:rPr lang="en-US" altLang="zh-CN"/>
              <a:t>__init__.py</a:t>
            </a:r>
            <a:r>
              <a:rPr lang="zh-CN" altLang="zh-CN"/>
              <a:t>”文件，并无其它文件，对于初学者而言极有可能无从下手。使用</a:t>
            </a:r>
            <a:r>
              <a:rPr lang="en-US" altLang="zh-CN"/>
              <a:t>genspider</a:t>
            </a:r>
            <a:r>
              <a:rPr lang="zh-CN" altLang="zh-CN"/>
              <a:t>命令，可以解决这一问题，其语法格式如下。</a:t>
            </a:r>
            <a:endParaRPr lang="en-US" altLang="zh-CN"/>
          </a:p>
          <a:p>
            <a:pPr marL="361950" indent="-361950"/>
            <a:endParaRPr lang="en-US" altLang="zh-CN"/>
          </a:p>
          <a:p>
            <a:pPr marL="361950" indent="-361950"/>
            <a:r>
              <a:rPr lang="en-US" altLang="zh-CN"/>
              <a:t>genspider</a:t>
            </a:r>
            <a:r>
              <a:rPr lang="zh-CN" altLang="zh-CN"/>
              <a:t>命令常用参数的作用及其解释如所表示。</a:t>
            </a:r>
            <a:endParaRPr lang="zh-CN" altLang="zh-CN"/>
          </a:p>
          <a:p>
            <a:pPr marL="361950" indent="-361950"/>
            <a:endParaRPr lang="zh-CN" altLang="zh-CN"/>
          </a:p>
          <a:p>
            <a:pPr marL="361950" indent="-361950"/>
            <a:endParaRPr lang="zh-CN" altLang="en-US"/>
          </a:p>
        </p:txBody>
      </p:sp>
      <p:sp>
        <p:nvSpPr>
          <p:cNvPr id="28675" name="标题 2"/>
          <p:cNvSpPr>
            <a:spLocks noGrp="1"/>
          </p:cNvSpPr>
          <p:nvPr>
            <p:ph type="title"/>
          </p:nvPr>
        </p:nvSpPr>
        <p:spPr>
          <a:xfrm>
            <a:off x="255588" y="358775"/>
            <a:ext cx="10972800" cy="528638"/>
          </a:xfrm>
        </p:spPr>
        <p:txBody>
          <a:bodyPr/>
          <a:lstStyle/>
          <a:p>
            <a:pPr marL="342900" indent="-342900"/>
            <a:r>
              <a:rPr lang="zh-CN" altLang="zh-CN">
                <a:latin typeface="Calibri" panose="020F0502020204030204" pitchFamily="34" charset="0"/>
              </a:rPr>
              <a:t>编写</a:t>
            </a:r>
            <a:r>
              <a:rPr lang="en-US" altLang="zh-CN">
                <a:latin typeface="Calibri" panose="020F0502020204030204" pitchFamily="34" charset="0"/>
              </a:rPr>
              <a:t>spider</a:t>
            </a:r>
            <a:r>
              <a:rPr lang="zh-CN" altLang="zh-CN">
                <a:latin typeface="Calibri" panose="020F0502020204030204" pitchFamily="34" charset="0"/>
              </a:rPr>
              <a:t>脚本</a:t>
            </a:r>
            <a:endParaRPr lang="zh-CN" altLang="en-US" b="0">
              <a:latin typeface="Calibri" panose="020F0502020204030204" pitchFamily="34" charset="0"/>
            </a:endParaRPr>
          </a:p>
        </p:txBody>
      </p:sp>
      <p:sp>
        <p:nvSpPr>
          <p:cNvPr id="28676" name="TextBox 5"/>
          <p:cNvSpPr txBox="1">
            <a:spLocks noChangeArrowheads="1"/>
          </p:cNvSpPr>
          <p:nvPr/>
        </p:nvSpPr>
        <p:spPr bwMode="auto">
          <a:xfrm>
            <a:off x="417513" y="2501900"/>
            <a:ext cx="100965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scrapy genspider [-t template] &lt;name&gt; &lt;domain&gt;</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表格 4"/>
          <p:cNvGraphicFramePr>
            <a:graphicFrameLocks noGrp="1"/>
          </p:cNvGraphicFramePr>
          <p:nvPr/>
        </p:nvGraphicFramePr>
        <p:xfrm>
          <a:off x="954088" y="3603625"/>
          <a:ext cx="10328275" cy="2124075"/>
        </p:xfrm>
        <a:graphic>
          <a:graphicData uri="http://schemas.openxmlformats.org/drawingml/2006/table">
            <a:tbl>
              <a:tblPr firstRow="1" firstCol="1" bandRow="1">
                <a:tableStyleId>{5C22544A-7EE6-4342-B048-85BDC9FD1C3A}</a:tableStyleId>
              </a:tblPr>
              <a:tblGrid>
                <a:gridCol w="1566831"/>
                <a:gridCol w="8761444"/>
              </a:tblGrid>
              <a:tr h="432015">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r>
              <a:tr h="828029">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name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表示创建的爬虫的名称。指定了</a:t>
                      </a:r>
                      <a:r>
                        <a:rPr lang="en-US" sz="1800" kern="100" dirty="0">
                          <a:effectLst/>
                          <a:latin typeface="微软雅黑" panose="020B0503020204020204" pitchFamily="34" charset="-122"/>
                          <a:ea typeface="微软雅黑" panose="020B0503020204020204" pitchFamily="34" charset="-122"/>
                        </a:rPr>
                        <a:t>name</a:t>
                      </a:r>
                      <a:r>
                        <a:rPr lang="zh-CN" sz="1800" kern="100" dirty="0">
                          <a:effectLst/>
                          <a:latin typeface="微软雅黑" panose="020B0503020204020204" pitchFamily="34" charset="-122"/>
                          <a:ea typeface="微软雅黑" panose="020B0503020204020204" pitchFamily="34" charset="-122"/>
                        </a:rPr>
                        <a:t>参数后会在</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目录下创建一个名为以该参数为名的</a:t>
                      </a:r>
                      <a:r>
                        <a:rPr lang="en-US" sz="1800" kern="100" dirty="0">
                          <a:effectLst/>
                          <a:latin typeface="微软雅黑" panose="020B0503020204020204" pitchFamily="34" charset="-122"/>
                          <a:ea typeface="微软雅黑" panose="020B0503020204020204" pitchFamily="34" charset="-122"/>
                        </a:rPr>
                        <a:t>spider</a:t>
                      </a:r>
                      <a:r>
                        <a:rPr lang="zh-CN" sz="1800" kern="100" dirty="0">
                          <a:effectLst/>
                          <a:latin typeface="微软雅黑" panose="020B0503020204020204" pitchFamily="34" charset="-122"/>
                          <a:ea typeface="微软雅黑" panose="020B0503020204020204" pitchFamily="34" charset="-122"/>
                        </a:rPr>
                        <a:t>爬虫脚本模板</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r>
              <a:tr h="432015">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template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表示创建模板的类型。指定不同类型会产生不同的模板类型</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r>
              <a:tr h="432015">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domain</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表示爬虫的域名称。</a:t>
                      </a:r>
                      <a:r>
                        <a:rPr lang="en-US" sz="1800" kern="100" dirty="0">
                          <a:effectLst/>
                          <a:latin typeface="微软雅黑" panose="020B0503020204020204" pitchFamily="34" charset="-122"/>
                          <a:ea typeface="微软雅黑" panose="020B0503020204020204" pitchFamily="34" charset="-122"/>
                        </a:rPr>
                        <a:t>domain</a:t>
                      </a:r>
                      <a:r>
                        <a:rPr lang="zh-CN" sz="1800" kern="100" dirty="0">
                          <a:effectLst/>
                          <a:latin typeface="微软雅黑" panose="020B0503020204020204" pitchFamily="34" charset="-122"/>
                          <a:ea typeface="微软雅黑" panose="020B0503020204020204" pitchFamily="34" charset="-122"/>
                        </a:rPr>
                        <a:t>用于生成脚本中的</a:t>
                      </a:r>
                      <a:r>
                        <a:rPr lang="en-US" sz="1800" kern="100" dirty="0" err="1">
                          <a:effectLst/>
                          <a:latin typeface="微软雅黑" panose="020B0503020204020204" pitchFamily="34" charset="-122"/>
                          <a:ea typeface="微软雅黑" panose="020B0503020204020204" pitchFamily="34" charset="-122"/>
                        </a:rPr>
                        <a:t>allowed_domains</a:t>
                      </a:r>
                      <a:r>
                        <a:rPr lang="zh-CN" sz="1800" kern="100" dirty="0">
                          <a:effectLst/>
                          <a:latin typeface="微软雅黑" panose="020B0503020204020204" pitchFamily="34" charset="-122"/>
                          <a:ea typeface="微软雅黑" panose="020B0503020204020204" pitchFamily="34" charset="-122"/>
                        </a:rPr>
                        <a:t>和</a:t>
                      </a:r>
                      <a:r>
                        <a:rPr lang="en-US" sz="1800" kern="100" dirty="0" err="1">
                          <a:effectLst/>
                          <a:latin typeface="微软雅黑" panose="020B0503020204020204" pitchFamily="34" charset="-122"/>
                          <a:ea typeface="微软雅黑" panose="020B0503020204020204" pitchFamily="34" charset="-122"/>
                        </a:rPr>
                        <a:t>start_urls</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1149" marR="41149" marT="0" marB="0"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内容占位符 1"/>
          <p:cNvSpPr>
            <a:spLocks noGrp="1"/>
          </p:cNvSpPr>
          <p:nvPr>
            <p:ph idx="1"/>
          </p:nvPr>
        </p:nvSpPr>
        <p:spPr>
          <a:xfrm>
            <a:off x="423863" y="1123950"/>
            <a:ext cx="8061325" cy="4987925"/>
          </a:xfrm>
        </p:spPr>
        <p:txBody>
          <a:bodyPr/>
          <a:lstStyle/>
          <a:p>
            <a:pPr marL="361950" indent="-361950"/>
            <a:r>
              <a:rPr lang="zh-CN" altLang="zh-CN"/>
              <a:t>此时，一个爬虫模块的基本结构已经搭好，其功能类似于网页下载。在</a:t>
            </a:r>
            <a:r>
              <a:rPr lang="en-US" altLang="zh-CN"/>
              <a:t>TipDMSpider</a:t>
            </a:r>
            <a:r>
              <a:rPr lang="zh-CN" altLang="zh-CN"/>
              <a:t>项目目录下运行</a:t>
            </a:r>
            <a:r>
              <a:rPr lang="en-US" altLang="zh-CN"/>
              <a:t>crawl</a:t>
            </a:r>
            <a:r>
              <a:rPr lang="zh-CN" altLang="zh-CN"/>
              <a:t>命令即可启动爬虫，</a:t>
            </a:r>
            <a:r>
              <a:rPr lang="en-US" altLang="zh-CN"/>
              <a:t>crawl</a:t>
            </a:r>
            <a:r>
              <a:rPr lang="zh-CN" altLang="zh-CN"/>
              <a:t>命令的语法格式如下。</a:t>
            </a:r>
            <a:endParaRPr lang="en-US" altLang="zh-CN"/>
          </a:p>
          <a:p>
            <a:pPr marL="361950" indent="-361950"/>
            <a:endParaRPr lang="en-US" altLang="zh-CN"/>
          </a:p>
          <a:p>
            <a:pPr marL="361950" indent="-361950"/>
            <a:r>
              <a:rPr lang="en-US" altLang="zh-CN"/>
              <a:t>parse</a:t>
            </a:r>
            <a:r>
              <a:rPr lang="zh-CN" altLang="zh-CN"/>
              <a:t>方法负责解析返回的数据并提取数据，以及生成需要进一步处理的</a:t>
            </a:r>
            <a:r>
              <a:rPr lang="en-US" altLang="zh-CN"/>
              <a:t>URL</a:t>
            </a:r>
            <a:r>
              <a:rPr lang="zh-CN" altLang="zh-CN"/>
              <a:t>的</a:t>
            </a:r>
            <a:r>
              <a:rPr lang="en-US" altLang="zh-CN"/>
              <a:t>Reponse</a:t>
            </a:r>
            <a:r>
              <a:rPr lang="zh-CN" altLang="zh-CN"/>
              <a:t>对象。在此之前，需要根据爬取目标，设计网页爬取的逻辑。本次爬取的目标是“</a:t>
            </a:r>
            <a:r>
              <a:rPr lang="en-US" altLang="zh-CN"/>
              <a:t>www.tipdm.com</a:t>
            </a:r>
            <a:r>
              <a:rPr lang="zh-CN" altLang="zh-CN"/>
              <a:t>”的泰迪动态栏目中所有的信息。根据这一目标，爬取的逻辑顺序如图所示。</a:t>
            </a:r>
            <a:endParaRPr lang="zh-CN" altLang="zh-CN"/>
          </a:p>
          <a:p>
            <a:pPr marL="361950" indent="-361950"/>
            <a:endParaRPr lang="zh-CN" altLang="zh-CN"/>
          </a:p>
          <a:p>
            <a:pPr marL="361950" indent="-361950"/>
            <a:endParaRPr lang="zh-CN" altLang="en-US"/>
          </a:p>
        </p:txBody>
      </p:sp>
      <p:sp>
        <p:nvSpPr>
          <p:cNvPr id="29699" name="标题 2"/>
          <p:cNvSpPr>
            <a:spLocks noGrp="1"/>
          </p:cNvSpPr>
          <p:nvPr>
            <p:ph type="title"/>
          </p:nvPr>
        </p:nvSpPr>
        <p:spPr>
          <a:xfrm>
            <a:off x="255588" y="358775"/>
            <a:ext cx="10972800" cy="528638"/>
          </a:xfrm>
        </p:spPr>
        <p:txBody>
          <a:bodyPr/>
          <a:lstStyle/>
          <a:p>
            <a:r>
              <a:rPr lang="zh-CN" altLang="zh-CN"/>
              <a:t>编写</a:t>
            </a:r>
            <a:r>
              <a:rPr lang="en-US" altLang="zh-CN"/>
              <a:t>spider</a:t>
            </a:r>
            <a:r>
              <a:rPr lang="zh-CN" altLang="zh-CN"/>
              <a:t>脚本</a:t>
            </a:r>
            <a:endParaRPr lang="zh-CN" altLang="en-US"/>
          </a:p>
        </p:txBody>
      </p:sp>
      <p:sp>
        <p:nvSpPr>
          <p:cNvPr id="29700" name="TextBox 5"/>
          <p:cNvSpPr txBox="1">
            <a:spLocks noChangeArrowheads="1"/>
          </p:cNvSpPr>
          <p:nvPr/>
        </p:nvSpPr>
        <p:spPr bwMode="auto">
          <a:xfrm>
            <a:off x="752475" y="2462213"/>
            <a:ext cx="7140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scrapy crawl &lt;spider&gt;</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9701"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86750" y="1049338"/>
            <a:ext cx="3062288" cy="517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内容占位符 1"/>
          <p:cNvSpPr>
            <a:spLocks noGrp="1"/>
          </p:cNvSpPr>
          <p:nvPr>
            <p:ph idx="1"/>
          </p:nvPr>
        </p:nvSpPr>
        <p:spPr>
          <a:xfrm>
            <a:off x="423863" y="1123950"/>
            <a:ext cx="11107737" cy="5599113"/>
          </a:xfrm>
        </p:spPr>
        <p:txBody>
          <a:bodyPr/>
          <a:lstStyle/>
          <a:p>
            <a:pPr marL="361950" indent="-361950"/>
            <a:r>
              <a:rPr lang="zh-CN" altLang="zh-CN"/>
              <a:t>在</a:t>
            </a:r>
            <a:r>
              <a:rPr lang="en-US" altLang="zh-CN"/>
              <a:t>TipDMSpider</a:t>
            </a:r>
            <a:r>
              <a:rPr lang="zh-CN" altLang="zh-CN"/>
              <a:t>类的</a:t>
            </a:r>
            <a:r>
              <a:rPr lang="en-US" altLang="zh-CN"/>
              <a:t>prase</a:t>
            </a:r>
            <a:r>
              <a:rPr lang="zh-CN" altLang="zh-CN"/>
              <a:t>方法中，其中一个参数是</a:t>
            </a:r>
            <a:r>
              <a:rPr lang="en-US" altLang="zh-CN"/>
              <a:t>response</a:t>
            </a:r>
            <a:r>
              <a:rPr lang="zh-CN" altLang="zh-CN"/>
              <a:t>，对传入的响应直接使用</a:t>
            </a:r>
            <a:r>
              <a:rPr lang="en-US" altLang="zh-CN"/>
              <a:t>XPath</a:t>
            </a:r>
            <a:r>
              <a:rPr lang="zh-CN" altLang="zh-CN"/>
              <a:t>和</a:t>
            </a:r>
            <a:r>
              <a:rPr lang="en-US" altLang="zh-CN"/>
              <a:t>css</a:t>
            </a:r>
            <a:r>
              <a:rPr lang="zh-CN" altLang="zh-CN"/>
              <a:t>方法即可根据对应的规则解析网页。在</a:t>
            </a:r>
            <a:r>
              <a:rPr lang="en-US" altLang="zh-CN"/>
              <a:t>TipDMSpider</a:t>
            </a:r>
            <a:r>
              <a:rPr lang="zh-CN" altLang="zh-CN"/>
              <a:t>项目中使用</a:t>
            </a:r>
            <a:r>
              <a:rPr lang="en-US" altLang="zh-CN"/>
              <a:t>XPath</a:t>
            </a:r>
            <a:r>
              <a:rPr lang="zh-CN" altLang="zh-CN"/>
              <a:t>进行网页解析，首先需要分析摘要网页网址的规律。通过规律能够较快获得所有的摘要网页的网址，从图所示的网页源码可以看出，从第</a:t>
            </a:r>
            <a:r>
              <a:rPr lang="en-US" altLang="zh-CN"/>
              <a:t>2</a:t>
            </a:r>
            <a:r>
              <a:rPr lang="zh-CN" altLang="zh-CN"/>
              <a:t>页开始，网页的</a:t>
            </a:r>
            <a:r>
              <a:rPr lang="en-US" altLang="zh-CN"/>
              <a:t>URL</a:t>
            </a:r>
            <a:r>
              <a:rPr lang="zh-CN" altLang="zh-CN"/>
              <a:t>发生改变的是</a:t>
            </a:r>
            <a:r>
              <a:rPr lang="en-US" altLang="zh-CN"/>
              <a:t>index</a:t>
            </a:r>
            <a:r>
              <a:rPr lang="zh-CN" altLang="zh-CN"/>
              <a:t>与</a:t>
            </a:r>
            <a:r>
              <a:rPr lang="en-US" altLang="zh-CN"/>
              <a:t>html</a:t>
            </a:r>
            <a:r>
              <a:rPr lang="zh-CN" altLang="zh-CN"/>
              <a:t>之间的网页编号，如第二页的网页</a:t>
            </a:r>
            <a:r>
              <a:rPr lang="en-US" altLang="zh-CN"/>
              <a:t>URL</a:t>
            </a:r>
            <a:r>
              <a:rPr lang="zh-CN" altLang="zh-CN"/>
              <a:t>后面部分是</a:t>
            </a:r>
            <a:r>
              <a:rPr lang="en-US" altLang="zh-CN"/>
              <a:t>index_2.html</a:t>
            </a:r>
            <a:r>
              <a:rPr lang="zh-CN" altLang="zh-CN"/>
              <a:t>，第</a:t>
            </a:r>
            <a:r>
              <a:rPr lang="en-US" altLang="zh-CN"/>
              <a:t>3</a:t>
            </a:r>
            <a:r>
              <a:rPr lang="zh-CN" altLang="zh-CN"/>
              <a:t>页则是</a:t>
            </a:r>
            <a:r>
              <a:rPr lang="en-US" altLang="zh-CN"/>
              <a:t>index_3.html</a:t>
            </a:r>
            <a:r>
              <a:rPr lang="zh-CN" altLang="zh-CN"/>
              <a:t>。故只需获得总共的网页数目，就可以知道所有摘要网页的网址。</a:t>
            </a:r>
            <a:endParaRPr lang="zh-CN" altLang="zh-CN"/>
          </a:p>
          <a:p>
            <a:pPr marL="361950" indent="-361950"/>
            <a:endParaRPr lang="zh-CN" altLang="en-US"/>
          </a:p>
        </p:txBody>
      </p:sp>
      <p:sp>
        <p:nvSpPr>
          <p:cNvPr id="30723" name="标题 2"/>
          <p:cNvSpPr>
            <a:spLocks noGrp="1"/>
          </p:cNvSpPr>
          <p:nvPr>
            <p:ph type="title"/>
          </p:nvPr>
        </p:nvSpPr>
        <p:spPr>
          <a:xfrm>
            <a:off x="255588" y="358775"/>
            <a:ext cx="10972800" cy="528638"/>
          </a:xfrm>
        </p:spPr>
        <p:txBody>
          <a:bodyPr/>
          <a:lstStyle/>
          <a:p>
            <a:r>
              <a:rPr lang="zh-CN" altLang="zh-CN"/>
              <a:t>编写</a:t>
            </a:r>
            <a:r>
              <a:rPr lang="en-US" altLang="zh-CN"/>
              <a:t>spider</a:t>
            </a:r>
            <a:r>
              <a:rPr lang="zh-CN" altLang="zh-CN"/>
              <a:t>脚本</a:t>
            </a:r>
            <a:endParaRPr lang="zh-CN" altLang="en-US"/>
          </a:p>
        </p:txBody>
      </p:sp>
      <p:pic>
        <p:nvPicPr>
          <p:cNvPr id="30724"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30413" y="3241675"/>
            <a:ext cx="7570787" cy="30654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123950"/>
            <a:ext cx="11107737" cy="4987925"/>
          </a:xfrm>
        </p:spPr>
        <p:txBody>
          <a:bodyPr/>
          <a:lstStyle/>
          <a:p>
            <a:pPr>
              <a:defRPr/>
            </a:pPr>
            <a:r>
              <a:rPr lang="zh-CN" altLang="zh-CN" dirty="0"/>
              <a:t>由于</a:t>
            </a:r>
            <a:r>
              <a:rPr lang="en-US" altLang="zh-CN" dirty="0" err="1"/>
              <a:t>prase</a:t>
            </a:r>
            <a:r>
              <a:rPr lang="zh-CN" altLang="zh-CN" dirty="0"/>
              <a:t>方法默认响应</a:t>
            </a:r>
            <a:r>
              <a:rPr lang="en-US" altLang="zh-CN" dirty="0" err="1"/>
              <a:t>srart_urls</a:t>
            </a:r>
            <a:r>
              <a:rPr lang="zh-CN" altLang="zh-CN" dirty="0"/>
              <a:t>中的网址，同时不同网页需要解析的内容也不同，所以后续的解析需要通过调用其他方法来实现，使用</a:t>
            </a:r>
            <a:r>
              <a:rPr lang="en-US" altLang="zh-CN" dirty="0" err="1"/>
              <a:t>Scrapy</a:t>
            </a:r>
            <a:r>
              <a:rPr lang="zh-CN" altLang="zh-CN" dirty="0"/>
              <a:t>库中的</a:t>
            </a:r>
            <a:r>
              <a:rPr lang="en-US" altLang="zh-CN" dirty="0"/>
              <a:t>http</a:t>
            </a:r>
            <a:r>
              <a:rPr lang="zh-CN" altLang="zh-CN" dirty="0"/>
              <a:t>模块下的</a:t>
            </a:r>
            <a:r>
              <a:rPr lang="en-US" altLang="zh-CN" dirty="0"/>
              <a:t>Request</a:t>
            </a:r>
            <a:r>
              <a:rPr lang="zh-CN" altLang="zh-CN" dirty="0"/>
              <a:t>函数用于回调。</a:t>
            </a:r>
            <a:r>
              <a:rPr lang="en-US" altLang="zh-CN" dirty="0"/>
              <a:t>Request</a:t>
            </a:r>
            <a:r>
              <a:rPr lang="zh-CN" altLang="zh-CN" dirty="0"/>
              <a:t>函数的语法格式如下。</a:t>
            </a:r>
            <a:endParaRPr lang="en-US" altLang="zh-CN" dirty="0"/>
          </a:p>
          <a:p>
            <a:pPr>
              <a:defRPr/>
            </a:pPr>
            <a:endParaRPr lang="en-US" altLang="zh-CN" dirty="0"/>
          </a:p>
          <a:p>
            <a:pPr marL="0" indent="0">
              <a:buFont typeface="Wingdings" panose="05000000000000000000" pitchFamily="2" charset="2"/>
              <a:buNone/>
              <a:defRPr/>
            </a:pPr>
            <a:endParaRPr lang="zh-CN" altLang="zh-CN" dirty="0"/>
          </a:p>
          <a:p>
            <a:pPr marL="0" indent="0">
              <a:buFont typeface="Wingdings" panose="05000000000000000000" pitchFamily="2" charset="2"/>
              <a:buNone/>
              <a:defRPr/>
            </a:pPr>
            <a:endParaRPr lang="zh-CN" altLang="zh-CN" dirty="0"/>
          </a:p>
          <a:p>
            <a:pPr>
              <a:defRPr/>
            </a:pPr>
            <a:endParaRPr lang="zh-CN" altLang="en-US" dirty="0"/>
          </a:p>
        </p:txBody>
      </p:sp>
      <p:sp>
        <p:nvSpPr>
          <p:cNvPr id="31747" name="标题 2"/>
          <p:cNvSpPr>
            <a:spLocks noGrp="1"/>
          </p:cNvSpPr>
          <p:nvPr>
            <p:ph type="title"/>
          </p:nvPr>
        </p:nvSpPr>
        <p:spPr>
          <a:xfrm>
            <a:off x="255588" y="358775"/>
            <a:ext cx="10972800" cy="528638"/>
          </a:xfrm>
        </p:spPr>
        <p:txBody>
          <a:bodyPr/>
          <a:lstStyle/>
          <a:p>
            <a:r>
              <a:rPr lang="zh-CN" altLang="zh-CN"/>
              <a:t>编写</a:t>
            </a:r>
            <a:r>
              <a:rPr lang="en-US" altLang="zh-CN"/>
              <a:t>spider</a:t>
            </a:r>
            <a:r>
              <a:rPr lang="zh-CN" altLang="zh-CN"/>
              <a:t>脚本</a:t>
            </a:r>
            <a:endParaRPr lang="zh-CN" altLang="en-US"/>
          </a:p>
        </p:txBody>
      </p:sp>
      <p:sp>
        <p:nvSpPr>
          <p:cNvPr id="31748" name="TextBox 5"/>
          <p:cNvSpPr txBox="1">
            <a:spLocks noChangeArrowheads="1"/>
          </p:cNvSpPr>
          <p:nvPr/>
        </p:nvSpPr>
        <p:spPr bwMode="auto">
          <a:xfrm>
            <a:off x="336550" y="2668588"/>
            <a:ext cx="11388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i="1">
                <a:latin typeface="Times New Roman" panose="02020603050405020304" pitchFamily="18" charset="0"/>
                <a:ea typeface="微软雅黑" panose="020B0503020204020204" pitchFamily="34" charset="-122"/>
                <a:cs typeface="Times New Roman" panose="02020603050405020304" pitchFamily="18" charset="0"/>
              </a:rPr>
              <a:t>class scrapy.http.Request(url[, callback, method='GET', headers, body, cookies, meta, encoding='utf-8', priority=0, dont_filter=False, errback, flags])</a:t>
            </a:r>
            <a:endParaRPr lang="en-US" altLang="zh-CN" sz="2200" i="1">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内容占位符 1"/>
          <p:cNvSpPr>
            <a:spLocks noGrp="1"/>
          </p:cNvSpPr>
          <p:nvPr>
            <p:ph idx="1"/>
          </p:nvPr>
        </p:nvSpPr>
        <p:spPr>
          <a:xfrm>
            <a:off x="423863" y="1123950"/>
            <a:ext cx="11107737" cy="4987925"/>
          </a:xfrm>
        </p:spPr>
        <p:txBody>
          <a:bodyPr/>
          <a:lstStyle/>
          <a:p>
            <a:pPr marL="361950" indent="-361950"/>
            <a:r>
              <a:rPr lang="en-US" altLang="zh-CN"/>
              <a:t>Request</a:t>
            </a:r>
            <a:r>
              <a:rPr lang="zh-CN" altLang="zh-CN"/>
              <a:t>函数常用的参数及其说明如所表示。</a:t>
            </a:r>
            <a:endParaRPr lang="en-US" altLang="zh-CN"/>
          </a:p>
          <a:p>
            <a:pPr marL="361950" indent="-361950"/>
            <a:endParaRPr lang="zh-CN" altLang="en-US"/>
          </a:p>
        </p:txBody>
      </p:sp>
      <p:sp>
        <p:nvSpPr>
          <p:cNvPr id="32771" name="标题 2"/>
          <p:cNvSpPr>
            <a:spLocks noGrp="1"/>
          </p:cNvSpPr>
          <p:nvPr>
            <p:ph type="title"/>
          </p:nvPr>
        </p:nvSpPr>
        <p:spPr>
          <a:xfrm>
            <a:off x="255588" y="358775"/>
            <a:ext cx="10972800" cy="528638"/>
          </a:xfrm>
        </p:spPr>
        <p:txBody>
          <a:bodyPr/>
          <a:lstStyle/>
          <a:p>
            <a:r>
              <a:rPr lang="zh-CN" altLang="zh-CN"/>
              <a:t>编写</a:t>
            </a:r>
            <a:r>
              <a:rPr lang="en-US" altLang="zh-CN"/>
              <a:t>spider</a:t>
            </a:r>
            <a:r>
              <a:rPr lang="zh-CN" altLang="zh-CN"/>
              <a:t>脚本</a:t>
            </a:r>
            <a:endParaRPr lang="zh-CN" altLang="en-US"/>
          </a:p>
        </p:txBody>
      </p:sp>
      <p:graphicFrame>
        <p:nvGraphicFramePr>
          <p:cNvPr id="4" name="表格 3"/>
          <p:cNvGraphicFramePr>
            <a:graphicFrameLocks noGrp="1"/>
          </p:cNvGraphicFramePr>
          <p:nvPr/>
        </p:nvGraphicFramePr>
        <p:xfrm>
          <a:off x="1344613" y="1654175"/>
          <a:ext cx="9534525" cy="4273551"/>
        </p:xfrm>
        <a:graphic>
          <a:graphicData uri="http://schemas.openxmlformats.org/drawingml/2006/table">
            <a:tbl>
              <a:tblPr firstRow="1" firstCol="1" bandRow="1">
                <a:tableStyleId>{5C22544A-7EE6-4342-B048-85BDC9FD1C3A}</a:tableStyleId>
              </a:tblPr>
              <a:tblGrid>
                <a:gridCol w="1745402"/>
                <a:gridCol w="7789123"/>
              </a:tblGrid>
              <a:tr h="436933">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436933">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url</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string</a:t>
                      </a:r>
                      <a:r>
                        <a:rPr lang="zh-CN" sz="1800" kern="100" dirty="0">
                          <a:effectLst/>
                          <a:latin typeface="微软雅黑" panose="020B0503020204020204" pitchFamily="34" charset="-122"/>
                          <a:ea typeface="微软雅黑" panose="020B0503020204020204" pitchFamily="34" charset="-122"/>
                        </a:rPr>
                        <a:t>。表示用于请求的网址。无默认值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801043">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callback</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接收同一个对象中方法。表示用于回调用于响应的处理的方法，未指定则继续使用</a:t>
                      </a:r>
                      <a:r>
                        <a:rPr lang="en-US" sz="1800" kern="100" dirty="0" err="1">
                          <a:effectLst/>
                          <a:latin typeface="微软雅黑" panose="020B0503020204020204" pitchFamily="34" charset="-122"/>
                          <a:ea typeface="微软雅黑" panose="020B0503020204020204" pitchFamily="34" charset="-122"/>
                        </a:rPr>
                        <a:t>prase</a:t>
                      </a:r>
                      <a:r>
                        <a:rPr lang="zh-CN" sz="1800" kern="100" dirty="0">
                          <a:effectLst/>
                          <a:latin typeface="微软雅黑" panose="020B0503020204020204" pitchFamily="34" charset="-122"/>
                          <a:ea typeface="微软雅黑" panose="020B0503020204020204" pitchFamily="34" charset="-122"/>
                        </a:rPr>
                        <a:t>。无默认值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436933">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method</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string</a:t>
                      </a:r>
                      <a:r>
                        <a:rPr lang="zh-CN" sz="1800" kern="100" dirty="0">
                          <a:effectLst/>
                          <a:latin typeface="微软雅黑" panose="020B0503020204020204" pitchFamily="34" charset="-122"/>
                          <a:ea typeface="微软雅黑" panose="020B0503020204020204" pitchFamily="34" charset="-122"/>
                        </a:rPr>
                        <a:t>。表示请求的方式。默认为“</a:t>
                      </a:r>
                      <a:r>
                        <a:rPr lang="en-US" sz="1800" kern="100" dirty="0">
                          <a:effectLst/>
                          <a:latin typeface="微软雅黑" panose="020B0503020204020204" pitchFamily="34" charset="-122"/>
                          <a:ea typeface="微软雅黑" panose="020B0503020204020204" pitchFamily="34" charset="-122"/>
                        </a:rPr>
                        <a:t>GET</a:t>
                      </a:r>
                      <a:r>
                        <a:rPr lang="zh-CN" sz="1800" kern="100" dirty="0">
                          <a:effectLst/>
                          <a:latin typeface="微软雅黑" panose="020B0503020204020204" pitchFamily="34" charset="-122"/>
                          <a:ea typeface="微软雅黑" panose="020B0503020204020204" pitchFamily="34" charset="-122"/>
                        </a:rPr>
                        <a:t>”</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910276">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headers</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string</a:t>
                      </a:r>
                      <a:r>
                        <a:rPr lang="zh-CN" sz="1800" kern="100" dirty="0">
                          <a:effectLst/>
                          <a:latin typeface="微软雅黑" panose="020B0503020204020204" pitchFamily="34" charset="-122"/>
                          <a:ea typeface="微软雅黑" panose="020B0503020204020204" pitchFamily="34" charset="-122"/>
                        </a:rPr>
                        <a:t>，</a:t>
                      </a:r>
                      <a:r>
                        <a:rPr lang="en-US" sz="1800" kern="100" dirty="0" err="1">
                          <a:effectLst/>
                          <a:latin typeface="微软雅黑" panose="020B0503020204020204" pitchFamily="34" charset="-122"/>
                          <a:ea typeface="微软雅黑" panose="020B0503020204020204" pitchFamily="34" charset="-122"/>
                        </a:rPr>
                        <a:t>dict</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list</a:t>
                      </a:r>
                      <a:r>
                        <a:rPr lang="zh-CN" sz="1800" kern="100" dirty="0">
                          <a:effectLst/>
                          <a:latin typeface="微软雅黑" panose="020B0503020204020204" pitchFamily="34" charset="-122"/>
                          <a:ea typeface="微软雅黑" panose="020B0503020204020204" pitchFamily="34" charset="-122"/>
                        </a:rPr>
                        <a:t>。表示请求的头信息，</a:t>
                      </a:r>
                      <a:r>
                        <a:rPr lang="en-US" sz="1800" kern="100" dirty="0">
                          <a:effectLst/>
                          <a:latin typeface="微软雅黑" panose="020B0503020204020204" pitchFamily="34" charset="-122"/>
                          <a:ea typeface="微软雅黑" panose="020B0503020204020204" pitchFamily="34" charset="-122"/>
                        </a:rPr>
                        <a:t>string</a:t>
                      </a:r>
                      <a:r>
                        <a:rPr lang="zh-CN" sz="1800" kern="100" dirty="0">
                          <a:effectLst/>
                          <a:latin typeface="微软雅黑" panose="020B0503020204020204" pitchFamily="34" charset="-122"/>
                          <a:ea typeface="微软雅黑" panose="020B0503020204020204" pitchFamily="34" charset="-122"/>
                        </a:rPr>
                        <a:t>表示单个头信息，</a:t>
                      </a:r>
                      <a:r>
                        <a:rPr lang="en-US" sz="1800" kern="100" dirty="0">
                          <a:effectLst/>
                          <a:latin typeface="微软雅黑" panose="020B0503020204020204" pitchFamily="34" charset="-122"/>
                          <a:ea typeface="微软雅黑" panose="020B0503020204020204" pitchFamily="34" charset="-122"/>
                        </a:rPr>
                        <a:t>list</a:t>
                      </a:r>
                      <a:r>
                        <a:rPr lang="zh-CN" sz="1800" kern="100" dirty="0">
                          <a:effectLst/>
                          <a:latin typeface="微软雅黑" panose="020B0503020204020204" pitchFamily="34" charset="-122"/>
                          <a:ea typeface="微软雅黑" panose="020B0503020204020204" pitchFamily="34" charset="-122"/>
                        </a:rPr>
                        <a:t>则表示多个头信息，如果为</a:t>
                      </a:r>
                      <a:r>
                        <a:rPr lang="en-US" sz="1800" kern="100" dirty="0">
                          <a:effectLst/>
                          <a:latin typeface="微软雅黑" panose="020B0503020204020204" pitchFamily="34" charset="-122"/>
                          <a:ea typeface="微软雅黑" panose="020B0503020204020204" pitchFamily="34" charset="-122"/>
                        </a:rPr>
                        <a:t>None</a:t>
                      </a:r>
                      <a:r>
                        <a:rPr lang="zh-CN" sz="1800" kern="100" dirty="0">
                          <a:effectLst/>
                          <a:latin typeface="微软雅黑" panose="020B0503020204020204" pitchFamily="34" charset="-122"/>
                          <a:ea typeface="微软雅黑" panose="020B0503020204020204" pitchFamily="34" charset="-122"/>
                        </a:rPr>
                        <a:t>，那么将不发送</a:t>
                      </a:r>
                      <a:r>
                        <a:rPr lang="en-US" sz="1800" kern="100" dirty="0">
                          <a:effectLst/>
                          <a:latin typeface="微软雅黑" panose="020B0503020204020204" pitchFamily="34" charset="-122"/>
                          <a:ea typeface="微软雅黑" panose="020B0503020204020204" pitchFamily="34" charset="-122"/>
                        </a:rPr>
                        <a:t>HTTP</a:t>
                      </a:r>
                      <a:r>
                        <a:rPr lang="zh-CN" sz="1800" kern="100" dirty="0">
                          <a:effectLst/>
                          <a:latin typeface="微软雅黑" panose="020B0503020204020204" pitchFamily="34" charset="-122"/>
                          <a:ea typeface="微软雅黑" panose="020B0503020204020204" pitchFamily="34" charset="-122"/>
                        </a:rPr>
                        <a:t>请求头信息。无默认值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814500">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meta</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err="1">
                          <a:effectLst/>
                          <a:latin typeface="微软雅黑" panose="020B0503020204020204" pitchFamily="34" charset="-122"/>
                          <a:ea typeface="微软雅黑" panose="020B0503020204020204" pitchFamily="34" charset="-122"/>
                        </a:rPr>
                        <a:t>dict</a:t>
                      </a:r>
                      <a:r>
                        <a:rPr lang="zh-CN" sz="1800" kern="100" dirty="0">
                          <a:effectLst/>
                          <a:latin typeface="微软雅黑" panose="020B0503020204020204" pitchFamily="34" charset="-122"/>
                          <a:ea typeface="微软雅黑" panose="020B0503020204020204" pitchFamily="34" charset="-122"/>
                        </a:rPr>
                        <a:t>。表示</a:t>
                      </a:r>
                      <a:r>
                        <a:rPr lang="en-US" sz="1800" kern="100" dirty="0" err="1">
                          <a:effectLst/>
                          <a:latin typeface="微软雅黑" panose="020B0503020204020204" pitchFamily="34" charset="-122"/>
                          <a:ea typeface="微软雅黑" panose="020B0503020204020204" pitchFamily="34" charset="-122"/>
                        </a:rPr>
                        <a:t>Request.meta</a:t>
                      </a:r>
                      <a:r>
                        <a:rPr lang="zh-CN" sz="1800" kern="100" dirty="0">
                          <a:effectLst/>
                          <a:latin typeface="微软雅黑" panose="020B0503020204020204" pitchFamily="34" charset="-122"/>
                          <a:ea typeface="微软雅黑" panose="020B0503020204020204" pitchFamily="34" charset="-122"/>
                        </a:rPr>
                        <a:t>属性的初始值。如果给了该参数，</a:t>
                      </a:r>
                      <a:r>
                        <a:rPr lang="en-US" sz="1800" kern="100" dirty="0" err="1">
                          <a:effectLst/>
                          <a:latin typeface="微软雅黑" panose="020B0503020204020204" pitchFamily="34" charset="-122"/>
                          <a:ea typeface="微软雅黑" panose="020B0503020204020204" pitchFamily="34" charset="-122"/>
                        </a:rPr>
                        <a:t>dict</a:t>
                      </a:r>
                      <a:r>
                        <a:rPr lang="zh-CN" sz="1800" kern="100" dirty="0">
                          <a:effectLst/>
                          <a:latin typeface="微软雅黑" panose="020B0503020204020204" pitchFamily="34" charset="-122"/>
                          <a:ea typeface="微软雅黑" panose="020B0503020204020204" pitchFamily="34" charset="-122"/>
                        </a:rPr>
                        <a:t>将会浅拷贝。无默认值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r h="436933">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cookies</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list</a:t>
                      </a:r>
                      <a:r>
                        <a:rPr lang="zh-CN" sz="1800" kern="100" dirty="0">
                          <a:effectLst/>
                          <a:latin typeface="微软雅黑" panose="020B0503020204020204" pitchFamily="34" charset="-122"/>
                          <a:ea typeface="微软雅黑" panose="020B0503020204020204" pitchFamily="34" charset="-122"/>
                        </a:rPr>
                        <a:t>，</a:t>
                      </a:r>
                      <a:r>
                        <a:rPr lang="en-US" sz="1800" kern="100" dirty="0" err="1">
                          <a:effectLst/>
                          <a:latin typeface="微软雅黑" panose="020B0503020204020204" pitchFamily="34" charset="-122"/>
                          <a:ea typeface="微软雅黑" panose="020B0503020204020204" pitchFamily="34" charset="-122"/>
                        </a:rPr>
                        <a:t>dict</a:t>
                      </a:r>
                      <a:r>
                        <a:rPr lang="zh-CN" sz="1800" kern="100" dirty="0">
                          <a:effectLst/>
                          <a:latin typeface="微软雅黑" panose="020B0503020204020204" pitchFamily="34" charset="-122"/>
                          <a:ea typeface="微软雅黑" panose="020B0503020204020204" pitchFamily="34" charset="-122"/>
                        </a:rPr>
                        <a:t>。表示请求的</a:t>
                      </a:r>
                      <a:r>
                        <a:rPr lang="en-US" sz="1800" kern="100" dirty="0">
                          <a:effectLst/>
                          <a:latin typeface="微软雅黑" panose="020B0503020204020204" pitchFamily="34" charset="-122"/>
                          <a:ea typeface="微软雅黑" panose="020B0503020204020204" pitchFamily="34" charset="-122"/>
                        </a:rPr>
                        <a:t>cookies</a:t>
                      </a:r>
                      <a:r>
                        <a:rPr lang="zh-CN" sz="1800" kern="100" dirty="0">
                          <a:effectLst/>
                          <a:latin typeface="微软雅黑" panose="020B0503020204020204" pitchFamily="34" charset="-122"/>
                          <a:ea typeface="微软雅黑" panose="020B0503020204020204" pitchFamily="34" charset="-122"/>
                        </a:rPr>
                        <a:t>。无默认值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5" marR="26185" marT="0" marB="0" anchor="ct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123950"/>
            <a:ext cx="11107737" cy="4987925"/>
          </a:xfrm>
        </p:spPr>
        <p:txBody>
          <a:bodyPr/>
          <a:lstStyle/>
          <a:p>
            <a:pPr>
              <a:defRPr/>
            </a:pPr>
            <a:r>
              <a:rPr lang="en-US" altLang="zh-CN" dirty="0" err="1"/>
              <a:t>Scrapy</a:t>
            </a:r>
            <a:r>
              <a:rPr lang="zh-CN" altLang="zh-CN" dirty="0"/>
              <a:t>设置允许自定义所有</a:t>
            </a:r>
            <a:r>
              <a:rPr lang="en-US" altLang="zh-CN" dirty="0" err="1"/>
              <a:t>Scrapy</a:t>
            </a:r>
            <a:r>
              <a:rPr lang="zh-CN" altLang="zh-CN" dirty="0"/>
              <a:t>组件，包括核心、扩展、管道和爬虫本身。设置的基础结构提供键值映射的全局命名空间，代码可以使用它从中提取配置值。用户可以通过不同的机制来填充设置，这些设置也是选择当前活动的</a:t>
            </a:r>
            <a:r>
              <a:rPr lang="en-US" altLang="zh-CN" dirty="0" err="1"/>
              <a:t>Scrapy</a:t>
            </a:r>
            <a:r>
              <a:rPr lang="zh-CN" altLang="zh-CN" dirty="0"/>
              <a:t>项目的机制之一。</a:t>
            </a:r>
            <a:endParaRPr lang="zh-CN" altLang="zh-CN" dirty="0"/>
          </a:p>
          <a:p>
            <a:pPr>
              <a:defRPr/>
            </a:pPr>
            <a:r>
              <a:rPr lang="zh-CN" altLang="zh-CN" dirty="0"/>
              <a:t>在</a:t>
            </a:r>
            <a:r>
              <a:rPr lang="en-US" altLang="zh-CN" dirty="0" err="1"/>
              <a:t>TipDMSpider</a:t>
            </a:r>
            <a:r>
              <a:rPr lang="zh-CN" altLang="zh-CN" dirty="0"/>
              <a:t>项目的默认</a:t>
            </a:r>
            <a:r>
              <a:rPr lang="en-US" altLang="zh-CN" dirty="0"/>
              <a:t>settings</a:t>
            </a:r>
            <a:r>
              <a:rPr lang="zh-CN" altLang="zh-CN" dirty="0"/>
              <a:t>脚本中共有</a:t>
            </a:r>
            <a:r>
              <a:rPr lang="en-US" altLang="zh-CN" dirty="0"/>
              <a:t>25</a:t>
            </a:r>
            <a:r>
              <a:rPr lang="zh-CN" altLang="zh-CN" dirty="0"/>
              <a:t>个设置，每个设置的详细情况如</a:t>
            </a:r>
            <a:r>
              <a:rPr lang="zh-CN" altLang="en-US" dirty="0"/>
              <a:t>表</a:t>
            </a:r>
            <a:r>
              <a:rPr lang="zh-CN" altLang="zh-CN" dirty="0"/>
              <a:t>所示。</a:t>
            </a:r>
            <a:endParaRPr lang="en-US" altLang="zh-CN" dirty="0"/>
          </a:p>
          <a:p>
            <a:pPr marL="0" indent="0">
              <a:buFont typeface="Wingdings" panose="05000000000000000000" pitchFamily="2" charset="2"/>
              <a:buNone/>
              <a:defRPr/>
            </a:pPr>
            <a:endParaRPr lang="en-US" altLang="zh-CN" dirty="0"/>
          </a:p>
        </p:txBody>
      </p:sp>
      <p:sp>
        <p:nvSpPr>
          <p:cNvPr id="33795" name="标题 2"/>
          <p:cNvSpPr>
            <a:spLocks noGrp="1"/>
          </p:cNvSpPr>
          <p:nvPr>
            <p:ph type="title"/>
          </p:nvPr>
        </p:nvSpPr>
        <p:spPr>
          <a:xfrm>
            <a:off x="255588" y="358775"/>
            <a:ext cx="10972800" cy="528638"/>
          </a:xfrm>
        </p:spPr>
        <p:txBody>
          <a:bodyPr/>
          <a:lstStyle/>
          <a:p>
            <a:pPr marL="342900" indent="-342900"/>
            <a:r>
              <a:rPr lang="zh-CN" altLang="zh-CN"/>
              <a:t>修改</a:t>
            </a:r>
            <a:r>
              <a:rPr lang="en-US" altLang="zh-CN"/>
              <a:t>settings</a:t>
            </a:r>
            <a:r>
              <a:rPr lang="zh-CN" altLang="zh-CN"/>
              <a:t>脚本</a:t>
            </a:r>
            <a:endParaRPr lang="zh-CN" altLang="en-US"/>
          </a:p>
        </p:txBody>
      </p:sp>
      <p:graphicFrame>
        <p:nvGraphicFramePr>
          <p:cNvPr id="6" name="表格 5"/>
          <p:cNvGraphicFramePr>
            <a:graphicFrameLocks noGrp="1"/>
          </p:cNvGraphicFramePr>
          <p:nvPr/>
        </p:nvGraphicFramePr>
        <p:xfrm>
          <a:off x="282575" y="3065463"/>
          <a:ext cx="11415713" cy="2982912"/>
        </p:xfrm>
        <a:graphic>
          <a:graphicData uri="http://schemas.openxmlformats.org/drawingml/2006/table">
            <a:tbl>
              <a:tblPr firstRow="1" firstCol="1" bandRow="1">
                <a:tableStyleId>{5C22544A-7EE6-4342-B048-85BDC9FD1C3A}</a:tableStyleId>
              </a:tblPr>
              <a:tblGrid>
                <a:gridCol w="3455639"/>
                <a:gridCol w="7960074"/>
              </a:tblGrid>
              <a:tr h="439125">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设置名称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r h="787285">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BOT_NAME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此</a:t>
                      </a: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项目实施的</a:t>
                      </a:r>
                      <a:r>
                        <a:rPr lang="en-US" sz="1800" kern="100" dirty="0">
                          <a:effectLst/>
                          <a:latin typeface="微软雅黑" panose="020B0503020204020204" pitchFamily="34" charset="-122"/>
                          <a:ea typeface="微软雅黑" panose="020B0503020204020204" pitchFamily="34" charset="-122"/>
                        </a:rPr>
                        <a:t>bot</a:t>
                      </a:r>
                      <a:r>
                        <a:rPr lang="zh-CN" sz="1800" kern="100" dirty="0">
                          <a:effectLst/>
                          <a:latin typeface="微软雅黑" panose="020B0503020204020204" pitchFamily="34" charset="-122"/>
                          <a:ea typeface="微软雅黑" panose="020B0503020204020204" pitchFamily="34" charset="-122"/>
                        </a:rPr>
                        <a:t>的名称（也称为项目名称）。这将用于默认情况下构造</a:t>
                      </a:r>
                      <a:r>
                        <a:rPr lang="en-US" sz="1800" kern="100" dirty="0">
                          <a:effectLst/>
                          <a:latin typeface="微软雅黑" panose="020B0503020204020204" pitchFamily="34" charset="-122"/>
                          <a:ea typeface="微软雅黑" panose="020B0503020204020204" pitchFamily="34" charset="-122"/>
                        </a:rPr>
                        <a:t>User-Agent</a:t>
                      </a:r>
                      <a:r>
                        <a:rPr lang="zh-CN" sz="1800" kern="100" dirty="0">
                          <a:effectLst/>
                          <a:latin typeface="微软雅黑" panose="020B0503020204020204" pitchFamily="34" charset="-122"/>
                          <a:ea typeface="微软雅黑" panose="020B0503020204020204" pitchFamily="34" charset="-122"/>
                        </a:rPr>
                        <a:t>，也用于日志记录。默认为项目名称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r h="439125">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SPIDER_MODULES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l">
                        <a:lnSpc>
                          <a:spcPct val="150000"/>
                        </a:lnSpc>
                        <a:spcAft>
                          <a:spcPts val="0"/>
                        </a:spcAft>
                      </a:pP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将使用的</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列表。默认为项目</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目录，可存在多个目录</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r h="439125">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NEWSPIDER_MODULE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新的</a:t>
                      </a:r>
                      <a:r>
                        <a:rPr lang="en-US" sz="1800" kern="100" dirty="0">
                          <a:effectLst/>
                          <a:latin typeface="微软雅黑" panose="020B0503020204020204" pitchFamily="34" charset="-122"/>
                          <a:ea typeface="微软雅黑" panose="020B0503020204020204" pitchFamily="34" charset="-122"/>
                        </a:rPr>
                        <a:t>Spider</a:t>
                      </a:r>
                      <a:r>
                        <a:rPr lang="zh-CN" sz="1800" kern="100" dirty="0">
                          <a:effectLst/>
                          <a:latin typeface="微软雅黑" panose="020B0503020204020204" pitchFamily="34" charset="-122"/>
                          <a:ea typeface="微软雅黑" panose="020B0503020204020204" pitchFamily="34" charset="-122"/>
                        </a:rPr>
                        <a:t>位置。默认为项目</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目录，仅接收</a:t>
                      </a:r>
                      <a:r>
                        <a:rPr lang="en-US" sz="1800" kern="100" dirty="0">
                          <a:effectLst/>
                          <a:latin typeface="微软雅黑" panose="020B0503020204020204" pitchFamily="34" charset="-122"/>
                          <a:ea typeface="微软雅黑" panose="020B0503020204020204" pitchFamily="34" charset="-122"/>
                        </a:rPr>
                        <a:t>string</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r h="439125">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ROBOTSTXT_OBEY</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是否启用</a:t>
                      </a:r>
                      <a:r>
                        <a:rPr lang="en-US" sz="1800" kern="100" dirty="0">
                          <a:effectLst/>
                          <a:latin typeface="微软雅黑" panose="020B0503020204020204" pitchFamily="34" charset="-122"/>
                          <a:ea typeface="微软雅黑" panose="020B0503020204020204" pitchFamily="34" charset="-122"/>
                        </a:rPr>
                        <a:t>robot.txt</a:t>
                      </a:r>
                      <a:r>
                        <a:rPr lang="zh-CN" sz="1800" kern="100" dirty="0">
                          <a:effectLst/>
                          <a:latin typeface="微软雅黑" panose="020B0503020204020204" pitchFamily="34" charset="-122"/>
                          <a:ea typeface="微软雅黑" panose="020B0503020204020204" pitchFamily="34" charset="-122"/>
                        </a:rPr>
                        <a:t>政策。默认为</a:t>
                      </a:r>
                      <a:r>
                        <a:rPr lang="en-US" sz="1800" kern="100" dirty="0">
                          <a:effectLst/>
                          <a:latin typeface="微软雅黑" panose="020B0503020204020204" pitchFamily="34" charset="-122"/>
                          <a:ea typeface="微软雅黑" panose="020B0503020204020204" pitchFamily="34" charset="-122"/>
                        </a:rPr>
                        <a:t>True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r h="439125">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CONCURRENT_REQUESTS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c>
                  <a:txBody>
                    <a:bodyPr/>
                    <a:lstStyle/>
                    <a:p>
                      <a:pPr indent="127000" algn="l">
                        <a:lnSpc>
                          <a:spcPct val="150000"/>
                        </a:lnSpc>
                        <a:spcAft>
                          <a:spcPts val="0"/>
                        </a:spcAft>
                      </a:pPr>
                      <a:r>
                        <a:rPr lang="en-US" sz="1800" kern="100" dirty="0" err="1">
                          <a:effectLst/>
                          <a:latin typeface="微软雅黑" panose="020B0503020204020204" pitchFamily="34" charset="-122"/>
                          <a:ea typeface="微软雅黑" panose="020B0503020204020204" pitchFamily="34" charset="-122"/>
                        </a:rPr>
                        <a:t>Scrapy</a:t>
                      </a:r>
                      <a:r>
                        <a:rPr lang="zh-CN" sz="1800" kern="100" dirty="0">
                          <a:effectLst/>
                          <a:latin typeface="微软雅黑" panose="020B0503020204020204" pitchFamily="34" charset="-122"/>
                          <a:ea typeface="微软雅黑" panose="020B0503020204020204" pitchFamily="34" charset="-122"/>
                        </a:rPr>
                        <a:t>下载程序执行的并发（即同时）请求的最大数量。默认为</a:t>
                      </a:r>
                      <a:r>
                        <a:rPr lang="en-US" sz="1800" kern="100" dirty="0">
                          <a:effectLst/>
                          <a:latin typeface="微软雅黑" panose="020B0503020204020204" pitchFamily="34" charset="-122"/>
                          <a:ea typeface="微软雅黑" panose="020B0503020204020204" pitchFamily="34" charset="-122"/>
                        </a:rPr>
                        <a:t>16</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6181" marR="26181" marT="0" marB="0" anchor="ct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内容占位符 8"/>
          <p:cNvGraphicFramePr>
            <a:graphicFrameLocks noGrp="1"/>
          </p:cNvGraphicFramePr>
          <p:nvPr>
            <p:ph idx="1"/>
          </p:nvPr>
        </p:nvGraphicFramePr>
        <p:xfrm>
          <a:off x="577850" y="1035050"/>
          <a:ext cx="11107738" cy="5391150"/>
        </p:xfrm>
        <a:graphic>
          <a:graphicData uri="http://schemas.openxmlformats.org/drawingml/2006/table">
            <a:tbl>
              <a:tblPr firstRow="1" firstCol="1" bandRow="1">
                <a:tableStyleId>{5C22544A-7EE6-4342-B048-85BDC9FD1C3A}</a:tableStyleId>
              </a:tblPr>
              <a:tblGrid>
                <a:gridCol w="4101526"/>
                <a:gridCol w="7006212"/>
              </a:tblGrid>
              <a:tr h="451238">
                <a:tc>
                  <a:txBody>
                    <a:bodyPr/>
                    <a:lstStyle/>
                    <a:p>
                      <a:pPr indent="127000" algn="ctr">
                        <a:lnSpc>
                          <a:spcPct val="150000"/>
                        </a:lnSpc>
                        <a:spcAft>
                          <a:spcPts val="0"/>
                        </a:spcAft>
                      </a:pPr>
                      <a:r>
                        <a:rPr lang="zh-CN" sz="1900" kern="100" dirty="0">
                          <a:effectLst/>
                        </a:rPr>
                        <a:t>设置名称</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ctr">
                        <a:lnSpc>
                          <a:spcPct val="150000"/>
                        </a:lnSpc>
                        <a:spcAft>
                          <a:spcPts val="0"/>
                        </a:spcAft>
                      </a:pPr>
                      <a:r>
                        <a:rPr lang="zh-CN" sz="1900" kern="100" dirty="0">
                          <a:effectLst/>
                        </a:rPr>
                        <a:t>说明</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810527">
                <a:tc>
                  <a:txBody>
                    <a:bodyPr/>
                    <a:lstStyle/>
                    <a:p>
                      <a:pPr indent="127000" algn="just">
                        <a:lnSpc>
                          <a:spcPct val="150000"/>
                        </a:lnSpc>
                        <a:spcAft>
                          <a:spcPts val="0"/>
                        </a:spcAft>
                      </a:pPr>
                      <a:r>
                        <a:rPr lang="en-US" sz="1900" b="0" kern="100" dirty="0">
                          <a:effectLst/>
                        </a:rPr>
                        <a:t>DOWNLOAD_DELAY</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dirty="0">
                          <a:effectLst/>
                        </a:rPr>
                        <a:t>下载器在从同一网站下载连续网页之前应等待的时间，主要用于限制爬取的速度。默认为</a:t>
                      </a:r>
                      <a:r>
                        <a:rPr lang="en-US" sz="1900" kern="100" dirty="0">
                          <a:effectLst/>
                        </a:rPr>
                        <a:t>3</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383840">
                <a:tc>
                  <a:txBody>
                    <a:bodyPr/>
                    <a:lstStyle/>
                    <a:p>
                      <a:pPr indent="127000" algn="just">
                        <a:lnSpc>
                          <a:spcPct val="150000"/>
                        </a:lnSpc>
                        <a:spcAft>
                          <a:spcPts val="0"/>
                        </a:spcAft>
                      </a:pPr>
                      <a:r>
                        <a:rPr lang="en-US" sz="1900" b="0" kern="100" dirty="0">
                          <a:effectLst/>
                        </a:rPr>
                        <a:t>CONCURRENT_REQUESTS_PER_DOMAIN</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a:effectLst/>
                        </a:rPr>
                        <a:t>任何单个域执行的并发（同时）请求的最大数量。默认为</a:t>
                      </a:r>
                      <a:r>
                        <a:rPr lang="en-US" sz="1900" kern="100">
                          <a:effectLst/>
                        </a:rPr>
                        <a:t>16</a:t>
                      </a:r>
                      <a:endParaRPr lang="zh-CN" sz="1900" kern="10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1240331">
                <a:tc>
                  <a:txBody>
                    <a:bodyPr/>
                    <a:lstStyle/>
                    <a:p>
                      <a:pPr indent="127000" algn="just">
                        <a:lnSpc>
                          <a:spcPct val="150000"/>
                        </a:lnSpc>
                        <a:spcAft>
                          <a:spcPts val="0"/>
                        </a:spcAft>
                      </a:pPr>
                      <a:r>
                        <a:rPr lang="en-US" sz="1900" b="0" kern="100" dirty="0">
                          <a:effectLst/>
                        </a:rPr>
                        <a:t>CONCURRENT_REQUESTS_PER_IP</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dirty="0">
                          <a:effectLst/>
                        </a:rPr>
                        <a:t>将对任何单个</a:t>
                      </a:r>
                      <a:r>
                        <a:rPr lang="en-US" sz="1900" kern="100" dirty="0">
                          <a:effectLst/>
                        </a:rPr>
                        <a:t>IP</a:t>
                      </a:r>
                      <a:r>
                        <a:rPr lang="zh-CN" sz="1900" kern="100" dirty="0">
                          <a:effectLst/>
                        </a:rPr>
                        <a:t>执行的并发（即同时）请求的最大数量。如果非零，则忽略</a:t>
                      </a:r>
                      <a:r>
                        <a:rPr lang="en-US" sz="1900" kern="100" dirty="0">
                          <a:effectLst/>
                        </a:rPr>
                        <a:t>CONCURRENT_REQUESTS_PER_DOMAIN</a:t>
                      </a:r>
                      <a:r>
                        <a:rPr lang="zh-CN" sz="1900" kern="100" dirty="0">
                          <a:effectLst/>
                        </a:rPr>
                        <a:t>设置，而改为使用此设置，表示并发限制将应用于每个</a:t>
                      </a:r>
                      <a:r>
                        <a:rPr lang="en-US" sz="1900" kern="100" dirty="0">
                          <a:effectLst/>
                        </a:rPr>
                        <a:t>IP</a:t>
                      </a:r>
                      <a:r>
                        <a:rPr lang="zh-CN" sz="1900" kern="100" dirty="0">
                          <a:effectLst/>
                        </a:rPr>
                        <a:t>，而不是每个域。默认为</a:t>
                      </a:r>
                      <a:r>
                        <a:rPr lang="en-US" sz="1900" kern="100" dirty="0">
                          <a:effectLst/>
                        </a:rPr>
                        <a:t>16</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810527">
                <a:tc>
                  <a:txBody>
                    <a:bodyPr/>
                    <a:lstStyle/>
                    <a:p>
                      <a:pPr indent="127000" algn="just">
                        <a:lnSpc>
                          <a:spcPct val="150000"/>
                        </a:lnSpc>
                        <a:spcAft>
                          <a:spcPts val="0"/>
                        </a:spcAft>
                      </a:pPr>
                      <a:r>
                        <a:rPr lang="en-US" sz="1900" b="0" kern="100" dirty="0">
                          <a:effectLst/>
                        </a:rPr>
                        <a:t>COOKIES_ENABLED</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dirty="0">
                          <a:effectLst/>
                        </a:rPr>
                        <a:t>是否启用</a:t>
                      </a:r>
                      <a:r>
                        <a:rPr lang="en-US" sz="1900" kern="100" dirty="0">
                          <a:effectLst/>
                        </a:rPr>
                        <a:t>Cookie</a:t>
                      </a:r>
                      <a:r>
                        <a:rPr lang="zh-CN" sz="1900" kern="100" dirty="0">
                          <a:effectLst/>
                        </a:rPr>
                        <a:t>中间件，如果禁用，则不会将</a:t>
                      </a:r>
                      <a:r>
                        <a:rPr lang="en-US" sz="1900" kern="100" dirty="0">
                          <a:effectLst/>
                        </a:rPr>
                        <a:t>Cookie</a:t>
                      </a:r>
                      <a:r>
                        <a:rPr lang="zh-CN" sz="1900" kern="100" dirty="0">
                          <a:effectLst/>
                        </a:rPr>
                        <a:t>发送至</a:t>
                      </a:r>
                      <a:r>
                        <a:rPr lang="en-US" sz="1900" kern="100" dirty="0">
                          <a:effectLst/>
                        </a:rPr>
                        <a:t>Web</a:t>
                      </a:r>
                      <a:r>
                        <a:rPr lang="zh-CN" sz="1900" kern="100" dirty="0">
                          <a:effectLst/>
                        </a:rPr>
                        <a:t>服务器。默认为</a:t>
                      </a:r>
                      <a:r>
                        <a:rPr lang="en-US" sz="1900" kern="100" dirty="0">
                          <a:effectLst/>
                        </a:rPr>
                        <a:t>True</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51238">
                <a:tc>
                  <a:txBody>
                    <a:bodyPr/>
                    <a:lstStyle/>
                    <a:p>
                      <a:pPr indent="127000" algn="just">
                        <a:lnSpc>
                          <a:spcPct val="150000"/>
                        </a:lnSpc>
                        <a:spcAft>
                          <a:spcPts val="0"/>
                        </a:spcAft>
                      </a:pPr>
                      <a:r>
                        <a:rPr lang="en-US" sz="1900" b="0" kern="100" dirty="0">
                          <a:effectLst/>
                        </a:rPr>
                        <a:t>TELNETCONSOLE_ENABLED</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dirty="0">
                          <a:effectLst/>
                        </a:rPr>
                        <a:t>是否启用</a:t>
                      </a:r>
                      <a:r>
                        <a:rPr lang="en-US" sz="1900" kern="100" dirty="0">
                          <a:effectLst/>
                        </a:rPr>
                        <a:t>telnet</a:t>
                      </a:r>
                      <a:r>
                        <a:rPr lang="zh-CN" sz="1900" kern="100" dirty="0">
                          <a:effectLst/>
                        </a:rPr>
                        <a:t>控制台。默认为</a:t>
                      </a:r>
                      <a:r>
                        <a:rPr lang="en-US" sz="1900" kern="100" dirty="0">
                          <a:effectLst/>
                        </a:rPr>
                        <a:t>True</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1243449">
                <a:tc>
                  <a:txBody>
                    <a:bodyPr/>
                    <a:lstStyle/>
                    <a:p>
                      <a:pPr indent="127000" algn="just">
                        <a:lnSpc>
                          <a:spcPct val="150000"/>
                        </a:lnSpc>
                        <a:spcAft>
                          <a:spcPts val="0"/>
                        </a:spcAft>
                      </a:pPr>
                      <a:r>
                        <a:rPr lang="en-US" sz="1900" b="0" kern="100" dirty="0">
                          <a:effectLst/>
                        </a:rPr>
                        <a:t>DEFAULT_REQUEST_HEADERS</a:t>
                      </a:r>
                      <a:endParaRPr lang="zh-CN" sz="19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900" kern="100" dirty="0">
                          <a:effectLst/>
                        </a:rPr>
                        <a:t>用于</a:t>
                      </a:r>
                      <a:r>
                        <a:rPr lang="en-US" sz="1900" kern="100" dirty="0" err="1">
                          <a:effectLst/>
                        </a:rPr>
                        <a:t>Scrapy</a:t>
                      </a:r>
                      <a:r>
                        <a:rPr lang="zh-CN" sz="1900" kern="100" dirty="0">
                          <a:effectLst/>
                        </a:rPr>
                        <a:t>的</a:t>
                      </a:r>
                      <a:r>
                        <a:rPr lang="en-US" sz="1900" kern="100" dirty="0">
                          <a:effectLst/>
                        </a:rPr>
                        <a:t>HTTP</a:t>
                      </a:r>
                      <a:r>
                        <a:rPr lang="zh-CN" sz="1900" kern="100" dirty="0">
                          <a:effectLst/>
                        </a:rPr>
                        <a:t>请求的默认标头。默认为</a:t>
                      </a:r>
                      <a:r>
                        <a:rPr lang="en-US" sz="1900" kern="100" dirty="0">
                          <a:effectLst/>
                        </a:rPr>
                        <a:t>{'</a:t>
                      </a:r>
                      <a:r>
                        <a:rPr lang="en-US" sz="1900" kern="100" dirty="0" err="1">
                          <a:effectLst/>
                        </a:rPr>
                        <a:t>Accept':'text</a:t>
                      </a:r>
                      <a:r>
                        <a:rPr lang="en-US" sz="1900" kern="100" dirty="0">
                          <a:effectLst/>
                        </a:rPr>
                        <a:t>/</a:t>
                      </a:r>
                      <a:r>
                        <a:rPr lang="en-US" sz="1900" kern="100" dirty="0" err="1">
                          <a:effectLst/>
                        </a:rPr>
                        <a:t>html,application</a:t>
                      </a:r>
                      <a:r>
                        <a:rPr lang="en-US" sz="1900" kern="100" dirty="0">
                          <a:effectLst/>
                        </a:rPr>
                        <a:t>/</a:t>
                      </a:r>
                      <a:r>
                        <a:rPr lang="en-US" sz="1900" kern="100" dirty="0" err="1">
                          <a:effectLst/>
                        </a:rPr>
                        <a:t>xhtml+xml,application</a:t>
                      </a:r>
                      <a:r>
                        <a:rPr lang="en-US" sz="1900" kern="100" dirty="0">
                          <a:effectLst/>
                        </a:rPr>
                        <a:t>/</a:t>
                      </a:r>
                      <a:r>
                        <a:rPr lang="en-US" sz="1900" kern="100" dirty="0" err="1">
                          <a:effectLst/>
                        </a:rPr>
                        <a:t>xml;q</a:t>
                      </a:r>
                      <a:r>
                        <a:rPr lang="en-US" sz="1900" kern="100" dirty="0">
                          <a:effectLst/>
                        </a:rPr>
                        <a:t>=0.9,*/*;q=0.8','Accept-Language': '</a:t>
                      </a:r>
                      <a:r>
                        <a:rPr lang="en-US" sz="1900" kern="100" dirty="0" err="1">
                          <a:effectLst/>
                        </a:rPr>
                        <a:t>en</a:t>
                      </a:r>
                      <a:r>
                        <a:rPr lang="en-US" sz="1900" kern="100" dirty="0">
                          <a:effectLst/>
                        </a:rPr>
                        <a:t>',} </a:t>
                      </a:r>
                      <a:endParaRPr lang="zh-CN" sz="19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bl>
          </a:graphicData>
        </a:graphic>
      </p:graphicFrame>
      <p:sp>
        <p:nvSpPr>
          <p:cNvPr id="34844" name="标题 2"/>
          <p:cNvSpPr>
            <a:spLocks noGrp="1"/>
          </p:cNvSpPr>
          <p:nvPr>
            <p:ph type="title"/>
          </p:nvPr>
        </p:nvSpPr>
        <p:spPr>
          <a:xfrm>
            <a:off x="255588" y="331788"/>
            <a:ext cx="10972800" cy="528637"/>
          </a:xfrm>
        </p:spPr>
        <p:txBody>
          <a:bodyPr/>
          <a:lstStyle/>
          <a:p>
            <a:r>
              <a:rPr lang="zh-CN" altLang="zh-CN"/>
              <a:t>修改</a:t>
            </a:r>
            <a:r>
              <a:rPr lang="en-US" altLang="zh-CN"/>
              <a:t>settings</a:t>
            </a:r>
            <a:r>
              <a:rPr lang="zh-CN" altLang="zh-CN"/>
              <a:t>脚本</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30213" y="1022350"/>
          <a:ext cx="11336337" cy="5127626"/>
        </p:xfrm>
        <a:graphic>
          <a:graphicData uri="http://schemas.openxmlformats.org/drawingml/2006/table">
            <a:tbl>
              <a:tblPr firstRow="1" firstCol="1" bandRow="1">
                <a:tableStyleId>{5C22544A-7EE6-4342-B048-85BDC9FD1C3A}</a:tableStyleId>
              </a:tblPr>
              <a:tblGrid>
                <a:gridCol w="4316684"/>
                <a:gridCol w="7019653"/>
              </a:tblGrid>
              <a:tr h="435752">
                <a:tc>
                  <a:txBody>
                    <a:bodyPr/>
                    <a:lstStyle/>
                    <a:p>
                      <a:pPr indent="127000" algn="ctr">
                        <a:lnSpc>
                          <a:spcPct val="150000"/>
                        </a:lnSpc>
                        <a:spcAft>
                          <a:spcPts val="0"/>
                        </a:spcAft>
                      </a:pPr>
                      <a:r>
                        <a:rPr lang="zh-CN" sz="1800" kern="100" dirty="0">
                          <a:effectLst/>
                        </a:rPr>
                        <a:t>设置名称</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ctr">
                        <a:lnSpc>
                          <a:spcPct val="150000"/>
                        </a:lnSpc>
                        <a:spcAft>
                          <a:spcPts val="0"/>
                        </a:spcAft>
                      </a:pPr>
                      <a:r>
                        <a:rPr lang="zh-CN" sz="1800" kern="100" dirty="0">
                          <a:effectLst/>
                        </a:rPr>
                        <a:t>说明</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SPIDER_MIDDLEWARES</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项目中启用的</a:t>
                      </a:r>
                      <a:r>
                        <a:rPr lang="en-US" sz="1800" kern="100" dirty="0">
                          <a:effectLst/>
                        </a:rPr>
                        <a:t>Spider</a:t>
                      </a:r>
                      <a:r>
                        <a:rPr lang="zh-CN" sz="1800" kern="100" dirty="0">
                          <a:effectLst/>
                        </a:rPr>
                        <a:t>中间件的字典及其顺序。默认为</a:t>
                      </a:r>
                      <a:r>
                        <a:rPr lang="en-US" sz="1800" kern="100" dirty="0">
                          <a:effectLst/>
                        </a:rPr>
                        <a:t>{}</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DOWNLOADER_MIDDLEWARES</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项目中启用的下载器中间件的字典及其顺序。默认为</a:t>
                      </a:r>
                      <a:r>
                        <a:rPr lang="en-US" sz="1800" kern="100" dirty="0">
                          <a:effectLst/>
                        </a:rPr>
                        <a:t>{}</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EXTENSIONS</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项目中启用的扩展名及其顺序的字典。默认为</a:t>
                      </a:r>
                      <a:r>
                        <a:rPr lang="en-US" sz="1800" kern="100" dirty="0">
                          <a:effectLst/>
                        </a:rPr>
                        <a:t>{}</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ITEM_PIPELINES</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just">
                        <a:lnSpc>
                          <a:spcPct val="150000"/>
                        </a:lnSpc>
                        <a:spcAft>
                          <a:spcPts val="0"/>
                        </a:spcAft>
                      </a:pPr>
                      <a:r>
                        <a:rPr lang="zh-CN" sz="1800" kern="100" dirty="0">
                          <a:effectLst/>
                        </a:rPr>
                        <a:t>使用的项目管道及其顺序的字典。默认为</a:t>
                      </a:r>
                      <a:r>
                        <a:rPr lang="en-US" sz="1800" kern="100" dirty="0">
                          <a:effectLst/>
                        </a:rPr>
                        <a:t>{}</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AUTOTHROTTLE_ENABLED</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是否启用</a:t>
                      </a:r>
                      <a:r>
                        <a:rPr lang="en-US" sz="1800" kern="100" dirty="0" err="1">
                          <a:effectLst/>
                        </a:rPr>
                        <a:t>AutoThrottle</a:t>
                      </a:r>
                      <a:r>
                        <a:rPr lang="zh-CN" sz="1800" kern="100" dirty="0">
                          <a:effectLst/>
                        </a:rPr>
                        <a:t>扩展。默认为</a:t>
                      </a:r>
                      <a:r>
                        <a:rPr lang="en-US" sz="1800" kern="100" dirty="0">
                          <a:effectLst/>
                        </a:rPr>
                        <a:t>False</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370667">
                <a:tc>
                  <a:txBody>
                    <a:bodyPr/>
                    <a:lstStyle/>
                    <a:p>
                      <a:pPr indent="127000" algn="just">
                        <a:lnSpc>
                          <a:spcPct val="150000"/>
                        </a:lnSpc>
                        <a:spcAft>
                          <a:spcPts val="0"/>
                        </a:spcAft>
                      </a:pPr>
                      <a:r>
                        <a:rPr lang="en-US" sz="1800" b="0" kern="100" dirty="0">
                          <a:effectLst/>
                        </a:rPr>
                        <a:t>AUTOTHROTTLE_START_DELAY</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最初的下载延迟（以秒为单位）。默认为</a:t>
                      </a:r>
                      <a:r>
                        <a:rPr lang="en-US" sz="1800" kern="100" dirty="0">
                          <a:effectLst/>
                        </a:rPr>
                        <a:t>5.0</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AUTOTHROTTLE_MAX_DELAY</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在高延迟情况下设置的最大下载延迟（以秒为单位）。默认为</a:t>
                      </a:r>
                      <a:r>
                        <a:rPr lang="en-US" sz="1800" kern="100" dirty="0">
                          <a:effectLst/>
                        </a:rPr>
                        <a:t>60.0</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AUTOTHROTTLE_TARGET_CONCURRENCY</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en-US" sz="1800" kern="100" dirty="0" err="1">
                          <a:effectLst/>
                        </a:rPr>
                        <a:t>Scrapy</a:t>
                      </a:r>
                      <a:r>
                        <a:rPr lang="zh-CN" sz="1800" kern="100" dirty="0">
                          <a:effectLst/>
                        </a:rPr>
                        <a:t>应平行发送到远程网站的平均请求数量。默认为</a:t>
                      </a:r>
                      <a:r>
                        <a:rPr lang="en-US" sz="1800" kern="100" dirty="0">
                          <a:effectLst/>
                        </a:rPr>
                        <a:t>1.0</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835191">
                <a:tc>
                  <a:txBody>
                    <a:bodyPr/>
                    <a:lstStyle/>
                    <a:p>
                      <a:pPr indent="127000" algn="just">
                        <a:lnSpc>
                          <a:spcPct val="150000"/>
                        </a:lnSpc>
                        <a:spcAft>
                          <a:spcPts val="0"/>
                        </a:spcAft>
                      </a:pPr>
                      <a:r>
                        <a:rPr lang="en-US" sz="1800" b="0" kern="100" dirty="0">
                          <a:effectLst/>
                        </a:rPr>
                        <a:t>AUTOTHROTTLE_DEBUG</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是否启用</a:t>
                      </a:r>
                      <a:r>
                        <a:rPr lang="en-US" sz="1800" kern="100" dirty="0" err="1">
                          <a:effectLst/>
                        </a:rPr>
                        <a:t>AutoThrottle</a:t>
                      </a:r>
                      <a:r>
                        <a:rPr lang="zh-CN" sz="1800" kern="100" dirty="0">
                          <a:effectLst/>
                        </a:rPr>
                        <a:t>调试模式，该模式将显示收到的每个响应的统计数据，以便用户实时调整调节参数。默认为</a:t>
                      </a:r>
                      <a:r>
                        <a:rPr lang="en-US" sz="1800" kern="100" dirty="0">
                          <a:effectLst/>
                        </a:rPr>
                        <a:t>False</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r h="435752">
                <a:tc>
                  <a:txBody>
                    <a:bodyPr/>
                    <a:lstStyle/>
                    <a:p>
                      <a:pPr indent="127000" algn="just">
                        <a:lnSpc>
                          <a:spcPct val="150000"/>
                        </a:lnSpc>
                        <a:spcAft>
                          <a:spcPts val="0"/>
                        </a:spcAft>
                      </a:pPr>
                      <a:r>
                        <a:rPr lang="en-US" sz="1800" b="0" kern="100" dirty="0">
                          <a:effectLst/>
                        </a:rPr>
                        <a:t>HTTPCACHE_ENABLED</a:t>
                      </a:r>
                      <a:endParaRPr lang="zh-CN" sz="1800" b="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rPr>
                        <a:t>是否启用</a:t>
                      </a:r>
                      <a:r>
                        <a:rPr lang="en-US" sz="1800" kern="100" dirty="0">
                          <a:effectLst/>
                        </a:rPr>
                        <a:t>HTTP</a:t>
                      </a:r>
                      <a:r>
                        <a:rPr lang="zh-CN" sz="1800" kern="100" dirty="0">
                          <a:effectLst/>
                        </a:rPr>
                        <a:t>缓存。默认为</a:t>
                      </a:r>
                      <a:r>
                        <a:rPr lang="en-US" sz="1800" kern="100" dirty="0">
                          <a:effectLst/>
                        </a:rPr>
                        <a:t>False</a:t>
                      </a:r>
                      <a:endParaRPr lang="zh-CN" sz="1800" kern="100" dirty="0">
                        <a:effectLst/>
                        <a:latin typeface="Times New Roman" panose="02020603050405020304"/>
                        <a:ea typeface="宋体" panose="02010600030101010101" pitchFamily="2" charset="-122"/>
                        <a:cs typeface="Times New Roman" panose="02020603050405020304"/>
                      </a:endParaRPr>
                    </a:p>
                  </a:txBody>
                  <a:tcPr marL="27407" marR="27407" marT="0" marB="0" anchor="ctr"/>
                </a:tc>
              </a:tr>
            </a:tbl>
          </a:graphicData>
        </a:graphic>
      </p:graphicFrame>
      <p:sp>
        <p:nvSpPr>
          <p:cNvPr id="35880" name="标题 2"/>
          <p:cNvSpPr>
            <a:spLocks noGrp="1"/>
          </p:cNvSpPr>
          <p:nvPr>
            <p:ph type="title"/>
          </p:nvPr>
        </p:nvSpPr>
        <p:spPr>
          <a:xfrm>
            <a:off x="255588" y="358775"/>
            <a:ext cx="10972800" cy="528638"/>
          </a:xfrm>
        </p:spPr>
        <p:txBody>
          <a:bodyPr/>
          <a:lstStyle/>
          <a:p>
            <a:r>
              <a:rPr lang="zh-CN" altLang="zh-CN"/>
              <a:t>修改</a:t>
            </a:r>
            <a:r>
              <a:rPr lang="en-US" altLang="zh-CN"/>
              <a:t>settings</a:t>
            </a:r>
            <a:r>
              <a:rPr lang="zh-CN" altLang="zh-CN"/>
              <a:t>脚本</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685800" y="1049338"/>
          <a:ext cx="10879138" cy="3505200"/>
        </p:xfrm>
        <a:graphic>
          <a:graphicData uri="http://schemas.openxmlformats.org/drawingml/2006/table">
            <a:tbl>
              <a:tblPr firstRow="1" firstCol="1" bandRow="1">
                <a:tableStyleId>{5C22544A-7EE6-4342-B048-85BDC9FD1C3A}</a:tableStyleId>
              </a:tblPr>
              <a:tblGrid>
                <a:gridCol w="4326614"/>
                <a:gridCol w="6552524"/>
              </a:tblGrid>
              <a:tr h="435086">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设置名称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ctr">
                        <a:lnSpc>
                          <a:spcPct val="150000"/>
                        </a:lnSpc>
                        <a:spcAft>
                          <a:spcPts val="0"/>
                        </a:spcAft>
                      </a:pPr>
                      <a:r>
                        <a:rPr lang="zh-CN" sz="1800" kern="100">
                          <a:effectLst/>
                          <a:latin typeface="微软雅黑" panose="020B0503020204020204" pitchFamily="34" charset="-122"/>
                          <a:ea typeface="微软雅黑" panose="020B0503020204020204" pitchFamily="34" charset="-122"/>
                        </a:rPr>
                        <a:t>说明</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r h="435086">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HTTPCACHE_ENABLED</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是否启用</a:t>
                      </a:r>
                      <a:r>
                        <a:rPr lang="en-US" sz="1800" kern="100" dirty="0">
                          <a:effectLst/>
                          <a:latin typeface="微软雅黑" panose="020B0503020204020204" pitchFamily="34" charset="-122"/>
                          <a:ea typeface="微软雅黑" panose="020B0503020204020204" pitchFamily="34" charset="-122"/>
                        </a:rPr>
                        <a:t>HTTP</a:t>
                      </a:r>
                      <a:r>
                        <a:rPr lang="zh-CN" sz="1800" kern="100" dirty="0">
                          <a:effectLst/>
                          <a:latin typeface="微软雅黑" panose="020B0503020204020204" pitchFamily="34" charset="-122"/>
                          <a:ea typeface="微软雅黑" panose="020B0503020204020204" pitchFamily="34" charset="-122"/>
                        </a:rPr>
                        <a:t>缓存。默认为</a:t>
                      </a:r>
                      <a:r>
                        <a:rPr lang="en-US" sz="1800" kern="100" dirty="0">
                          <a:effectLst/>
                          <a:latin typeface="微软雅黑" panose="020B0503020204020204" pitchFamily="34" charset="-122"/>
                          <a:ea typeface="微软雅黑" panose="020B0503020204020204" pitchFamily="34" charset="-122"/>
                        </a:rPr>
                        <a:t>False</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r h="435086">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HTTPCACHE_EXPIRATION_SECS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a:effectLst/>
                          <a:latin typeface="微软雅黑" panose="020B0503020204020204" pitchFamily="34" charset="-122"/>
                          <a:ea typeface="微软雅黑" panose="020B0503020204020204" pitchFamily="34" charset="-122"/>
                        </a:rPr>
                        <a:t>缓存请求的到期时间，以秒为单位。默认为</a:t>
                      </a:r>
                      <a:r>
                        <a:rPr lang="en-US" sz="1800" kern="100">
                          <a:effectLst/>
                          <a:latin typeface="微软雅黑" panose="020B0503020204020204" pitchFamily="34" charset="-122"/>
                          <a:ea typeface="微软雅黑" panose="020B0503020204020204" pitchFamily="34" charset="-122"/>
                        </a:rPr>
                        <a:t>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r h="828838">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HTTPCACHE_DIR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a:effectLst/>
                          <a:latin typeface="微软雅黑" panose="020B0503020204020204" pitchFamily="34" charset="-122"/>
                          <a:ea typeface="微软雅黑" panose="020B0503020204020204" pitchFamily="34" charset="-122"/>
                        </a:rPr>
                        <a:t>用于存储（低级别）</a:t>
                      </a:r>
                      <a:r>
                        <a:rPr lang="en-US" sz="1800" kern="100">
                          <a:effectLst/>
                          <a:latin typeface="微软雅黑" panose="020B0503020204020204" pitchFamily="34" charset="-122"/>
                          <a:ea typeface="微软雅黑" panose="020B0503020204020204" pitchFamily="34" charset="-122"/>
                        </a:rPr>
                        <a:t>HTTP</a:t>
                      </a:r>
                      <a:r>
                        <a:rPr lang="zh-CN" sz="1800" kern="100">
                          <a:effectLst/>
                          <a:latin typeface="微软雅黑" panose="020B0503020204020204" pitchFamily="34" charset="-122"/>
                          <a:ea typeface="微软雅黑" panose="020B0503020204020204" pitchFamily="34" charset="-122"/>
                        </a:rPr>
                        <a:t>缓存的目录，如果为空，则</a:t>
                      </a:r>
                      <a:r>
                        <a:rPr lang="en-US" sz="1800" kern="100">
                          <a:effectLst/>
                          <a:latin typeface="微软雅黑" panose="020B0503020204020204" pitchFamily="34" charset="-122"/>
                          <a:ea typeface="微软雅黑" panose="020B0503020204020204" pitchFamily="34" charset="-122"/>
                        </a:rPr>
                        <a:t>HTTP</a:t>
                      </a:r>
                      <a:r>
                        <a:rPr lang="zh-CN" sz="1800" kern="100">
                          <a:effectLst/>
                          <a:latin typeface="微软雅黑" panose="020B0503020204020204" pitchFamily="34" charset="-122"/>
                          <a:ea typeface="微软雅黑" panose="020B0503020204020204" pitchFamily="34" charset="-122"/>
                        </a:rPr>
                        <a:t>缓存将被禁用，提供的应该是基于</a:t>
                      </a:r>
                      <a:r>
                        <a:rPr lang="en-US" sz="1800" kern="100">
                          <a:effectLst/>
                          <a:latin typeface="微软雅黑" panose="020B0503020204020204" pitchFamily="34" charset="-122"/>
                          <a:ea typeface="微软雅黑" panose="020B0503020204020204" pitchFamily="34" charset="-122"/>
                        </a:rPr>
                        <a:t>.Scrapy</a:t>
                      </a:r>
                      <a:r>
                        <a:rPr lang="zh-CN" sz="1800" kern="100">
                          <a:effectLst/>
                          <a:latin typeface="微软雅黑" panose="020B0503020204020204" pitchFamily="34" charset="-122"/>
                          <a:ea typeface="微软雅黑" panose="020B0503020204020204" pitchFamily="34" charset="-122"/>
                        </a:rPr>
                        <a:t>目录的相对路径</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r h="435086">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HTTPCACHE_IGNORE_HTTP_CODES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a:effectLst/>
                          <a:latin typeface="微软雅黑" panose="020B0503020204020204" pitchFamily="34" charset="-122"/>
                          <a:ea typeface="微软雅黑" panose="020B0503020204020204" pitchFamily="34" charset="-122"/>
                        </a:rPr>
                        <a:t>禁用缓存列表中的</a:t>
                      </a:r>
                      <a:r>
                        <a:rPr lang="en-US" sz="1800" kern="100">
                          <a:effectLst/>
                          <a:latin typeface="微软雅黑" panose="020B0503020204020204" pitchFamily="34" charset="-122"/>
                          <a:ea typeface="微软雅黑" panose="020B0503020204020204" pitchFamily="34" charset="-122"/>
                        </a:rPr>
                        <a:t>HTTP</a:t>
                      </a:r>
                      <a:r>
                        <a:rPr lang="zh-CN" sz="1800" kern="100">
                          <a:effectLst/>
                          <a:latin typeface="微软雅黑" panose="020B0503020204020204" pitchFamily="34" charset="-122"/>
                          <a:ea typeface="微软雅黑" panose="020B0503020204020204" pitchFamily="34" charset="-122"/>
                        </a:rPr>
                        <a:t>代码响应。默认为</a:t>
                      </a:r>
                      <a:r>
                        <a:rPr lang="en-US" sz="1800" kern="100">
                          <a:effectLst/>
                          <a:latin typeface="微软雅黑" panose="020B0503020204020204" pitchFamily="34" charset="-122"/>
                          <a:ea typeface="微软雅黑" panose="020B0503020204020204" pitchFamily="34" charset="-122"/>
                        </a:rPr>
                        <a:t>[ ]</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r h="936017">
                <a:tc>
                  <a:txBody>
                    <a:bodyPr/>
                    <a:lstStyle/>
                    <a:p>
                      <a:pPr indent="127000" algn="just">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HTTPCACHE_STORAGE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实现高速缓存存储后端的类。默认为“</a:t>
                      </a:r>
                      <a:r>
                        <a:rPr lang="en-US" sz="1800" kern="100" dirty="0" err="1">
                          <a:effectLst/>
                          <a:latin typeface="微软雅黑" panose="020B0503020204020204" pitchFamily="34" charset="-122"/>
                          <a:ea typeface="微软雅黑" panose="020B0503020204020204" pitchFamily="34" charset="-122"/>
                        </a:rPr>
                        <a:t>crapy.extensions.httpcache.FilesystemCacheStorage</a:t>
                      </a:r>
                      <a:r>
                        <a:rPr lang="zh-CN" sz="1800" kern="100" dirty="0">
                          <a:effectLst/>
                          <a:latin typeface="微软雅黑" panose="020B0503020204020204" pitchFamily="34" charset="-122"/>
                          <a:ea typeface="微软雅黑" panose="020B0503020204020204" pitchFamily="34" charset="-122"/>
                        </a:rPr>
                        <a:t>”</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27407" marR="27407" marT="0" marB="0" anchor="ctr"/>
                </a:tc>
              </a:tr>
            </a:tbl>
          </a:graphicData>
        </a:graphic>
      </p:graphicFrame>
      <p:sp>
        <p:nvSpPr>
          <p:cNvPr id="36889" name="标题 2"/>
          <p:cNvSpPr>
            <a:spLocks noGrp="1"/>
          </p:cNvSpPr>
          <p:nvPr>
            <p:ph type="title"/>
          </p:nvPr>
        </p:nvSpPr>
        <p:spPr>
          <a:xfrm>
            <a:off x="255588" y="358775"/>
            <a:ext cx="10972800" cy="528638"/>
          </a:xfrm>
        </p:spPr>
        <p:txBody>
          <a:bodyPr/>
          <a:lstStyle/>
          <a:p>
            <a:r>
              <a:rPr lang="zh-CN" altLang="zh-CN"/>
              <a:t>修改</a:t>
            </a:r>
            <a:r>
              <a:rPr lang="en-US" altLang="zh-CN"/>
              <a:t>settings</a:t>
            </a:r>
            <a:r>
              <a:rPr lang="zh-CN" altLang="zh-CN"/>
              <a:t>脚本</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8" name="直接连接符 6"/>
          <p:cNvCxnSpPr/>
          <p:nvPr/>
        </p:nvCxnSpPr>
        <p:spPr>
          <a:xfrm>
            <a:off x="3265488" y="1347788"/>
            <a:ext cx="4762" cy="4354512"/>
          </a:xfrm>
          <a:prstGeom prst="line">
            <a:avLst/>
          </a:prstGeom>
        </p:spPr>
        <p:style>
          <a:lnRef idx="2">
            <a:schemeClr val="dk1"/>
          </a:lnRef>
          <a:fillRef idx="0">
            <a:schemeClr val="dk1"/>
          </a:fillRef>
          <a:effectRef idx="1">
            <a:schemeClr val="dk1"/>
          </a:effectRef>
          <a:fontRef idx="minor">
            <a:schemeClr val="tx1"/>
          </a:fontRef>
        </p:style>
      </p:cxnSp>
      <p:sp>
        <p:nvSpPr>
          <p:cNvPr id="19" name="Line 2"/>
          <p:cNvSpPr>
            <a:spLocks noChangeShapeType="1"/>
          </p:cNvSpPr>
          <p:nvPr/>
        </p:nvSpPr>
        <p:spPr bwMode="auto">
          <a:xfrm>
            <a:off x="2649538" y="4002088"/>
            <a:ext cx="6605587" cy="0"/>
          </a:xfrm>
          <a:prstGeom prst="line">
            <a:avLst/>
          </a:prstGeom>
        </p:spPr>
        <p:style>
          <a:lnRef idx="2">
            <a:schemeClr val="dk1"/>
          </a:lnRef>
          <a:fillRef idx="0">
            <a:schemeClr val="dk1"/>
          </a:fillRef>
          <a:effectRef idx="1">
            <a:schemeClr val="dk1"/>
          </a:effectRef>
          <a:fontRef idx="minor">
            <a:schemeClr val="tx1"/>
          </a:fontRef>
        </p:style>
        <p:txBody>
          <a:bodyPr/>
          <a:lstStyle/>
          <a:p>
            <a:pPr algn="ctr" eaLnBrk="1" fontAlgn="auto" hangingPunct="1">
              <a:spcBef>
                <a:spcPts val="0"/>
              </a:spcBef>
              <a:spcAft>
                <a:spcPts val="0"/>
              </a:spcAft>
              <a:defRPr/>
            </a:pPr>
            <a:endParaRPr lang="zh-CN" altLang="en-US" sz="1905" kern="0">
              <a:solidFill>
                <a:sysClr val="windowText" lastClr="000000"/>
              </a:solidFill>
              <a:latin typeface="微软雅黑" panose="020B0503020204020204" pitchFamily="34" charset="-122"/>
              <a:ea typeface="微软雅黑" panose="020B0503020204020204" pitchFamily="34" charset="-122"/>
            </a:endParaRPr>
          </a:p>
        </p:txBody>
      </p:sp>
      <p:sp>
        <p:nvSpPr>
          <p:cNvPr id="20" name="Oval 15"/>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zh-CN" sz="2200" dirty="0">
                <a:solidFill>
                  <a:schemeClr val="bg1"/>
                </a:solidFill>
                <a:latin typeface="微软雅黑" panose="020B0503020204020204" pitchFamily="34" charset="-122"/>
                <a:ea typeface="微软雅黑" panose="020B0503020204020204" pitchFamily="34" charset="-122"/>
              </a:rPr>
              <a:t>1</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3" name="AutoShape 17"/>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en-US" altLang="zh-CN" sz="2200" dirty="0" err="1">
                <a:latin typeface="微软雅黑" panose="020B0503020204020204" pitchFamily="34" charset="-122"/>
                <a:ea typeface="微软雅黑" panose="020B0503020204020204" pitchFamily="34" charset="-122"/>
              </a:rPr>
              <a:t>Scrapy</a:t>
            </a:r>
            <a:r>
              <a:rPr lang="zh-CN" altLang="zh-CN" sz="2200" dirty="0">
                <a:latin typeface="微软雅黑" panose="020B0503020204020204" pitchFamily="34" charset="-122"/>
                <a:ea typeface="微软雅黑" panose="020B0503020204020204" pitchFamily="34" charset="-122"/>
              </a:rPr>
              <a:t>爬取文本信息</a:t>
            </a:r>
            <a:endParaRPr lang="zh-CN" altLang="zh-CN" sz="2200" dirty="0">
              <a:latin typeface="微软雅黑" panose="020B0503020204020204" pitchFamily="34" charset="-122"/>
              <a:ea typeface="微软雅黑" panose="020B0503020204020204" pitchFamily="34" charset="-122"/>
            </a:endParaRPr>
          </a:p>
        </p:txBody>
      </p:sp>
      <p:sp>
        <p:nvSpPr>
          <p:cNvPr id="37898" name="标题 3"/>
          <p:cNvSpPr>
            <a:spLocks noGrp="1"/>
          </p:cNvSpPr>
          <p:nvPr>
            <p:ph type="title"/>
          </p:nvPr>
        </p:nvSpPr>
        <p:spPr>
          <a:xfrm>
            <a:off x="255588" y="358775"/>
            <a:ext cx="10972800" cy="528638"/>
          </a:xfrm>
        </p:spPr>
        <p:txBody>
          <a:bodyPr/>
          <a:lstStyle/>
          <a:p>
            <a:r>
              <a:rPr lang="zh-CN" altLang="en-US"/>
              <a:t>目录</a:t>
            </a:r>
            <a:endParaRPr lang="zh-CN" altLang="en-US"/>
          </a:p>
        </p:txBody>
      </p:sp>
      <p:sp>
        <p:nvSpPr>
          <p:cNvPr id="13" name="AutoShape 17"/>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认识</a:t>
            </a:r>
            <a:r>
              <a:rPr lang="en-US" altLang="zh-CN" sz="2200" dirty="0" err="1">
                <a:latin typeface="微软雅黑" panose="020B0503020204020204" pitchFamily="34" charset="-122"/>
                <a:ea typeface="微软雅黑" panose="020B0503020204020204" pitchFamily="34" charset="-122"/>
              </a:rPr>
              <a:t>Scarpy</a:t>
            </a:r>
            <a:endParaRPr lang="zh-CN" altLang="zh-CN" sz="2200" dirty="0">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2</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1" name="AutoShape 17"/>
          <p:cNvSpPr>
            <a:spLocks noChangeArrowheads="1"/>
          </p:cNvSpPr>
          <p:nvPr/>
        </p:nvSpPr>
        <p:spPr bwMode="auto">
          <a:xfrm>
            <a:off x="4012450" y="3660873"/>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定制中间件</a:t>
            </a:r>
            <a:endParaRPr lang="zh-CN" altLang="zh-CN" sz="2200" dirty="0">
              <a:latin typeface="微软雅黑" panose="020B0503020204020204" pitchFamily="34" charset="-122"/>
              <a:ea typeface="微软雅黑" panose="020B0503020204020204" pitchFamily="34" charset="-122"/>
            </a:endParaRPr>
          </a:p>
        </p:txBody>
      </p:sp>
      <p:sp>
        <p:nvSpPr>
          <p:cNvPr id="22" name="Oval 15"/>
          <p:cNvSpPr>
            <a:spLocks noChangeArrowheads="1"/>
          </p:cNvSpPr>
          <p:nvPr/>
        </p:nvSpPr>
        <p:spPr bwMode="auto">
          <a:xfrm>
            <a:off x="2928857" y="3678873"/>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3</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8" name="AutoShape 17"/>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eaLnBrk="1" fontAlgn="auto" hangingPunct="1">
              <a:spcBef>
                <a:spcPts val="0"/>
              </a:spcBef>
              <a:spcAft>
                <a:spcPts val="0"/>
              </a:spcAft>
              <a:defRPr/>
            </a:pPr>
            <a:r>
              <a:rPr lang="zh-CN" altLang="en-US" sz="2200" dirty="0">
                <a:latin typeface="微软雅黑" panose="020B0503020204020204" pitchFamily="34" charset="-122"/>
                <a:ea typeface="微软雅黑" panose="020B0503020204020204" pitchFamily="34" charset="-122"/>
              </a:rPr>
              <a:t>小结</a:t>
            </a:r>
            <a:endParaRPr lang="zh-CN" altLang="en-US" sz="2200" dirty="0">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4</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内容占位符 1"/>
          <p:cNvSpPr>
            <a:spLocks noGrp="1"/>
          </p:cNvSpPr>
          <p:nvPr>
            <p:ph idx="1"/>
          </p:nvPr>
        </p:nvSpPr>
        <p:spPr>
          <a:xfrm>
            <a:off x="423863" y="1754188"/>
            <a:ext cx="11107737" cy="4338637"/>
          </a:xfrm>
        </p:spPr>
        <p:txBody>
          <a:bodyPr/>
          <a:lstStyle/>
          <a:p>
            <a:pPr marL="361950" indent="-361950"/>
            <a:r>
              <a:rPr lang="zh-CN" altLang="zh-CN"/>
              <a:t>每个中间件组件都是一个</a:t>
            </a:r>
            <a:r>
              <a:rPr lang="en-US" altLang="zh-CN"/>
              <a:t>Python</a:t>
            </a:r>
            <a:r>
              <a:rPr lang="zh-CN" altLang="zh-CN"/>
              <a:t>类，下载器中间件定义了</a:t>
            </a:r>
            <a:r>
              <a:rPr lang="en-US" altLang="zh-CN"/>
              <a:t>process_request</a:t>
            </a:r>
            <a:r>
              <a:rPr lang="zh-CN" altLang="zh-CN"/>
              <a:t>、</a:t>
            </a:r>
            <a:r>
              <a:rPr lang="en-US" altLang="zh-CN"/>
              <a:t>process_response</a:t>
            </a:r>
            <a:r>
              <a:rPr lang="zh-CN" altLang="zh-CN"/>
              <a:t>、</a:t>
            </a:r>
            <a:r>
              <a:rPr lang="en-US" altLang="zh-CN"/>
              <a:t>process_exception</a:t>
            </a:r>
            <a:r>
              <a:rPr lang="zh-CN" altLang="zh-CN"/>
              <a:t>中的一种或多种方法。</a:t>
            </a:r>
            <a:endParaRPr lang="zh-CN" altLang="zh-CN"/>
          </a:p>
          <a:p>
            <a:pPr marL="361950" indent="-361950"/>
            <a:r>
              <a:rPr lang="en-US" altLang="zh-CN"/>
              <a:t>process_request</a:t>
            </a:r>
            <a:r>
              <a:rPr lang="zh-CN" altLang="zh-CN"/>
              <a:t>方法将会被所有通过下载器中间件的每一个请求调用。它具有</a:t>
            </a:r>
            <a:r>
              <a:rPr lang="en-US" altLang="zh-CN"/>
              <a:t>request</a:t>
            </a:r>
            <a:r>
              <a:rPr lang="zh-CN" altLang="zh-CN"/>
              <a:t>和</a:t>
            </a:r>
            <a:r>
              <a:rPr lang="en-US" altLang="zh-CN"/>
              <a:t>spider</a:t>
            </a:r>
            <a:r>
              <a:rPr lang="zh-CN" altLang="zh-CN"/>
              <a:t>两个参数，这两个参数的说明如</a:t>
            </a:r>
            <a:r>
              <a:rPr lang="zh-CN" altLang="en-US"/>
              <a:t>表</a:t>
            </a:r>
            <a:r>
              <a:rPr lang="zh-CN" altLang="zh-CN"/>
              <a:t>所示。</a:t>
            </a:r>
            <a:endParaRPr lang="zh-CN" altLang="zh-CN"/>
          </a:p>
          <a:p>
            <a:pPr marL="361950" indent="-361950"/>
            <a:endParaRPr lang="zh-CN" altLang="en-US"/>
          </a:p>
        </p:txBody>
      </p:sp>
      <p:sp>
        <p:nvSpPr>
          <p:cNvPr id="38915" name="标题 2"/>
          <p:cNvSpPr>
            <a:spLocks noGrp="1"/>
          </p:cNvSpPr>
          <p:nvPr>
            <p:ph type="title"/>
          </p:nvPr>
        </p:nvSpPr>
        <p:spPr>
          <a:xfrm>
            <a:off x="255588" y="358775"/>
            <a:ext cx="10972800" cy="528638"/>
          </a:xfrm>
        </p:spPr>
        <p:txBody>
          <a:bodyPr/>
          <a:lstStyle/>
          <a:p>
            <a:pPr marL="342900" indent="-342900"/>
            <a:r>
              <a:rPr lang="zh-CN" altLang="zh-CN">
                <a:latin typeface="Calibri" panose="020F0502020204030204" pitchFamily="34" charset="0"/>
              </a:rPr>
              <a:t>定制下载器中间件</a:t>
            </a:r>
            <a:endParaRPr lang="zh-CN" altLang="en-US" b="0">
              <a:latin typeface="Calibri" panose="020F0502020204030204" pitchFamily="34" charset="0"/>
            </a:endParaRPr>
          </a:p>
        </p:txBody>
      </p:sp>
      <p:sp>
        <p:nvSpPr>
          <p:cNvPr id="38916" name="内容占位符 5"/>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1.</a:t>
            </a:r>
            <a:r>
              <a:rPr lang="zh-CN" altLang="zh-CN" sz="2000" b="1">
                <a:latin typeface="微软雅黑" panose="020B0503020204020204" pitchFamily="34" charset="-122"/>
                <a:ea typeface="微软雅黑" panose="020B0503020204020204" pitchFamily="34" charset="-122"/>
              </a:rPr>
              <a:t>编写下载器中间件脚本</a:t>
            </a:r>
            <a:endParaRPr lang="zh-CN" altLang="zh-CN" sz="2000" b="1">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nvGraphicFramePr>
        <p:xfrm>
          <a:off x="1479550" y="4033838"/>
          <a:ext cx="8740775" cy="1296987"/>
        </p:xfrm>
        <a:graphic>
          <a:graphicData uri="http://schemas.openxmlformats.org/drawingml/2006/table">
            <a:tbl>
              <a:tblPr firstRow="1" firstCol="1" bandRow="1">
                <a:tableStyleId>{5C22544A-7EE6-4342-B048-85BDC9FD1C3A}</a:tableStyleId>
              </a:tblPr>
              <a:tblGrid>
                <a:gridCol w="1600098"/>
                <a:gridCol w="7140677"/>
              </a:tblGrid>
              <a:tr h="432329">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参数名称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r>
              <a:tr h="432329">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request</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c>
                  <a:txBody>
                    <a:bodyPr/>
                    <a:lstStyle/>
                    <a:p>
                      <a:pPr indent="127000" algn="just">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request</a:t>
                      </a:r>
                      <a:r>
                        <a:rPr lang="zh-CN" sz="1800" kern="100" dirty="0">
                          <a:effectLst/>
                          <a:latin typeface="微软雅黑" panose="020B0503020204020204" pitchFamily="34" charset="-122"/>
                          <a:ea typeface="微软雅黑" panose="020B0503020204020204" pitchFamily="34" charset="-122"/>
                        </a:rPr>
                        <a:t>。表示被处理的请求。无默认值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r>
              <a:tr h="432329">
                <a:tc>
                  <a:txBody>
                    <a:bodyPr/>
                    <a:lstStyle/>
                    <a:p>
                      <a:pPr indent="127000" algn="ctr">
                        <a:lnSpc>
                          <a:spcPct val="150000"/>
                        </a:lnSpc>
                        <a:spcAft>
                          <a:spcPts val="0"/>
                        </a:spcAft>
                      </a:pPr>
                      <a:r>
                        <a:rPr lang="en-US" sz="1800" b="0" kern="100" dirty="0">
                          <a:effectLst/>
                          <a:latin typeface="微软雅黑" panose="020B0503020204020204" pitchFamily="34" charset="-122"/>
                          <a:ea typeface="微软雅黑" panose="020B0503020204020204" pitchFamily="34" charset="-122"/>
                        </a:rPr>
                        <a:t>spider</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接收</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。表示上述请求对应的</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。无默认值</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68581" marR="68581" marT="0" marB="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内容占位符 4"/>
          <p:cNvSpPr>
            <a:spLocks noGrp="1"/>
          </p:cNvSpPr>
          <p:nvPr>
            <p:ph idx="1"/>
          </p:nvPr>
        </p:nvSpPr>
        <p:spPr>
          <a:xfrm>
            <a:off x="423863" y="1116013"/>
            <a:ext cx="11107737" cy="5008562"/>
          </a:xfrm>
        </p:spPr>
        <p:txBody>
          <a:bodyPr/>
          <a:lstStyle/>
          <a:p>
            <a:pPr marL="361950" indent="-361950"/>
            <a:r>
              <a:rPr lang="en-US" altLang="zh-CN"/>
              <a:t>process_request</a:t>
            </a:r>
            <a:r>
              <a:rPr lang="zh-CN" altLang="zh-CN"/>
              <a:t>方法返回值则有</a:t>
            </a:r>
            <a:r>
              <a:rPr lang="en-US" altLang="zh-CN"/>
              <a:t>4</a:t>
            </a:r>
            <a:r>
              <a:rPr lang="zh-CN" altLang="zh-CN"/>
              <a:t>种，每种返回值的作用说明如表所示。</a:t>
            </a:r>
            <a:endParaRPr lang="zh-CN" altLang="zh-CN"/>
          </a:p>
          <a:p>
            <a:pPr marL="361950" indent="-361950"/>
            <a:endParaRPr lang="zh-CN" altLang="en-US"/>
          </a:p>
        </p:txBody>
      </p:sp>
      <p:sp>
        <p:nvSpPr>
          <p:cNvPr id="39939" name="标题 2"/>
          <p:cNvSpPr>
            <a:spLocks noGrp="1"/>
          </p:cNvSpPr>
          <p:nvPr>
            <p:ph type="title"/>
          </p:nvPr>
        </p:nvSpPr>
        <p:spPr>
          <a:xfrm>
            <a:off x="255588" y="358775"/>
            <a:ext cx="10972800" cy="528638"/>
          </a:xfrm>
        </p:spPr>
        <p:txBody>
          <a:bodyPr/>
          <a:lstStyle/>
          <a:p>
            <a:r>
              <a:rPr lang="zh-CN" altLang="zh-CN"/>
              <a:t>定制下载器中间件</a:t>
            </a:r>
            <a:endParaRPr lang="zh-CN" altLang="en-US"/>
          </a:p>
        </p:txBody>
      </p:sp>
      <p:graphicFrame>
        <p:nvGraphicFramePr>
          <p:cNvPr id="7" name="表格 6"/>
          <p:cNvGraphicFramePr>
            <a:graphicFrameLocks noGrp="1"/>
          </p:cNvGraphicFramePr>
          <p:nvPr/>
        </p:nvGraphicFramePr>
        <p:xfrm>
          <a:off x="739775" y="1789113"/>
          <a:ext cx="10918825" cy="4154487"/>
        </p:xfrm>
        <a:graphic>
          <a:graphicData uri="http://schemas.openxmlformats.org/drawingml/2006/table">
            <a:tbl>
              <a:tblPr firstRow="1" firstCol="1" bandRow="1">
                <a:tableStyleId>{5C22544A-7EE6-4342-B048-85BDC9FD1C3A}</a:tableStyleId>
              </a:tblPr>
              <a:tblGrid>
                <a:gridCol w="2581998"/>
                <a:gridCol w="8336827"/>
              </a:tblGrid>
              <a:tr h="447511">
                <a:tc>
                  <a:txBody>
                    <a:bodyPr/>
                    <a:lstStyle/>
                    <a:p>
                      <a:pPr indent="127000" algn="ctr">
                        <a:lnSpc>
                          <a:spcPct val="150000"/>
                        </a:lnSpc>
                        <a:spcAft>
                          <a:spcPts val="0"/>
                        </a:spcAft>
                      </a:pPr>
                      <a:r>
                        <a:rPr lang="zh-CN" sz="1900" kern="100">
                          <a:effectLst/>
                          <a:latin typeface="微软雅黑" panose="020B0503020204020204" pitchFamily="34" charset="-122"/>
                          <a:ea typeface="微软雅黑" panose="020B0503020204020204" pitchFamily="34" charset="-122"/>
                        </a:rPr>
                        <a:t>返回值类型</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说明</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r>
              <a:tr h="802319">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None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c>
                  <a:txBody>
                    <a:bodyPr/>
                    <a:lstStyle/>
                    <a:p>
                      <a:pPr indent="127000" algn="just">
                        <a:lnSpc>
                          <a:spcPct val="150000"/>
                        </a:lnSpc>
                        <a:spcAft>
                          <a:spcPts val="0"/>
                        </a:spcAft>
                      </a:pPr>
                      <a:r>
                        <a:rPr lang="en-US" sz="1900" kern="100" dirty="0" err="1">
                          <a:effectLst/>
                          <a:latin typeface="微软雅黑" panose="020B0503020204020204" pitchFamily="34" charset="-122"/>
                          <a:ea typeface="微软雅黑" panose="020B0503020204020204" pitchFamily="34" charset="-122"/>
                        </a:rPr>
                        <a:t>Scrapy</a:t>
                      </a:r>
                      <a:r>
                        <a:rPr lang="zh-CN" sz="1900" kern="100" dirty="0">
                          <a:effectLst/>
                          <a:latin typeface="微软雅黑" panose="020B0503020204020204" pitchFamily="34" charset="-122"/>
                          <a:ea typeface="微软雅黑" panose="020B0503020204020204" pitchFamily="34" charset="-122"/>
                        </a:rPr>
                        <a:t>将继续处理该请求，执行其他中间件的相应方法，直到合适的下载器处理函数被调用，该请求被执行</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r>
              <a:tr h="1228573">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Response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c>
                  <a:txBody>
                    <a:bodyPr/>
                    <a:lstStyle/>
                    <a:p>
                      <a:pPr indent="127000" algn="l">
                        <a:lnSpc>
                          <a:spcPct val="150000"/>
                        </a:lnSpc>
                        <a:spcAft>
                          <a:spcPts val="0"/>
                        </a:spcAft>
                      </a:pPr>
                      <a:r>
                        <a:rPr lang="en-US" sz="1900" kern="100">
                          <a:effectLst/>
                          <a:latin typeface="微软雅黑" panose="020B0503020204020204" pitchFamily="34" charset="-122"/>
                          <a:ea typeface="微软雅黑" panose="020B0503020204020204" pitchFamily="34" charset="-122"/>
                        </a:rPr>
                        <a:t>Scrapy</a:t>
                      </a:r>
                      <a:r>
                        <a:rPr lang="zh-CN" sz="1900" kern="100">
                          <a:effectLst/>
                          <a:latin typeface="微软雅黑" panose="020B0503020204020204" pitchFamily="34" charset="-122"/>
                          <a:ea typeface="微软雅黑" panose="020B0503020204020204" pitchFamily="34" charset="-122"/>
                        </a:rPr>
                        <a:t>不会调用其他的</a:t>
                      </a:r>
                      <a:r>
                        <a:rPr lang="en-US" sz="1900" kern="100">
                          <a:effectLst/>
                          <a:latin typeface="微软雅黑" panose="020B0503020204020204" pitchFamily="34" charset="-122"/>
                          <a:ea typeface="微软雅黑" panose="020B0503020204020204" pitchFamily="34" charset="-122"/>
                        </a:rPr>
                        <a:t>process_request</a:t>
                      </a:r>
                      <a:r>
                        <a:rPr lang="zh-CN" sz="1900" kern="100">
                          <a:effectLst/>
                          <a:latin typeface="微软雅黑" panose="020B0503020204020204" pitchFamily="34" charset="-122"/>
                          <a:ea typeface="微软雅黑" panose="020B0503020204020204" pitchFamily="34" charset="-122"/>
                        </a:rPr>
                        <a:t>、</a:t>
                      </a:r>
                      <a:r>
                        <a:rPr lang="en-US" sz="1900" kern="100">
                          <a:effectLst/>
                          <a:latin typeface="微软雅黑" panose="020B0503020204020204" pitchFamily="34" charset="-122"/>
                          <a:ea typeface="微软雅黑" panose="020B0503020204020204" pitchFamily="34" charset="-122"/>
                        </a:rPr>
                        <a:t>process_exception</a:t>
                      </a:r>
                      <a:r>
                        <a:rPr lang="zh-CN" sz="1900" kern="100">
                          <a:effectLst/>
                          <a:latin typeface="微软雅黑" panose="020B0503020204020204" pitchFamily="34" charset="-122"/>
                          <a:ea typeface="微软雅黑" panose="020B0503020204020204" pitchFamily="34" charset="-122"/>
                        </a:rPr>
                        <a:t>方法，或相应的下载方法，将返回该响应。已安装的中间件的</a:t>
                      </a:r>
                      <a:r>
                        <a:rPr lang="en-US" sz="1900" kern="100">
                          <a:effectLst/>
                          <a:latin typeface="微软雅黑" panose="020B0503020204020204" pitchFamily="34" charset="-122"/>
                          <a:ea typeface="微软雅黑" panose="020B0503020204020204" pitchFamily="34" charset="-122"/>
                        </a:rPr>
                        <a:t>process_response</a:t>
                      </a:r>
                      <a:r>
                        <a:rPr lang="zh-CN" sz="1900" kern="100">
                          <a:effectLst/>
                          <a:latin typeface="微软雅黑" panose="020B0503020204020204" pitchFamily="34" charset="-122"/>
                          <a:ea typeface="微软雅黑" panose="020B0503020204020204" pitchFamily="34" charset="-122"/>
                        </a:rPr>
                        <a:t>方法则会在每个响应返回时被调用</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r>
              <a:tr h="447511">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Request</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c>
                  <a:txBody>
                    <a:bodyPr/>
                    <a:lstStyle/>
                    <a:p>
                      <a:pPr indent="127000" algn="l">
                        <a:lnSpc>
                          <a:spcPct val="150000"/>
                        </a:lnSpc>
                        <a:spcAft>
                          <a:spcPts val="0"/>
                        </a:spcAft>
                      </a:pPr>
                      <a:r>
                        <a:rPr lang="en-US" sz="1900" kern="100" dirty="0" err="1">
                          <a:effectLst/>
                          <a:latin typeface="微软雅黑" panose="020B0503020204020204" pitchFamily="34" charset="-122"/>
                          <a:ea typeface="微软雅黑" panose="020B0503020204020204" pitchFamily="34" charset="-122"/>
                        </a:rPr>
                        <a:t>Scrapy</a:t>
                      </a:r>
                      <a:r>
                        <a:rPr lang="zh-CN" sz="1900" kern="100" dirty="0">
                          <a:effectLst/>
                          <a:latin typeface="微软雅黑" panose="020B0503020204020204" pitchFamily="34" charset="-122"/>
                          <a:ea typeface="微软雅黑" panose="020B0503020204020204" pitchFamily="34" charset="-122"/>
                        </a:rPr>
                        <a:t>停止调用</a:t>
                      </a:r>
                      <a:r>
                        <a:rPr lang="en-US" sz="1900" kern="100" dirty="0" err="1">
                          <a:effectLst/>
                          <a:latin typeface="微软雅黑" panose="020B0503020204020204" pitchFamily="34" charset="-122"/>
                          <a:ea typeface="微软雅黑" panose="020B0503020204020204" pitchFamily="34" charset="-122"/>
                        </a:rPr>
                        <a:t>process_request</a:t>
                      </a:r>
                      <a:r>
                        <a:rPr lang="zh-CN" sz="1900" kern="100" dirty="0">
                          <a:effectLst/>
                          <a:latin typeface="微软雅黑" panose="020B0503020204020204" pitchFamily="34" charset="-122"/>
                          <a:ea typeface="微软雅黑" panose="020B0503020204020204" pitchFamily="34" charset="-122"/>
                        </a:rPr>
                        <a:t>方法并重新调度返回的请求</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r>
              <a:tr h="1228573">
                <a:tc>
                  <a:txBody>
                    <a:bodyPr/>
                    <a:lstStyle/>
                    <a:p>
                      <a:pPr indent="127000" algn="ctr">
                        <a:lnSpc>
                          <a:spcPct val="150000"/>
                        </a:lnSpc>
                        <a:spcAft>
                          <a:spcPts val="0"/>
                        </a:spcAft>
                      </a:pPr>
                      <a:r>
                        <a:rPr lang="en-US" sz="1900" b="0" kern="100" dirty="0">
                          <a:effectLst/>
                          <a:latin typeface="微软雅黑" panose="020B0503020204020204" pitchFamily="34" charset="-122"/>
                          <a:ea typeface="微软雅黑" panose="020B0503020204020204" pitchFamily="34" charset="-122"/>
                        </a:rPr>
                        <a:t>Raise </a:t>
                      </a:r>
                      <a:r>
                        <a:rPr lang="en-US" sz="1900" b="0" kern="100" dirty="0" err="1">
                          <a:effectLst/>
                          <a:latin typeface="微软雅黑" panose="020B0503020204020204" pitchFamily="34" charset="-122"/>
                          <a:ea typeface="微软雅黑" panose="020B0503020204020204" pitchFamily="34" charset="-122"/>
                        </a:rPr>
                        <a:t>IgnoreRequest</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下载中间件的</a:t>
                      </a:r>
                      <a:r>
                        <a:rPr lang="en-US" sz="1900" kern="100" dirty="0" err="1">
                          <a:effectLst/>
                          <a:latin typeface="微软雅黑" panose="020B0503020204020204" pitchFamily="34" charset="-122"/>
                          <a:ea typeface="微软雅黑" panose="020B0503020204020204" pitchFamily="34" charset="-122"/>
                        </a:rPr>
                        <a:t>process_exeption</a:t>
                      </a:r>
                      <a:r>
                        <a:rPr lang="zh-CN" sz="1900" kern="100" dirty="0">
                          <a:effectLst/>
                          <a:latin typeface="微软雅黑" panose="020B0503020204020204" pitchFamily="34" charset="-122"/>
                          <a:ea typeface="微软雅黑" panose="020B0503020204020204" pitchFamily="34" charset="-122"/>
                        </a:rPr>
                        <a:t>方法会被调用。如果没有任何一个方法处理该返回值，那么</a:t>
                      </a:r>
                      <a:r>
                        <a:rPr lang="en-US" sz="1900" kern="100" dirty="0">
                          <a:effectLst/>
                          <a:latin typeface="微软雅黑" panose="020B0503020204020204" pitchFamily="34" charset="-122"/>
                          <a:ea typeface="微软雅黑" panose="020B0503020204020204" pitchFamily="34" charset="-122"/>
                        </a:rPr>
                        <a:t>Request</a:t>
                      </a:r>
                      <a:r>
                        <a:rPr lang="zh-CN" sz="1900" kern="100" dirty="0">
                          <a:effectLst/>
                          <a:latin typeface="微软雅黑" panose="020B0503020204020204" pitchFamily="34" charset="-122"/>
                          <a:ea typeface="微软雅黑" panose="020B0503020204020204" pitchFamily="34" charset="-122"/>
                        </a:rPr>
                        <a:t>的</a:t>
                      </a:r>
                      <a:r>
                        <a:rPr lang="en-US" sz="1900" kern="100" dirty="0" err="1">
                          <a:effectLst/>
                          <a:latin typeface="微软雅黑" panose="020B0503020204020204" pitchFamily="34" charset="-122"/>
                          <a:ea typeface="微软雅黑" panose="020B0503020204020204" pitchFamily="34" charset="-122"/>
                        </a:rPr>
                        <a:t>errback</a:t>
                      </a:r>
                      <a:r>
                        <a:rPr lang="zh-CN" sz="1900" kern="100" dirty="0">
                          <a:effectLst/>
                          <a:latin typeface="微软雅黑" panose="020B0503020204020204" pitchFamily="34" charset="-122"/>
                          <a:ea typeface="微软雅黑" panose="020B0503020204020204" pitchFamily="34" charset="-122"/>
                        </a:rPr>
                        <a:t>方法会被调用。如果没有代码处理抛出的异常，那么该异常被忽略且无记录</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8802" marR="28802" marT="0" marB="0"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内容占位符 1"/>
          <p:cNvSpPr>
            <a:spLocks noGrp="1"/>
          </p:cNvSpPr>
          <p:nvPr>
            <p:ph idx="1"/>
          </p:nvPr>
        </p:nvSpPr>
        <p:spPr>
          <a:xfrm>
            <a:off x="423863" y="981075"/>
            <a:ext cx="11107737" cy="5143500"/>
          </a:xfrm>
        </p:spPr>
        <p:txBody>
          <a:bodyPr/>
          <a:lstStyle/>
          <a:p>
            <a:pPr marL="361950" indent="-361950"/>
            <a:r>
              <a:rPr lang="zh-CN" altLang="zh-CN"/>
              <a:t>除了定制的下载器中间件，在</a:t>
            </a:r>
            <a:r>
              <a:rPr lang="en-US" altLang="zh-CN"/>
              <a:t>Scrapy</a:t>
            </a:r>
            <a:r>
              <a:rPr lang="zh-CN" altLang="zh-CN"/>
              <a:t>框架中已经默认提供并开启了众多下载器中间件，内置的下载器中间件设置</a:t>
            </a:r>
            <a:r>
              <a:rPr lang="en-US" altLang="zh-CN"/>
              <a:t>DOWNLOADER_MIDDLEWARES_BASE</a:t>
            </a:r>
            <a:r>
              <a:rPr lang="zh-CN" altLang="zh-CN"/>
              <a:t>中的各中间件说明及其顺序如表所示。</a:t>
            </a:r>
            <a:endParaRPr lang="zh-CN" altLang="zh-CN"/>
          </a:p>
          <a:p>
            <a:pPr marL="361950" indent="-361950"/>
            <a:endParaRPr lang="zh-CN" altLang="en-US"/>
          </a:p>
        </p:txBody>
      </p:sp>
      <p:sp>
        <p:nvSpPr>
          <p:cNvPr id="40963" name="标题 2"/>
          <p:cNvSpPr>
            <a:spLocks noGrp="1"/>
          </p:cNvSpPr>
          <p:nvPr>
            <p:ph type="title"/>
          </p:nvPr>
        </p:nvSpPr>
        <p:spPr>
          <a:xfrm>
            <a:off x="255588" y="358775"/>
            <a:ext cx="10972800" cy="528638"/>
          </a:xfrm>
        </p:spPr>
        <p:txBody>
          <a:bodyPr/>
          <a:lstStyle/>
          <a:p>
            <a:r>
              <a:rPr lang="zh-CN" altLang="zh-CN"/>
              <a:t>定制下载器中间件</a:t>
            </a:r>
            <a:endParaRPr lang="zh-CN" altLang="en-US"/>
          </a:p>
        </p:txBody>
      </p:sp>
      <p:graphicFrame>
        <p:nvGraphicFramePr>
          <p:cNvPr id="5" name="表格 4"/>
          <p:cNvGraphicFramePr>
            <a:graphicFrameLocks noGrp="1"/>
          </p:cNvGraphicFramePr>
          <p:nvPr/>
        </p:nvGraphicFramePr>
        <p:xfrm>
          <a:off x="188913" y="2006600"/>
          <a:ext cx="11791950" cy="4176713"/>
        </p:xfrm>
        <a:graphic>
          <a:graphicData uri="http://schemas.openxmlformats.org/drawingml/2006/table">
            <a:tbl>
              <a:tblPr firstRow="1" firstCol="1" bandRow="1">
                <a:tableStyleId>{5C22544A-7EE6-4342-B048-85BDC9FD1C3A}</a:tableStyleId>
              </a:tblPr>
              <a:tblGrid>
                <a:gridCol w="3684144"/>
                <a:gridCol w="7327950"/>
                <a:gridCol w="779856"/>
              </a:tblGrid>
              <a:tr h="447615">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中间件名称</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说明</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zh-CN" sz="1900" kern="100">
                          <a:effectLst/>
                          <a:latin typeface="微软雅黑" panose="020B0503020204020204" pitchFamily="34" charset="-122"/>
                          <a:ea typeface="微软雅黑" panose="020B0503020204020204" pitchFamily="34" charset="-122"/>
                        </a:rPr>
                        <a:t>顺序</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tc>
              </a:tr>
              <a:tr h="1228858">
                <a:tc>
                  <a:txBody>
                    <a:bodyPr/>
                    <a:lstStyle/>
                    <a:p>
                      <a:pPr indent="127000" algn="just">
                        <a:lnSpc>
                          <a:spcPct val="150000"/>
                        </a:lnSpc>
                        <a:spcAft>
                          <a:spcPts val="0"/>
                        </a:spcAft>
                      </a:pPr>
                      <a:r>
                        <a:rPr lang="en-US" sz="1900" b="0" kern="100" dirty="0" err="1">
                          <a:effectLst/>
                          <a:latin typeface="微软雅黑" panose="020B0503020204020204" pitchFamily="34" charset="-122"/>
                          <a:ea typeface="微软雅黑" panose="020B0503020204020204" pitchFamily="34" charset="-122"/>
                        </a:rPr>
                        <a:t>CookiesMiddleware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just">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该中间件使得爬取需要</a:t>
                      </a:r>
                      <a:r>
                        <a:rPr lang="en-US" sz="1900" kern="100" dirty="0">
                          <a:effectLst/>
                          <a:latin typeface="微软雅黑" panose="020B0503020204020204" pitchFamily="34" charset="-122"/>
                          <a:ea typeface="微软雅黑" panose="020B0503020204020204" pitchFamily="34" charset="-122"/>
                        </a:rPr>
                        <a:t>cookie</a:t>
                      </a:r>
                      <a:r>
                        <a:rPr lang="zh-CN" sz="1900" kern="100" dirty="0">
                          <a:effectLst/>
                          <a:latin typeface="微软雅黑" panose="020B0503020204020204" pitchFamily="34" charset="-122"/>
                          <a:ea typeface="微软雅黑" panose="020B0503020204020204" pitchFamily="34" charset="-122"/>
                        </a:rPr>
                        <a:t>（例如使用</a:t>
                      </a:r>
                      <a:r>
                        <a:rPr lang="en-US" sz="1900" kern="100" dirty="0">
                          <a:effectLst/>
                          <a:latin typeface="微软雅黑" panose="020B0503020204020204" pitchFamily="34" charset="-122"/>
                          <a:ea typeface="微软雅黑" panose="020B0503020204020204" pitchFamily="34" charset="-122"/>
                        </a:rPr>
                        <a:t>session</a:t>
                      </a:r>
                      <a:r>
                        <a:rPr lang="zh-CN" sz="1900" kern="100" dirty="0">
                          <a:effectLst/>
                          <a:latin typeface="微软雅黑" panose="020B0503020204020204" pitchFamily="34" charset="-122"/>
                          <a:ea typeface="微软雅黑" panose="020B0503020204020204" pitchFamily="34" charset="-122"/>
                        </a:rPr>
                        <a:t>）的网站成为了可能。其追踪了</a:t>
                      </a:r>
                      <a:r>
                        <a:rPr lang="en-US" sz="1900" kern="100" dirty="0">
                          <a:effectLst/>
                          <a:latin typeface="微软雅黑" panose="020B0503020204020204" pitchFamily="34" charset="-122"/>
                          <a:ea typeface="微软雅黑" panose="020B0503020204020204" pitchFamily="34" charset="-122"/>
                        </a:rPr>
                        <a:t>Web server</a:t>
                      </a:r>
                      <a:r>
                        <a:rPr lang="zh-CN" sz="1900" kern="100" dirty="0">
                          <a:effectLst/>
                          <a:latin typeface="微软雅黑" panose="020B0503020204020204" pitchFamily="34" charset="-122"/>
                          <a:ea typeface="微软雅黑" panose="020B0503020204020204" pitchFamily="34" charset="-122"/>
                        </a:rPr>
                        <a:t>发送的</a:t>
                      </a:r>
                      <a:r>
                        <a:rPr lang="en-US" sz="1900" kern="100" dirty="0">
                          <a:effectLst/>
                          <a:latin typeface="微软雅黑" panose="020B0503020204020204" pitchFamily="34" charset="-122"/>
                          <a:ea typeface="微软雅黑" panose="020B0503020204020204" pitchFamily="34" charset="-122"/>
                        </a:rPr>
                        <a:t>cookie</a:t>
                      </a:r>
                      <a:r>
                        <a:rPr lang="zh-CN" sz="1900" kern="100" dirty="0">
                          <a:effectLst/>
                          <a:latin typeface="微软雅黑" panose="020B0503020204020204" pitchFamily="34" charset="-122"/>
                          <a:ea typeface="微软雅黑" panose="020B0503020204020204" pitchFamily="34" charset="-122"/>
                        </a:rPr>
                        <a:t>，并在之后的请求中发送回去，就如浏览器所做的那样</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900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r>
              <a:tr h="802505">
                <a:tc>
                  <a:txBody>
                    <a:bodyPr/>
                    <a:lstStyle/>
                    <a:p>
                      <a:pPr indent="127000" algn="just">
                        <a:lnSpc>
                          <a:spcPct val="150000"/>
                        </a:lnSpc>
                        <a:spcAft>
                          <a:spcPts val="0"/>
                        </a:spcAft>
                      </a:pPr>
                      <a:r>
                        <a:rPr lang="en-US" sz="1900" b="0" kern="100" dirty="0" err="1">
                          <a:effectLst/>
                          <a:latin typeface="微软雅黑" panose="020B0503020204020204" pitchFamily="34" charset="-122"/>
                          <a:ea typeface="微软雅黑" panose="020B0503020204020204" pitchFamily="34" charset="-122"/>
                        </a:rPr>
                        <a:t>DefaultHeadersMiddleware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该中间件设置</a:t>
                      </a:r>
                      <a:r>
                        <a:rPr lang="en-US" sz="1900" kern="100" dirty="0">
                          <a:effectLst/>
                          <a:latin typeface="微软雅黑" panose="020B0503020204020204" pitchFamily="34" charset="-122"/>
                          <a:ea typeface="微软雅黑" panose="020B0503020204020204" pitchFamily="34" charset="-122"/>
                        </a:rPr>
                        <a:t>DEFAULT_REQUEST_HEADERS</a:t>
                      </a:r>
                      <a:r>
                        <a:rPr lang="zh-CN" sz="1900" kern="100" dirty="0">
                          <a:effectLst/>
                          <a:latin typeface="微软雅黑" panose="020B0503020204020204" pitchFamily="34" charset="-122"/>
                          <a:ea typeface="微软雅黑" panose="020B0503020204020204" pitchFamily="34" charset="-122"/>
                        </a:rPr>
                        <a:t>指定的默认</a:t>
                      </a:r>
                      <a:r>
                        <a:rPr lang="en-US" sz="1900" kern="100" dirty="0">
                          <a:effectLst/>
                          <a:latin typeface="微软雅黑" panose="020B0503020204020204" pitchFamily="34" charset="-122"/>
                          <a:ea typeface="微软雅黑" panose="020B0503020204020204" pitchFamily="34" charset="-122"/>
                        </a:rPr>
                        <a:t>request header</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550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r>
              <a:tr h="447615">
                <a:tc>
                  <a:txBody>
                    <a:bodyPr/>
                    <a:lstStyle/>
                    <a:p>
                      <a:pPr indent="127000" algn="just">
                        <a:lnSpc>
                          <a:spcPct val="150000"/>
                        </a:lnSpc>
                        <a:spcAft>
                          <a:spcPts val="0"/>
                        </a:spcAft>
                      </a:pPr>
                      <a:r>
                        <a:rPr lang="en-US" sz="1900" b="0" kern="100" dirty="0" err="1">
                          <a:effectLst/>
                          <a:latin typeface="微软雅黑" panose="020B0503020204020204" pitchFamily="34" charset="-122"/>
                          <a:ea typeface="微软雅黑" panose="020B0503020204020204" pitchFamily="34" charset="-122"/>
                        </a:rPr>
                        <a:t>DownloadTimeoutMiddleware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该中间件设置</a:t>
                      </a:r>
                      <a:r>
                        <a:rPr lang="en-US" sz="1900" kern="100" dirty="0">
                          <a:effectLst/>
                          <a:latin typeface="微软雅黑" panose="020B0503020204020204" pitchFamily="34" charset="-122"/>
                          <a:ea typeface="微软雅黑" panose="020B0503020204020204" pitchFamily="34" charset="-122"/>
                        </a:rPr>
                        <a:t>DOWNLOAD_TIMEOUT </a:t>
                      </a:r>
                      <a:r>
                        <a:rPr lang="zh-CN" sz="1900" kern="100" dirty="0">
                          <a:effectLst/>
                          <a:latin typeface="微软雅黑" panose="020B0503020204020204" pitchFamily="34" charset="-122"/>
                          <a:ea typeface="微软雅黑" panose="020B0503020204020204" pitchFamily="34" charset="-122"/>
                        </a:rPr>
                        <a:t>指定的</a:t>
                      </a:r>
                      <a:r>
                        <a:rPr lang="en-US" sz="1900" kern="100" dirty="0">
                          <a:effectLst/>
                          <a:latin typeface="微软雅黑" panose="020B0503020204020204" pitchFamily="34" charset="-122"/>
                          <a:ea typeface="微软雅黑" panose="020B0503020204020204" pitchFamily="34" charset="-122"/>
                        </a:rPr>
                        <a:t>request</a:t>
                      </a:r>
                      <a:r>
                        <a:rPr lang="zh-CN" sz="1900" kern="100" dirty="0">
                          <a:effectLst/>
                          <a:latin typeface="微软雅黑" panose="020B0503020204020204" pitchFamily="34" charset="-122"/>
                          <a:ea typeface="微软雅黑" panose="020B0503020204020204" pitchFamily="34" charset="-122"/>
                        </a:rPr>
                        <a:t>下载超时时间</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350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r>
              <a:tr h="447615">
                <a:tc>
                  <a:txBody>
                    <a:bodyPr/>
                    <a:lstStyle/>
                    <a:p>
                      <a:pPr indent="127000" algn="just">
                        <a:lnSpc>
                          <a:spcPct val="150000"/>
                        </a:lnSpc>
                        <a:spcAft>
                          <a:spcPts val="0"/>
                        </a:spcAft>
                      </a:pPr>
                      <a:r>
                        <a:rPr lang="en-US" sz="1900" b="0" kern="100" dirty="0" err="1">
                          <a:effectLst/>
                          <a:latin typeface="微软雅黑" panose="020B0503020204020204" pitchFamily="34" charset="-122"/>
                          <a:ea typeface="微软雅黑" panose="020B0503020204020204" pitchFamily="34" charset="-122"/>
                        </a:rPr>
                        <a:t>HttpAuthMiddleware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该中间件完成某些使用</a:t>
                      </a:r>
                      <a:r>
                        <a:rPr lang="en-US" sz="1900" kern="100" dirty="0">
                          <a:effectLst/>
                          <a:latin typeface="微软雅黑" panose="020B0503020204020204" pitchFamily="34" charset="-122"/>
                          <a:ea typeface="微软雅黑" panose="020B0503020204020204" pitchFamily="34" charset="-122"/>
                        </a:rPr>
                        <a:t>HTTP</a:t>
                      </a:r>
                      <a:r>
                        <a:rPr lang="zh-CN" sz="1900" kern="100" dirty="0">
                          <a:effectLst/>
                          <a:latin typeface="微软雅黑" panose="020B0503020204020204" pitchFamily="34" charset="-122"/>
                          <a:ea typeface="微软雅黑" panose="020B0503020204020204" pitchFamily="34" charset="-122"/>
                        </a:rPr>
                        <a:t>认证的</a:t>
                      </a:r>
                      <a:r>
                        <a:rPr lang="en-US" sz="1900" kern="100" dirty="0">
                          <a:effectLst/>
                          <a:latin typeface="微软雅黑" panose="020B0503020204020204" pitchFamily="34" charset="-122"/>
                          <a:ea typeface="微软雅黑" panose="020B0503020204020204" pitchFamily="34" charset="-122"/>
                        </a:rPr>
                        <a:t>Spiders</a:t>
                      </a:r>
                      <a:r>
                        <a:rPr lang="zh-CN" sz="1900" kern="100" dirty="0">
                          <a:effectLst/>
                          <a:latin typeface="微软雅黑" panose="020B0503020204020204" pitchFamily="34" charset="-122"/>
                          <a:ea typeface="微软雅黑" panose="020B0503020204020204" pitchFamily="34" charset="-122"/>
                        </a:rPr>
                        <a:t>生成的请求的认证过程</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en-US" sz="1900" kern="100" dirty="0">
                          <a:effectLst/>
                          <a:latin typeface="微软雅黑" panose="020B0503020204020204" pitchFamily="34" charset="-122"/>
                          <a:ea typeface="微软雅黑" panose="020B0503020204020204" pitchFamily="34" charset="-122"/>
                        </a:rPr>
                        <a:t>300</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r>
              <a:tr h="802505">
                <a:tc>
                  <a:txBody>
                    <a:bodyPr/>
                    <a:lstStyle/>
                    <a:p>
                      <a:pPr indent="127000" algn="just">
                        <a:lnSpc>
                          <a:spcPct val="150000"/>
                        </a:lnSpc>
                        <a:spcAft>
                          <a:spcPts val="0"/>
                        </a:spcAft>
                      </a:pPr>
                      <a:r>
                        <a:rPr lang="en-US" sz="1900" b="0" kern="100" dirty="0" err="1">
                          <a:effectLst/>
                          <a:latin typeface="微软雅黑" panose="020B0503020204020204" pitchFamily="34" charset="-122"/>
                          <a:ea typeface="微软雅黑" panose="020B0503020204020204" pitchFamily="34" charset="-122"/>
                        </a:rPr>
                        <a:t>HttpCacheMiddleware</a:t>
                      </a:r>
                      <a:endParaRPr lang="zh-CN" sz="1900" b="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该中间件为所有</a:t>
                      </a:r>
                      <a:r>
                        <a:rPr lang="en-US" sz="1900" kern="100" dirty="0">
                          <a:effectLst/>
                          <a:latin typeface="微软雅黑" panose="020B0503020204020204" pitchFamily="34" charset="-122"/>
                          <a:ea typeface="微软雅黑" panose="020B0503020204020204" pitchFamily="34" charset="-122"/>
                        </a:rPr>
                        <a:t>HTTP request</a:t>
                      </a:r>
                      <a:r>
                        <a:rPr lang="zh-CN" sz="1900" kern="100" dirty="0">
                          <a:effectLst/>
                          <a:latin typeface="微软雅黑" panose="020B0503020204020204" pitchFamily="34" charset="-122"/>
                          <a:ea typeface="微软雅黑" panose="020B0503020204020204" pitchFamily="34" charset="-122"/>
                        </a:rPr>
                        <a:t>及</a:t>
                      </a:r>
                      <a:r>
                        <a:rPr lang="en-US" sz="1900" kern="100" dirty="0">
                          <a:effectLst/>
                          <a:latin typeface="微软雅黑" panose="020B0503020204020204" pitchFamily="34" charset="-122"/>
                          <a:ea typeface="微软雅黑" panose="020B0503020204020204" pitchFamily="34" charset="-122"/>
                        </a:rPr>
                        <a:t>response</a:t>
                      </a:r>
                      <a:r>
                        <a:rPr lang="zh-CN" sz="1900" kern="100" dirty="0">
                          <a:effectLst/>
                          <a:latin typeface="微软雅黑" panose="020B0503020204020204" pitchFamily="34" charset="-122"/>
                          <a:ea typeface="微软雅黑" panose="020B0503020204020204" pitchFamily="34" charset="-122"/>
                        </a:rPr>
                        <a:t>提供了底层（</a:t>
                      </a:r>
                      <a:r>
                        <a:rPr lang="en-US" sz="1900" kern="100" dirty="0">
                          <a:effectLst/>
                          <a:latin typeface="微软雅黑" panose="020B0503020204020204" pitchFamily="34" charset="-122"/>
                          <a:ea typeface="微软雅黑" panose="020B0503020204020204" pitchFamily="34" charset="-122"/>
                        </a:rPr>
                        <a:t>low-level</a:t>
                      </a:r>
                      <a:r>
                        <a:rPr lang="zh-CN" sz="1900" kern="100" dirty="0">
                          <a:effectLst/>
                          <a:latin typeface="微软雅黑" panose="020B0503020204020204" pitchFamily="34" charset="-122"/>
                          <a:ea typeface="微软雅黑" panose="020B0503020204020204" pitchFamily="34" charset="-122"/>
                        </a:rPr>
                        <a:t>）缓存支持，由</a:t>
                      </a:r>
                      <a:r>
                        <a:rPr lang="en-US" sz="1900" kern="100" dirty="0">
                          <a:effectLst/>
                          <a:latin typeface="微软雅黑" panose="020B0503020204020204" pitchFamily="34" charset="-122"/>
                          <a:ea typeface="微软雅黑" panose="020B0503020204020204" pitchFamily="34" charset="-122"/>
                        </a:rPr>
                        <a:t>cache</a:t>
                      </a:r>
                      <a:r>
                        <a:rPr lang="zh-CN" sz="1900" kern="100" dirty="0">
                          <a:effectLst/>
                          <a:latin typeface="微软雅黑" panose="020B0503020204020204" pitchFamily="34" charset="-122"/>
                          <a:ea typeface="微软雅黑" panose="020B0503020204020204" pitchFamily="34" charset="-122"/>
                        </a:rPr>
                        <a:t>存储后端及</a:t>
                      </a:r>
                      <a:r>
                        <a:rPr lang="en-US" sz="1900" kern="100" dirty="0">
                          <a:effectLst/>
                          <a:latin typeface="微软雅黑" panose="020B0503020204020204" pitchFamily="34" charset="-122"/>
                          <a:ea typeface="微软雅黑" panose="020B0503020204020204" pitchFamily="34" charset="-122"/>
                        </a:rPr>
                        <a:t>cache</a:t>
                      </a:r>
                      <a:r>
                        <a:rPr lang="zh-CN" sz="1900" kern="100" dirty="0">
                          <a:effectLst/>
                          <a:latin typeface="微软雅黑" panose="020B0503020204020204" pitchFamily="34" charset="-122"/>
                          <a:ea typeface="微软雅黑" panose="020B0503020204020204" pitchFamily="34" charset="-122"/>
                        </a:rPr>
                        <a:t>策略组成</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c>
                  <a:txBody>
                    <a:bodyPr/>
                    <a:lstStyle/>
                    <a:p>
                      <a:pPr indent="127000" algn="ctr">
                        <a:lnSpc>
                          <a:spcPct val="150000"/>
                        </a:lnSpc>
                        <a:spcAft>
                          <a:spcPts val="0"/>
                        </a:spcAft>
                      </a:pPr>
                      <a:r>
                        <a:rPr lang="en-US" sz="1900" kern="100" dirty="0">
                          <a:effectLst/>
                          <a:latin typeface="微软雅黑" panose="020B0503020204020204" pitchFamily="34" charset="-122"/>
                          <a:ea typeface="微软雅黑" panose="020B0503020204020204" pitchFamily="34" charset="-122"/>
                        </a:rPr>
                        <a:t>900</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9000" marR="9000" marT="0" marB="0" anchor="ct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457200" y="1223963"/>
          <a:ext cx="11107738" cy="4675187"/>
        </p:xfrm>
        <a:graphic>
          <a:graphicData uri="http://schemas.openxmlformats.org/drawingml/2006/table">
            <a:tbl>
              <a:tblPr firstRow="1" firstCol="1" bandRow="1">
                <a:tableStyleId>{5C22544A-7EE6-4342-B048-85BDC9FD1C3A}</a:tableStyleId>
              </a:tblPr>
              <a:tblGrid>
                <a:gridCol w="3673385"/>
                <a:gridCol w="6521889"/>
                <a:gridCol w="912464"/>
              </a:tblGrid>
              <a:tr h="436545">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中间件名称</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说明</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zh-CN" sz="1800" kern="100">
                          <a:effectLst/>
                          <a:latin typeface="微软雅黑" panose="020B0503020204020204" pitchFamily="34" charset="-122"/>
                          <a:ea typeface="微软雅黑" panose="020B0503020204020204" pitchFamily="34" charset="-122"/>
                        </a:rPr>
                        <a:t>顺序</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tc>
              </a:tr>
              <a:tr h="436545">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HttpCompressionMiddleware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该中间件允许从网站接收和发送压缩（</a:t>
                      </a:r>
                      <a:r>
                        <a:rPr lang="en-US" sz="1800" kern="100" dirty="0" err="1">
                          <a:effectLst/>
                          <a:latin typeface="微软雅黑" panose="020B0503020204020204" pitchFamily="34" charset="-122"/>
                          <a:ea typeface="微软雅黑" panose="020B0503020204020204" pitchFamily="34" charset="-122"/>
                        </a:rPr>
                        <a:t>gzip</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deflate</a:t>
                      </a:r>
                      <a:r>
                        <a:rPr lang="zh-CN" sz="1800" kern="100" dirty="0">
                          <a:effectLst/>
                          <a:latin typeface="微软雅黑" panose="020B0503020204020204" pitchFamily="34" charset="-122"/>
                          <a:ea typeface="微软雅黑" panose="020B0503020204020204" pitchFamily="34" charset="-122"/>
                        </a:rPr>
                        <a:t>）数据</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590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836712">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HttpProxyMiddleware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该中间件提供了对</a:t>
                      </a:r>
                      <a:r>
                        <a:rPr lang="en-US" sz="1800" kern="100" dirty="0">
                          <a:effectLst/>
                          <a:latin typeface="微软雅黑" panose="020B0503020204020204" pitchFamily="34" charset="-122"/>
                          <a:ea typeface="微软雅黑" panose="020B0503020204020204" pitchFamily="34" charset="-122"/>
                        </a:rPr>
                        <a:t>request</a:t>
                      </a:r>
                      <a:r>
                        <a:rPr lang="zh-CN" sz="1800" kern="100" dirty="0">
                          <a:effectLst/>
                          <a:latin typeface="微软雅黑" panose="020B0503020204020204" pitchFamily="34" charset="-122"/>
                          <a:ea typeface="微软雅黑" panose="020B0503020204020204" pitchFamily="34" charset="-122"/>
                        </a:rPr>
                        <a:t>设置</a:t>
                      </a:r>
                      <a:r>
                        <a:rPr lang="en-US" sz="1800" kern="100" dirty="0">
                          <a:effectLst/>
                          <a:latin typeface="微软雅黑" panose="020B0503020204020204" pitchFamily="34" charset="-122"/>
                          <a:ea typeface="微软雅黑" panose="020B0503020204020204" pitchFamily="34" charset="-122"/>
                        </a:rPr>
                        <a:t>HTTP</a:t>
                      </a:r>
                      <a:r>
                        <a:rPr lang="zh-CN" sz="1800" kern="100" dirty="0">
                          <a:effectLst/>
                          <a:latin typeface="微软雅黑" panose="020B0503020204020204" pitchFamily="34" charset="-122"/>
                          <a:ea typeface="微软雅黑" panose="020B0503020204020204" pitchFamily="34" charset="-122"/>
                        </a:rPr>
                        <a:t>代理的支持。用户可以通过在</a:t>
                      </a:r>
                      <a:r>
                        <a:rPr lang="en-US" sz="1800" kern="100" dirty="0">
                          <a:effectLst/>
                          <a:latin typeface="微软雅黑" panose="020B0503020204020204" pitchFamily="34" charset="-122"/>
                          <a:ea typeface="微软雅黑" panose="020B0503020204020204" pitchFamily="34" charset="-122"/>
                        </a:rPr>
                        <a:t>Request</a:t>
                      </a:r>
                      <a:r>
                        <a:rPr lang="zh-CN" sz="1800" kern="100" dirty="0">
                          <a:effectLst/>
                          <a:latin typeface="微软雅黑" panose="020B0503020204020204" pitchFamily="34" charset="-122"/>
                          <a:ea typeface="微软雅黑" panose="020B0503020204020204" pitchFamily="34" charset="-122"/>
                        </a:rPr>
                        <a:t>对象中设置</a:t>
                      </a:r>
                      <a:r>
                        <a:rPr lang="en-US" sz="1800" kern="100" dirty="0">
                          <a:effectLst/>
                          <a:latin typeface="微软雅黑" panose="020B0503020204020204" pitchFamily="34" charset="-122"/>
                          <a:ea typeface="微软雅黑" panose="020B0503020204020204" pitchFamily="34" charset="-122"/>
                        </a:rPr>
                        <a:t>proxy</a:t>
                      </a:r>
                      <a:r>
                        <a:rPr lang="zh-CN" sz="1800" kern="100" dirty="0">
                          <a:effectLst/>
                          <a:latin typeface="微软雅黑" panose="020B0503020204020204" pitchFamily="34" charset="-122"/>
                          <a:ea typeface="微软雅黑" panose="020B0503020204020204" pitchFamily="34" charset="-122"/>
                        </a:rPr>
                        <a:t>元数据以开启代理</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750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436545">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RedirectMiddleware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该中间件根据响的状态处理重定向的请求</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600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436545">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MetaRefreshMiddleware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该中间件根据</a:t>
                      </a:r>
                      <a:r>
                        <a:rPr lang="en-US" sz="1800" kern="100" dirty="0">
                          <a:effectLst/>
                          <a:latin typeface="微软雅黑" panose="020B0503020204020204" pitchFamily="34" charset="-122"/>
                          <a:ea typeface="微软雅黑" panose="020B0503020204020204" pitchFamily="34" charset="-122"/>
                        </a:rPr>
                        <a:t>meta-refresh html</a:t>
                      </a:r>
                      <a:r>
                        <a:rPr lang="zh-CN" sz="1800" kern="100" dirty="0">
                          <a:effectLst/>
                          <a:latin typeface="微软雅黑" panose="020B0503020204020204" pitchFamily="34" charset="-122"/>
                          <a:ea typeface="微软雅黑" panose="020B0503020204020204" pitchFamily="34" charset="-122"/>
                        </a:rPr>
                        <a:t>标签处理请求的重定向</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580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782659">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RetryMiddleware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该中间件将重试可能由于临时的问题，例如连接超时或</a:t>
                      </a:r>
                      <a:r>
                        <a:rPr lang="en-US" sz="1800" kern="100" dirty="0">
                          <a:effectLst/>
                          <a:latin typeface="微软雅黑" panose="020B0503020204020204" pitchFamily="34" charset="-122"/>
                          <a:ea typeface="微软雅黑" panose="020B0503020204020204" pitchFamily="34" charset="-122"/>
                        </a:rPr>
                        <a:t>HTTP 500</a:t>
                      </a:r>
                      <a:r>
                        <a:rPr lang="zh-CN" sz="1800" kern="100" dirty="0">
                          <a:effectLst/>
                          <a:latin typeface="微软雅黑" panose="020B0503020204020204" pitchFamily="34" charset="-122"/>
                          <a:ea typeface="微软雅黑" panose="020B0503020204020204" pitchFamily="34" charset="-122"/>
                        </a:rPr>
                        <a:t>错误导致失败的网页</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500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436545">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RobotsTxtMiddleware</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该中间件过滤所有</a:t>
                      </a:r>
                      <a:r>
                        <a:rPr lang="en-US" sz="1800" kern="100" dirty="0">
                          <a:effectLst/>
                          <a:latin typeface="微软雅黑" panose="020B0503020204020204" pitchFamily="34" charset="-122"/>
                          <a:ea typeface="微软雅黑" panose="020B0503020204020204" pitchFamily="34" charset="-122"/>
                        </a:rPr>
                        <a:t>robots.txt </a:t>
                      </a:r>
                      <a:r>
                        <a:rPr lang="en-US" sz="1800" kern="100" dirty="0" err="1">
                          <a:effectLst/>
                          <a:latin typeface="微软雅黑" panose="020B0503020204020204" pitchFamily="34" charset="-122"/>
                          <a:ea typeface="微软雅黑" panose="020B0503020204020204" pitchFamily="34" charset="-122"/>
                        </a:rPr>
                        <a:t>eclusion</a:t>
                      </a:r>
                      <a:r>
                        <a:rPr lang="en-US" sz="1800" kern="100" dirty="0">
                          <a:effectLst/>
                          <a:latin typeface="微软雅黑" panose="020B0503020204020204" pitchFamily="34" charset="-122"/>
                          <a:ea typeface="微软雅黑" panose="020B0503020204020204" pitchFamily="34" charset="-122"/>
                        </a:rPr>
                        <a:t> standard</a:t>
                      </a:r>
                      <a:r>
                        <a:rPr lang="zh-CN" sz="1800" kern="100" dirty="0">
                          <a:effectLst/>
                          <a:latin typeface="微软雅黑" panose="020B0503020204020204" pitchFamily="34" charset="-122"/>
                          <a:ea typeface="微软雅黑" panose="020B0503020204020204" pitchFamily="34" charset="-122"/>
                        </a:rPr>
                        <a:t>中禁止的请求</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100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436545">
                <a:tc>
                  <a:txBody>
                    <a:bodyPr/>
                    <a:lstStyle/>
                    <a:p>
                      <a:pPr indent="127000" algn="just">
                        <a:lnSpc>
                          <a:spcPct val="150000"/>
                        </a:lnSpc>
                        <a:spcAft>
                          <a:spcPts val="0"/>
                        </a:spcAft>
                      </a:pPr>
                      <a:r>
                        <a:rPr lang="en-US" sz="1800" b="0" kern="100" dirty="0" err="1">
                          <a:effectLst/>
                          <a:latin typeface="微软雅黑" panose="020B0503020204020204" pitchFamily="34" charset="-122"/>
                          <a:ea typeface="微软雅黑" panose="020B0503020204020204" pitchFamily="34" charset="-122"/>
                        </a:rPr>
                        <a:t>DownloaderStats</a:t>
                      </a:r>
                      <a:endParaRPr lang="zh-CN" sz="1800" b="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保存所有通过的</a:t>
                      </a:r>
                      <a:r>
                        <a:rPr lang="en-US" sz="1800" kern="100" dirty="0">
                          <a:effectLst/>
                          <a:latin typeface="微软雅黑" panose="020B0503020204020204" pitchFamily="34" charset="-122"/>
                          <a:ea typeface="微软雅黑" panose="020B0503020204020204" pitchFamily="34" charset="-122"/>
                        </a:rPr>
                        <a:t>request</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response</a:t>
                      </a:r>
                      <a:r>
                        <a:rPr lang="zh-CN" sz="1800" kern="100" dirty="0">
                          <a:effectLst/>
                          <a:latin typeface="微软雅黑" panose="020B0503020204020204" pitchFamily="34" charset="-122"/>
                          <a:ea typeface="微软雅黑" panose="020B0503020204020204" pitchFamily="34" charset="-122"/>
                        </a:rPr>
                        <a:t>及</a:t>
                      </a:r>
                      <a:r>
                        <a:rPr lang="en-US" sz="1800" kern="100" dirty="0">
                          <a:effectLst/>
                          <a:latin typeface="微软雅黑" panose="020B0503020204020204" pitchFamily="34" charset="-122"/>
                          <a:ea typeface="微软雅黑" panose="020B0503020204020204" pitchFamily="34" charset="-122"/>
                        </a:rPr>
                        <a:t>exception</a:t>
                      </a:r>
                      <a:r>
                        <a:rPr lang="zh-CN" sz="1800" kern="100" dirty="0">
                          <a:effectLst/>
                          <a:latin typeface="微软雅黑" panose="020B0503020204020204" pitchFamily="34" charset="-122"/>
                          <a:ea typeface="微软雅黑" panose="020B0503020204020204" pitchFamily="34" charset="-122"/>
                        </a:rPr>
                        <a:t>的中间件</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a:effectLst/>
                          <a:latin typeface="微软雅黑" panose="020B0503020204020204" pitchFamily="34" charset="-122"/>
                          <a:ea typeface="微软雅黑" panose="020B0503020204020204" pitchFamily="34" charset="-122"/>
                        </a:rPr>
                        <a:t>850</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r h="436545">
                <a:tc>
                  <a:txBody>
                    <a:bodyPr/>
                    <a:lstStyle/>
                    <a:p>
                      <a:pPr indent="127000" algn="just">
                        <a:lnSpc>
                          <a:spcPct val="150000"/>
                        </a:lnSpc>
                        <a:spcAft>
                          <a:spcPts val="0"/>
                        </a:spcAft>
                      </a:pPr>
                      <a:r>
                        <a:rPr lang="en-US" sz="1800" kern="100">
                          <a:effectLst/>
                          <a:latin typeface="微软雅黑" panose="020B0503020204020204" pitchFamily="34" charset="-122"/>
                          <a:ea typeface="微软雅黑" panose="020B0503020204020204" pitchFamily="34" charset="-122"/>
                        </a:rPr>
                        <a:t>UserAgentMiddleware</a:t>
                      </a:r>
                      <a:endParaRPr lang="zh-CN" sz="1800" kern="10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l">
                        <a:lnSpc>
                          <a:spcPct val="150000"/>
                        </a:lnSpc>
                        <a:spcAft>
                          <a:spcPts val="0"/>
                        </a:spcAft>
                      </a:pPr>
                      <a:r>
                        <a:rPr lang="zh-CN" sz="1800" kern="100" dirty="0">
                          <a:effectLst/>
                          <a:latin typeface="微软雅黑" panose="020B0503020204020204" pitchFamily="34" charset="-122"/>
                          <a:ea typeface="微软雅黑" panose="020B0503020204020204" pitchFamily="34" charset="-122"/>
                        </a:rPr>
                        <a:t>用于指定</a:t>
                      </a:r>
                      <a:r>
                        <a:rPr lang="en-US" sz="1800" kern="100" dirty="0">
                          <a:effectLst/>
                          <a:latin typeface="微软雅黑" panose="020B0503020204020204" pitchFamily="34" charset="-122"/>
                          <a:ea typeface="微软雅黑" panose="020B0503020204020204" pitchFamily="34" charset="-122"/>
                        </a:rPr>
                        <a:t>Spiders</a:t>
                      </a:r>
                      <a:r>
                        <a:rPr lang="zh-CN" sz="1800" kern="100" dirty="0">
                          <a:effectLst/>
                          <a:latin typeface="微软雅黑" panose="020B0503020204020204" pitchFamily="34" charset="-122"/>
                          <a:ea typeface="微软雅黑" panose="020B0503020204020204" pitchFamily="34" charset="-122"/>
                        </a:rPr>
                        <a:t>的默认</a:t>
                      </a:r>
                      <a:r>
                        <a:rPr lang="en-US" sz="1800" kern="100" dirty="0">
                          <a:effectLst/>
                          <a:latin typeface="微软雅黑" panose="020B0503020204020204" pitchFamily="34" charset="-122"/>
                          <a:ea typeface="微软雅黑" panose="020B0503020204020204" pitchFamily="34" charset="-122"/>
                        </a:rPr>
                        <a:t>user agent</a:t>
                      </a:r>
                      <a:r>
                        <a:rPr lang="zh-CN" sz="1800" kern="100" dirty="0">
                          <a:effectLst/>
                          <a:latin typeface="微软雅黑" panose="020B0503020204020204" pitchFamily="34" charset="-122"/>
                          <a:ea typeface="微软雅黑" panose="020B0503020204020204" pitchFamily="34" charset="-122"/>
                        </a:rPr>
                        <a:t>的中间件</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c>
                  <a:txBody>
                    <a:bodyPr/>
                    <a:lstStyle/>
                    <a:p>
                      <a:pPr indent="127000" algn="ctr">
                        <a:lnSpc>
                          <a:spcPct val="150000"/>
                        </a:lnSpc>
                        <a:spcAft>
                          <a:spcPts val="0"/>
                        </a:spcAft>
                      </a:pPr>
                      <a:r>
                        <a:rPr lang="en-US" sz="1800" kern="100" dirty="0">
                          <a:effectLst/>
                          <a:latin typeface="微软雅黑" panose="020B0503020204020204" pitchFamily="34" charset="-122"/>
                          <a:ea typeface="微软雅黑" panose="020B0503020204020204" pitchFamily="34" charset="-122"/>
                        </a:rPr>
                        <a:t>400</a:t>
                      </a:r>
                      <a:endParaRPr lang="zh-CN" sz="1800" kern="100" dirty="0">
                        <a:effectLst/>
                        <a:latin typeface="微软雅黑" panose="020B0503020204020204" pitchFamily="34" charset="-122"/>
                        <a:ea typeface="微软雅黑" panose="020B0503020204020204" pitchFamily="34" charset="-122"/>
                        <a:cs typeface="Times New Roman" panose="02020603050405020304"/>
                      </a:endParaRPr>
                    </a:p>
                  </a:txBody>
                  <a:tcPr marL="45317" marR="45317" marT="0" marB="0" anchor="ctr"/>
                </a:tc>
              </a:tr>
            </a:tbl>
          </a:graphicData>
        </a:graphic>
      </p:graphicFrame>
      <p:sp>
        <p:nvSpPr>
          <p:cNvPr id="42028" name="标题 2"/>
          <p:cNvSpPr>
            <a:spLocks noGrp="1"/>
          </p:cNvSpPr>
          <p:nvPr>
            <p:ph type="title"/>
          </p:nvPr>
        </p:nvSpPr>
        <p:spPr>
          <a:xfrm>
            <a:off x="255588" y="358775"/>
            <a:ext cx="10972800" cy="528638"/>
          </a:xfrm>
        </p:spPr>
        <p:txBody>
          <a:bodyPr/>
          <a:lstStyle/>
          <a:p>
            <a:r>
              <a:rPr lang="zh-CN" altLang="zh-CN"/>
              <a:t>定制下载器中间件</a:t>
            </a:r>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内容占位符 1"/>
          <p:cNvSpPr>
            <a:spLocks noGrp="1"/>
          </p:cNvSpPr>
          <p:nvPr>
            <p:ph idx="1"/>
          </p:nvPr>
        </p:nvSpPr>
        <p:spPr>
          <a:xfrm>
            <a:off x="423863" y="1754188"/>
            <a:ext cx="11107737" cy="4370387"/>
          </a:xfrm>
        </p:spPr>
        <p:txBody>
          <a:bodyPr/>
          <a:lstStyle/>
          <a:p>
            <a:pPr marL="361950" indent="-361950"/>
            <a:r>
              <a:rPr lang="zh-CN" altLang="zh-CN"/>
              <a:t>激活下载器中间件组件，需要将其加入到</a:t>
            </a:r>
            <a:r>
              <a:rPr lang="en-US" altLang="zh-CN"/>
              <a:t>settings</a:t>
            </a:r>
            <a:r>
              <a:rPr lang="zh-CN" altLang="zh-CN"/>
              <a:t>脚本下的</a:t>
            </a:r>
            <a:r>
              <a:rPr lang="en-US" altLang="zh-CN"/>
              <a:t>DOWNLOADER_MIDDLEWARES</a:t>
            </a:r>
            <a:r>
              <a:rPr lang="zh-CN" altLang="zh-CN"/>
              <a:t>设置中。这个设置是一个字典（</a:t>
            </a:r>
            <a:r>
              <a:rPr lang="en-US" altLang="zh-CN"/>
              <a:t>dict</a:t>
            </a:r>
            <a:r>
              <a:rPr lang="zh-CN" altLang="zh-CN"/>
              <a:t>），键为中间件类的路径，值为其中间件的顺序（</a:t>
            </a:r>
            <a:r>
              <a:rPr lang="en-US" altLang="zh-CN"/>
              <a:t>order</a:t>
            </a:r>
            <a:r>
              <a:rPr lang="zh-CN" altLang="zh-CN"/>
              <a:t>），同时会根据顺序值进行排序，最后得到启用中间件的有序列表：第一个中间件最靠近引擎，最后一个中间件最靠近下载器。</a:t>
            </a:r>
            <a:endParaRPr lang="en-US" altLang="zh-CN"/>
          </a:p>
          <a:p>
            <a:pPr marL="361950" indent="-361950"/>
            <a:r>
              <a:rPr lang="zh-CN" altLang="zh-CN"/>
              <a:t>在</a:t>
            </a:r>
            <a:r>
              <a:rPr lang="en-US" altLang="zh-CN"/>
              <a:t>settings</a:t>
            </a:r>
            <a:r>
              <a:rPr lang="zh-CN" altLang="zh-CN"/>
              <a:t>脚本中，对</a:t>
            </a:r>
            <a:r>
              <a:rPr lang="en-US" altLang="zh-CN"/>
              <a:t>DOWNLOADER_MIDDLEWARES</a:t>
            </a:r>
            <a:r>
              <a:rPr lang="zh-CN" altLang="zh-CN"/>
              <a:t>设置进行修改后，会与</a:t>
            </a:r>
            <a:r>
              <a:rPr lang="en-US" altLang="zh-CN"/>
              <a:t>Scrapy</a:t>
            </a:r>
            <a:r>
              <a:rPr lang="zh-CN" altLang="zh-CN"/>
              <a:t>内置的下载器中间件设置</a:t>
            </a:r>
            <a:r>
              <a:rPr lang="en-US" altLang="zh-CN"/>
              <a:t>DOWNLOADER_MIDDLEWARES_BASE</a:t>
            </a:r>
            <a:r>
              <a:rPr lang="zh-CN" altLang="zh-CN"/>
              <a:t>合并，但并不会覆盖。若要取消</a:t>
            </a:r>
            <a:r>
              <a:rPr lang="en-US" altLang="zh-CN"/>
              <a:t>Scrapy</a:t>
            </a:r>
            <a:r>
              <a:rPr lang="zh-CN" altLang="zh-CN"/>
              <a:t>默认在</a:t>
            </a:r>
            <a:r>
              <a:rPr lang="en-US" altLang="zh-CN"/>
              <a:t>DOWNLOADER_MIDDLEWARES_BASE</a:t>
            </a:r>
            <a:r>
              <a:rPr lang="zh-CN" altLang="zh-CN"/>
              <a:t>打开的下载器中间件，可在</a:t>
            </a:r>
            <a:r>
              <a:rPr lang="en-US" altLang="zh-CN"/>
              <a:t>DOWNLOADER_MIDDLEWARES</a:t>
            </a:r>
            <a:r>
              <a:rPr lang="zh-CN" altLang="zh-CN"/>
              <a:t>中将该中间件的值设置为</a:t>
            </a:r>
            <a:r>
              <a:rPr lang="en-US" altLang="zh-CN"/>
              <a:t>0</a:t>
            </a:r>
            <a:r>
              <a:rPr lang="zh-CN" altLang="zh-CN"/>
              <a:t>。</a:t>
            </a:r>
            <a:endParaRPr lang="zh-CN" altLang="en-US"/>
          </a:p>
        </p:txBody>
      </p:sp>
      <p:sp>
        <p:nvSpPr>
          <p:cNvPr id="43011" name="标题 2"/>
          <p:cNvSpPr>
            <a:spLocks noGrp="1"/>
          </p:cNvSpPr>
          <p:nvPr>
            <p:ph type="title"/>
          </p:nvPr>
        </p:nvSpPr>
        <p:spPr>
          <a:xfrm>
            <a:off x="255588" y="358775"/>
            <a:ext cx="10972800" cy="528638"/>
          </a:xfrm>
        </p:spPr>
        <p:txBody>
          <a:bodyPr/>
          <a:lstStyle/>
          <a:p>
            <a:r>
              <a:rPr lang="zh-CN" altLang="zh-CN"/>
              <a:t>定制下载器中间件</a:t>
            </a:r>
            <a:endParaRPr lang="zh-CN" altLang="en-US"/>
          </a:p>
        </p:txBody>
      </p:sp>
      <p:sp>
        <p:nvSpPr>
          <p:cNvPr id="43012" name="内容占位符 3"/>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2.</a:t>
            </a:r>
            <a:r>
              <a:rPr lang="zh-CN" altLang="zh-CN" sz="2000" b="1">
                <a:latin typeface="微软雅黑" panose="020B0503020204020204" pitchFamily="34" charset="-122"/>
                <a:ea typeface="微软雅黑" panose="020B0503020204020204" pitchFamily="34" charset="-122"/>
              </a:rPr>
              <a:t>激活中间件</a:t>
            </a:r>
            <a:endParaRPr lang="zh-CN" altLang="zh-CN"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内容占位符 4"/>
          <p:cNvSpPr>
            <a:spLocks noGrp="1"/>
          </p:cNvSpPr>
          <p:nvPr>
            <p:ph idx="1"/>
          </p:nvPr>
        </p:nvSpPr>
        <p:spPr>
          <a:xfrm>
            <a:off x="423863" y="1519238"/>
            <a:ext cx="11107737" cy="4637087"/>
          </a:xfrm>
        </p:spPr>
        <p:txBody>
          <a:bodyPr/>
          <a:lstStyle/>
          <a:p>
            <a:pPr marL="361950" indent="-361950"/>
            <a:r>
              <a:rPr lang="en-US" altLang="zh-CN"/>
              <a:t>Spider</a:t>
            </a:r>
            <a:r>
              <a:rPr lang="zh-CN" altLang="zh-CN"/>
              <a:t>中间件是介入到</a:t>
            </a:r>
            <a:r>
              <a:rPr lang="en-US" altLang="zh-CN"/>
              <a:t>Scrapy</a:t>
            </a:r>
            <a:r>
              <a:rPr lang="zh-CN" altLang="zh-CN"/>
              <a:t>中的</a:t>
            </a:r>
            <a:r>
              <a:rPr lang="en-US" altLang="zh-CN"/>
              <a:t>Spiders</a:t>
            </a:r>
            <a:r>
              <a:rPr lang="zh-CN" altLang="zh-CN"/>
              <a:t>处理机制的钩子框架，可以插入自定义功能来处理发送给</a:t>
            </a:r>
            <a:r>
              <a:rPr lang="en-US" altLang="zh-CN"/>
              <a:t>Spiders</a:t>
            </a:r>
            <a:r>
              <a:rPr lang="zh-CN" altLang="zh-CN"/>
              <a:t>的响应，以及</a:t>
            </a:r>
            <a:r>
              <a:rPr lang="en-US" altLang="zh-CN"/>
              <a:t>Spiders</a:t>
            </a:r>
            <a:r>
              <a:rPr lang="zh-CN" altLang="zh-CN"/>
              <a:t>产生的</a:t>
            </a:r>
            <a:r>
              <a:rPr lang="en-US" altLang="zh-CN"/>
              <a:t>Items</a:t>
            </a:r>
            <a:r>
              <a:rPr lang="zh-CN" altLang="zh-CN"/>
              <a:t>和请求。根据</a:t>
            </a:r>
            <a:r>
              <a:rPr lang="en-US" altLang="zh-CN"/>
              <a:t>Spider</a:t>
            </a:r>
            <a:r>
              <a:rPr lang="zh-CN" altLang="zh-CN"/>
              <a:t>中间件的功能不同，需要用到的方法不同，很多时候</a:t>
            </a:r>
            <a:r>
              <a:rPr lang="en-US" altLang="zh-CN"/>
              <a:t>Scrapy</a:t>
            </a:r>
            <a:r>
              <a:rPr lang="zh-CN" altLang="zh-CN"/>
              <a:t>默认提供并开启的</a:t>
            </a:r>
            <a:r>
              <a:rPr lang="en-US" altLang="zh-CN"/>
              <a:t>Spider</a:t>
            </a:r>
            <a:r>
              <a:rPr lang="zh-CN" altLang="zh-CN"/>
              <a:t>中间件就已经能够满足多数需求。内置的下载器中间件设置</a:t>
            </a:r>
            <a:r>
              <a:rPr lang="en-US" altLang="zh-CN"/>
              <a:t>SPIDER_MIDDLEWARES_BASE</a:t>
            </a:r>
            <a:r>
              <a:rPr lang="zh-CN" altLang="zh-CN"/>
              <a:t>中的各中间件说明及其顺序如</a:t>
            </a:r>
            <a:r>
              <a:rPr lang="zh-CN" altLang="en-US"/>
              <a:t>表</a:t>
            </a:r>
            <a:r>
              <a:rPr lang="zh-CN" altLang="zh-CN"/>
              <a:t>所示。</a:t>
            </a:r>
            <a:endParaRPr lang="en-US" altLang="zh-CN"/>
          </a:p>
          <a:p>
            <a:pPr marL="361950" indent="-361950"/>
            <a:endParaRPr lang="zh-CN" altLang="zh-CN"/>
          </a:p>
          <a:p>
            <a:pPr marL="361950" indent="-361950"/>
            <a:endParaRPr lang="zh-CN" altLang="en-US"/>
          </a:p>
        </p:txBody>
      </p:sp>
      <p:sp>
        <p:nvSpPr>
          <p:cNvPr id="44035" name="标题 2"/>
          <p:cNvSpPr>
            <a:spLocks noGrp="1"/>
          </p:cNvSpPr>
          <p:nvPr>
            <p:ph type="title"/>
          </p:nvPr>
        </p:nvSpPr>
        <p:spPr>
          <a:xfrm>
            <a:off x="255588" y="358775"/>
            <a:ext cx="10972800" cy="528638"/>
          </a:xfrm>
        </p:spPr>
        <p:txBody>
          <a:bodyPr/>
          <a:lstStyle/>
          <a:p>
            <a:pPr marL="342900" indent="-342900"/>
            <a:r>
              <a:rPr lang="zh-CN" altLang="zh-CN">
                <a:latin typeface="Calibri" panose="020F0502020204030204" pitchFamily="34" charset="0"/>
              </a:rPr>
              <a:t>定制</a:t>
            </a:r>
            <a:r>
              <a:rPr lang="en-US" altLang="zh-CN">
                <a:latin typeface="Calibri" panose="020F0502020204030204" pitchFamily="34" charset="0"/>
              </a:rPr>
              <a:t>Spider</a:t>
            </a:r>
            <a:r>
              <a:rPr lang="zh-CN" altLang="zh-CN">
                <a:latin typeface="Calibri" panose="020F0502020204030204" pitchFamily="34" charset="0"/>
              </a:rPr>
              <a:t>中间件</a:t>
            </a:r>
            <a:endParaRPr lang="zh-CN" altLang="en-US" b="0">
              <a:latin typeface="Calibri" panose="020F0502020204030204" pitchFamily="34" charset="0"/>
            </a:endParaRPr>
          </a:p>
        </p:txBody>
      </p:sp>
      <p:sp>
        <p:nvSpPr>
          <p:cNvPr id="44036" name="内容占位符 5"/>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rPr>
              <a:t>1.Scrapy</a:t>
            </a:r>
            <a:r>
              <a:rPr lang="zh-CN" altLang="zh-CN" sz="2000" b="1">
                <a:latin typeface="微软雅黑" panose="020B0503020204020204" pitchFamily="34" charset="-122"/>
                <a:ea typeface="微软雅黑" panose="020B0503020204020204" pitchFamily="34" charset="-122"/>
              </a:rPr>
              <a:t>自带的</a:t>
            </a:r>
            <a:r>
              <a:rPr lang="en-US" altLang="zh-CN" sz="2000" b="1">
                <a:latin typeface="微软雅黑" panose="020B0503020204020204" pitchFamily="34" charset="-122"/>
                <a:ea typeface="微软雅黑" panose="020B0503020204020204" pitchFamily="34" charset="-122"/>
              </a:rPr>
              <a:t>Spider</a:t>
            </a:r>
            <a:r>
              <a:rPr lang="zh-CN" altLang="zh-CN" sz="2000" b="1">
                <a:latin typeface="微软雅黑" panose="020B0503020204020204" pitchFamily="34" charset="-122"/>
                <a:ea typeface="微软雅黑" panose="020B0503020204020204" pitchFamily="34" charset="-122"/>
              </a:rPr>
              <a:t>中间件</a:t>
            </a:r>
            <a:endParaRPr lang="zh-CN" altLang="zh-CN" sz="2000" b="1">
              <a:latin typeface="微软雅黑" panose="020B0503020204020204" pitchFamily="34" charset="-122"/>
              <a:ea typeface="微软雅黑" panose="020B0503020204020204" pitchFamily="34" charset="-122"/>
            </a:endParaRPr>
          </a:p>
        </p:txBody>
      </p:sp>
      <p:graphicFrame>
        <p:nvGraphicFramePr>
          <p:cNvPr id="7" name="表格 6"/>
          <p:cNvGraphicFramePr>
            <a:graphicFrameLocks noGrp="1"/>
          </p:cNvGraphicFramePr>
          <p:nvPr/>
        </p:nvGraphicFramePr>
        <p:xfrm>
          <a:off x="430213" y="3321050"/>
          <a:ext cx="11349037" cy="3354388"/>
        </p:xfrm>
        <a:graphic>
          <a:graphicData uri="http://schemas.openxmlformats.org/drawingml/2006/table">
            <a:tbl>
              <a:tblPr firstRow="1" firstCol="1" bandRow="1">
                <a:tableStyleId>{5C22544A-7EE6-4342-B048-85BDC9FD1C3A}</a:tableStyleId>
              </a:tblPr>
              <a:tblGrid>
                <a:gridCol w="2819186"/>
                <a:gridCol w="7534792"/>
                <a:gridCol w="995058"/>
              </a:tblGrid>
              <a:tr h="379590">
                <a:tc>
                  <a:txBody>
                    <a:bodyPr/>
                    <a:lstStyle/>
                    <a:p>
                      <a:pPr indent="127000" algn="ctr">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中间件名称</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zh-CN" sz="1900" kern="100">
                          <a:effectLst/>
                          <a:latin typeface="微软雅黑" panose="020B0503020204020204" pitchFamily="34" charset="-122"/>
                          <a:ea typeface="微软雅黑" panose="020B0503020204020204" pitchFamily="34" charset="-122"/>
                        </a:rPr>
                        <a:t>说明</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zh-CN" sz="1900" kern="100">
                          <a:effectLst/>
                          <a:latin typeface="微软雅黑" panose="020B0503020204020204" pitchFamily="34" charset="-122"/>
                          <a:ea typeface="微软雅黑" panose="020B0503020204020204" pitchFamily="34" charset="-122"/>
                        </a:rPr>
                        <a:t>顺序</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tc>
              </a:tr>
              <a:tr h="809840">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DepthMiddleware</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just">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用于跟踪被抓取站点内每个请求的深度。这个中间件能够用于限制爬取的最大深度，同时还能以深度控制爬取优先级</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900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r>
              <a:tr h="809840">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HttpErrorMiddleware</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筛选出未成功的</a:t>
                      </a:r>
                      <a:r>
                        <a:rPr lang="en-US" sz="1900" kern="100" dirty="0">
                          <a:effectLst/>
                          <a:latin typeface="微软雅黑" panose="020B0503020204020204" pitchFamily="34" charset="-122"/>
                          <a:ea typeface="微软雅黑" panose="020B0503020204020204" pitchFamily="34" charset="-122"/>
                        </a:rPr>
                        <a:t>HTTP</a:t>
                      </a:r>
                      <a:r>
                        <a:rPr lang="zh-CN" sz="1900" kern="100" dirty="0">
                          <a:effectLst/>
                          <a:latin typeface="微软雅黑" panose="020B0503020204020204" pitchFamily="34" charset="-122"/>
                          <a:ea typeface="微软雅黑" panose="020B0503020204020204" pitchFamily="34" charset="-122"/>
                        </a:rPr>
                        <a:t>响应，可以让</a:t>
                      </a:r>
                      <a:r>
                        <a:rPr lang="en-US" sz="1900" kern="100" dirty="0">
                          <a:effectLst/>
                          <a:latin typeface="微软雅黑" panose="020B0503020204020204" pitchFamily="34" charset="-122"/>
                          <a:ea typeface="微软雅黑" panose="020B0503020204020204" pitchFamily="34" charset="-122"/>
                        </a:rPr>
                        <a:t>Spider</a:t>
                      </a:r>
                      <a:r>
                        <a:rPr lang="zh-CN" sz="1900" kern="100" dirty="0">
                          <a:effectLst/>
                          <a:latin typeface="微软雅黑" panose="020B0503020204020204" pitchFamily="34" charset="-122"/>
                          <a:ea typeface="微软雅黑" panose="020B0503020204020204" pitchFamily="34" charset="-122"/>
                        </a:rPr>
                        <a:t>不必处理这些响应，减少性能开销，资源消耗，降低逻辑复杂度</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50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r>
              <a:tr h="451706">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OffsiteMiddleware</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过滤</a:t>
                      </a:r>
                      <a:r>
                        <a:rPr lang="en-US" sz="1900" kern="100" dirty="0">
                          <a:effectLst/>
                          <a:latin typeface="微软雅黑" panose="020B0503020204020204" pitchFamily="34" charset="-122"/>
                          <a:ea typeface="微软雅黑" panose="020B0503020204020204" pitchFamily="34" charset="-122"/>
                        </a:rPr>
                        <a:t>Spider</a:t>
                      </a:r>
                      <a:r>
                        <a:rPr lang="zh-CN" sz="1900" kern="100" dirty="0">
                          <a:effectLst/>
                          <a:latin typeface="微软雅黑" panose="020B0503020204020204" pitchFamily="34" charset="-122"/>
                          <a:ea typeface="微软雅黑" panose="020B0503020204020204" pitchFamily="34" charset="-122"/>
                        </a:rPr>
                        <a:t>允许域外的</a:t>
                      </a:r>
                      <a:r>
                        <a:rPr lang="en-US" sz="1900" kern="100" dirty="0">
                          <a:effectLst/>
                          <a:latin typeface="微软雅黑" panose="020B0503020204020204" pitchFamily="34" charset="-122"/>
                          <a:ea typeface="微软雅黑" panose="020B0503020204020204" pitchFamily="34" charset="-122"/>
                        </a:rPr>
                        <a:t>URL</a:t>
                      </a:r>
                      <a:r>
                        <a:rPr lang="zh-CN" sz="1900" kern="100" dirty="0">
                          <a:effectLst/>
                          <a:latin typeface="微软雅黑" panose="020B0503020204020204" pitchFamily="34" charset="-122"/>
                          <a:ea typeface="微软雅黑" panose="020B0503020204020204" pitchFamily="34" charset="-122"/>
                        </a:rPr>
                        <a:t>请求，同时允许域清单的子域也被允许通过</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500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r>
              <a:tr h="451706">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RefererMiddleware</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根据生成响应的</a:t>
                      </a:r>
                      <a:r>
                        <a:rPr lang="en-US" sz="1900" kern="100" dirty="0">
                          <a:effectLst/>
                          <a:latin typeface="微软雅黑" panose="020B0503020204020204" pitchFamily="34" charset="-122"/>
                          <a:ea typeface="微软雅黑" panose="020B0503020204020204" pitchFamily="34" charset="-122"/>
                        </a:rPr>
                        <a:t>URL</a:t>
                      </a:r>
                      <a:r>
                        <a:rPr lang="zh-CN" sz="1900" kern="100" dirty="0">
                          <a:effectLst/>
                          <a:latin typeface="微软雅黑" panose="020B0503020204020204" pitchFamily="34" charset="-122"/>
                          <a:ea typeface="微软雅黑" panose="020B0503020204020204" pitchFamily="34" charset="-122"/>
                        </a:rPr>
                        <a:t>填充请求的</a:t>
                      </a:r>
                      <a:r>
                        <a:rPr lang="en-US" sz="1900" kern="100" dirty="0" err="1">
                          <a:effectLst/>
                          <a:latin typeface="微软雅黑" panose="020B0503020204020204" pitchFamily="34" charset="-122"/>
                          <a:ea typeface="微软雅黑" panose="020B0503020204020204" pitchFamily="34" charset="-122"/>
                        </a:rPr>
                        <a:t>referer</a:t>
                      </a:r>
                      <a:r>
                        <a:rPr lang="zh-CN" sz="1900" kern="100" dirty="0">
                          <a:effectLst/>
                          <a:latin typeface="微软雅黑" panose="020B0503020204020204" pitchFamily="34" charset="-122"/>
                          <a:ea typeface="微软雅黑" panose="020B0503020204020204" pitchFamily="34" charset="-122"/>
                        </a:rPr>
                        <a:t>头信息</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700</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r>
              <a:tr h="451706">
                <a:tc>
                  <a:txBody>
                    <a:bodyPr/>
                    <a:lstStyle/>
                    <a:p>
                      <a:pPr indent="127000" algn="ctr">
                        <a:lnSpc>
                          <a:spcPct val="150000"/>
                        </a:lnSpc>
                        <a:spcAft>
                          <a:spcPts val="0"/>
                        </a:spcAft>
                      </a:pPr>
                      <a:r>
                        <a:rPr lang="en-US" sz="1900" kern="100">
                          <a:effectLst/>
                          <a:latin typeface="微软雅黑" panose="020B0503020204020204" pitchFamily="34" charset="-122"/>
                          <a:ea typeface="微软雅黑" panose="020B0503020204020204" pitchFamily="34" charset="-122"/>
                        </a:rPr>
                        <a:t>UrlLengthMiddleware</a:t>
                      </a:r>
                      <a:endParaRPr lang="zh-CN" sz="1900" kern="10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l">
                        <a:lnSpc>
                          <a:spcPct val="150000"/>
                        </a:lnSpc>
                        <a:spcAft>
                          <a:spcPts val="0"/>
                        </a:spcAft>
                      </a:pPr>
                      <a:r>
                        <a:rPr lang="zh-CN" sz="1900" kern="100" dirty="0">
                          <a:effectLst/>
                          <a:latin typeface="微软雅黑" panose="020B0503020204020204" pitchFamily="34" charset="-122"/>
                          <a:ea typeface="微软雅黑" panose="020B0503020204020204" pitchFamily="34" charset="-122"/>
                        </a:rPr>
                        <a:t>筛选出</a:t>
                      </a:r>
                      <a:r>
                        <a:rPr lang="en-US" sz="1900" kern="100" dirty="0">
                          <a:effectLst/>
                          <a:latin typeface="微软雅黑" panose="020B0503020204020204" pitchFamily="34" charset="-122"/>
                          <a:ea typeface="微软雅黑" panose="020B0503020204020204" pitchFamily="34" charset="-122"/>
                        </a:rPr>
                        <a:t>URL</a:t>
                      </a:r>
                      <a:r>
                        <a:rPr lang="zh-CN" sz="1900" kern="100" dirty="0">
                          <a:effectLst/>
                          <a:latin typeface="微软雅黑" panose="020B0503020204020204" pitchFamily="34" charset="-122"/>
                          <a:ea typeface="微软雅黑" panose="020B0503020204020204" pitchFamily="34" charset="-122"/>
                        </a:rPr>
                        <a:t>长度超过</a:t>
                      </a:r>
                      <a:r>
                        <a:rPr lang="en-US" sz="1900" kern="100" dirty="0">
                          <a:effectLst/>
                          <a:latin typeface="微软雅黑" panose="020B0503020204020204" pitchFamily="34" charset="-122"/>
                          <a:ea typeface="微软雅黑" panose="020B0503020204020204" pitchFamily="34" charset="-122"/>
                        </a:rPr>
                        <a:t>URLLENGTH_LIMIT</a:t>
                      </a:r>
                      <a:r>
                        <a:rPr lang="zh-CN" sz="1900" kern="100" dirty="0">
                          <a:effectLst/>
                          <a:latin typeface="微软雅黑" panose="020B0503020204020204" pitchFamily="34" charset="-122"/>
                          <a:ea typeface="微软雅黑" panose="020B0503020204020204" pitchFamily="34" charset="-122"/>
                        </a:rPr>
                        <a:t>的请求</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c>
                  <a:txBody>
                    <a:bodyPr/>
                    <a:lstStyle/>
                    <a:p>
                      <a:pPr indent="127000" algn="ctr">
                        <a:lnSpc>
                          <a:spcPct val="150000"/>
                        </a:lnSpc>
                        <a:spcAft>
                          <a:spcPts val="0"/>
                        </a:spcAft>
                      </a:pPr>
                      <a:r>
                        <a:rPr lang="en-US" sz="1900" kern="100" dirty="0">
                          <a:effectLst/>
                          <a:latin typeface="微软雅黑" panose="020B0503020204020204" pitchFamily="34" charset="-122"/>
                          <a:ea typeface="微软雅黑" panose="020B0503020204020204" pitchFamily="34" charset="-122"/>
                        </a:rPr>
                        <a:t>800</a:t>
                      </a:r>
                      <a:endParaRPr lang="zh-CN" sz="1900" kern="100" dirty="0">
                        <a:effectLst/>
                        <a:latin typeface="微软雅黑" panose="020B0503020204020204" pitchFamily="34" charset="-122"/>
                        <a:ea typeface="微软雅黑" panose="020B0503020204020204" pitchFamily="34" charset="-122"/>
                        <a:cs typeface="Times New Roman" panose="02020603050405020304"/>
                      </a:endParaRPr>
                    </a:p>
                  </a:txBody>
                  <a:tcPr marL="24000" marR="24000" marT="0" marB="0" anchor="ct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内容占位符 1"/>
          <p:cNvSpPr>
            <a:spLocks noGrp="1"/>
          </p:cNvSpPr>
          <p:nvPr>
            <p:ph idx="1"/>
          </p:nvPr>
        </p:nvSpPr>
        <p:spPr>
          <a:xfrm>
            <a:off x="423863" y="1817688"/>
            <a:ext cx="11107737" cy="4338637"/>
          </a:xfrm>
        </p:spPr>
        <p:txBody>
          <a:bodyPr/>
          <a:lstStyle/>
          <a:p>
            <a:pPr marL="361950" indent="-361950"/>
            <a:r>
              <a:rPr lang="zh-CN" altLang="zh-CN"/>
              <a:t>激活</a:t>
            </a:r>
            <a:r>
              <a:rPr lang="en-US" altLang="zh-CN"/>
              <a:t>Spider</a:t>
            </a:r>
            <a:r>
              <a:rPr lang="zh-CN" altLang="zh-CN"/>
              <a:t>中间件组件基本与激活下载器中间件相同，需要将定制的</a:t>
            </a:r>
            <a:r>
              <a:rPr lang="en-US" altLang="zh-CN"/>
              <a:t>Spider</a:t>
            </a:r>
            <a:r>
              <a:rPr lang="zh-CN" altLang="zh-CN"/>
              <a:t>中间件加入到</a:t>
            </a:r>
            <a:r>
              <a:rPr lang="en-US" altLang="zh-CN"/>
              <a:t>settings</a:t>
            </a:r>
            <a:r>
              <a:rPr lang="zh-CN" altLang="zh-CN"/>
              <a:t>脚本下的</a:t>
            </a:r>
            <a:r>
              <a:rPr lang="en-US" altLang="zh-CN"/>
              <a:t>SPIDER_MIDDLEWARES</a:t>
            </a:r>
            <a:r>
              <a:rPr lang="zh-CN" altLang="zh-CN"/>
              <a:t>设置中。这个设置是一个字典（</a:t>
            </a:r>
            <a:r>
              <a:rPr lang="en-US" altLang="zh-CN"/>
              <a:t>dict</a:t>
            </a:r>
            <a:r>
              <a:rPr lang="zh-CN" altLang="zh-CN"/>
              <a:t>），键为中间件类的路径，值为其中间件的顺序（</a:t>
            </a:r>
            <a:r>
              <a:rPr lang="en-US" altLang="zh-CN"/>
              <a:t>order</a:t>
            </a:r>
            <a:r>
              <a:rPr lang="zh-CN" altLang="zh-CN"/>
              <a:t>），同时会根据顺序值进行排序，最后得到启用中间件的有序列表：第一个中间件最靠近引擎，最后一个中间件最靠近</a:t>
            </a:r>
            <a:r>
              <a:rPr lang="en-US" altLang="zh-CN"/>
              <a:t>Spiders</a:t>
            </a:r>
            <a:r>
              <a:rPr lang="zh-CN" altLang="zh-CN"/>
              <a:t>。</a:t>
            </a:r>
            <a:endParaRPr lang="zh-CN" altLang="zh-CN"/>
          </a:p>
          <a:p>
            <a:pPr marL="361950" indent="-361950"/>
            <a:r>
              <a:rPr lang="zh-CN" altLang="zh-CN"/>
              <a:t>另外，针对</a:t>
            </a:r>
            <a:r>
              <a:rPr lang="en-US" altLang="zh-CN"/>
              <a:t>Spider</a:t>
            </a:r>
            <a:r>
              <a:rPr lang="zh-CN" altLang="zh-CN"/>
              <a:t>中间件，</a:t>
            </a:r>
            <a:r>
              <a:rPr lang="en-US" altLang="zh-CN"/>
              <a:t>Scrapy</a:t>
            </a:r>
            <a:r>
              <a:rPr lang="zh-CN" altLang="zh-CN"/>
              <a:t>同样内置了中间件配置</a:t>
            </a:r>
            <a:r>
              <a:rPr lang="en-US" altLang="zh-CN"/>
              <a:t>SPIDER_MIDDLEWARES_BASE</a:t>
            </a:r>
            <a:r>
              <a:rPr lang="zh-CN" altLang="zh-CN"/>
              <a:t>，该设置也不能覆盖，在启用时还是会结合</a:t>
            </a:r>
            <a:r>
              <a:rPr lang="en-US" altLang="zh-CN"/>
              <a:t>SPIDER_MIDDLEWARES</a:t>
            </a:r>
            <a:r>
              <a:rPr lang="zh-CN" altLang="zh-CN"/>
              <a:t>设置。若要取消</a:t>
            </a:r>
            <a:r>
              <a:rPr lang="en-US" altLang="zh-CN"/>
              <a:t>Scrapy</a:t>
            </a:r>
            <a:r>
              <a:rPr lang="zh-CN" altLang="zh-CN"/>
              <a:t>默认在</a:t>
            </a:r>
            <a:r>
              <a:rPr lang="en-US" altLang="zh-CN"/>
              <a:t>SPIDER_MIDDLEWARES_BASE</a:t>
            </a:r>
            <a:r>
              <a:rPr lang="zh-CN" altLang="zh-CN"/>
              <a:t>打开的</a:t>
            </a:r>
            <a:r>
              <a:rPr lang="en-US" altLang="zh-CN"/>
              <a:t>Spider</a:t>
            </a:r>
            <a:r>
              <a:rPr lang="zh-CN" altLang="zh-CN"/>
              <a:t>中间件，同样需要在</a:t>
            </a:r>
            <a:r>
              <a:rPr lang="en-US" altLang="zh-CN"/>
              <a:t>SPIDER_MIDDLEWARES</a:t>
            </a:r>
            <a:r>
              <a:rPr lang="zh-CN" altLang="zh-CN"/>
              <a:t>设置中将中间件的值设置为</a:t>
            </a:r>
            <a:r>
              <a:rPr lang="en-US" altLang="zh-CN"/>
              <a:t>0</a:t>
            </a:r>
            <a:r>
              <a:rPr lang="zh-CN" altLang="en-US"/>
              <a:t>。</a:t>
            </a:r>
            <a:endParaRPr lang="zh-CN" altLang="en-US"/>
          </a:p>
        </p:txBody>
      </p:sp>
      <p:sp>
        <p:nvSpPr>
          <p:cNvPr id="45059" name="标题 2"/>
          <p:cNvSpPr>
            <a:spLocks noGrp="1"/>
          </p:cNvSpPr>
          <p:nvPr>
            <p:ph type="title"/>
          </p:nvPr>
        </p:nvSpPr>
        <p:spPr>
          <a:xfrm>
            <a:off x="255588" y="358775"/>
            <a:ext cx="10972800" cy="528638"/>
          </a:xfrm>
        </p:spPr>
        <p:txBody>
          <a:bodyPr/>
          <a:lstStyle/>
          <a:p>
            <a:r>
              <a:rPr lang="zh-CN" altLang="zh-CN"/>
              <a:t>定制</a:t>
            </a:r>
            <a:r>
              <a:rPr lang="en-US" altLang="zh-CN"/>
              <a:t>Spider</a:t>
            </a:r>
            <a:r>
              <a:rPr lang="zh-CN" altLang="zh-CN"/>
              <a:t>中间件</a:t>
            </a:r>
            <a:endParaRPr lang="zh-CN" altLang="en-US"/>
          </a:p>
        </p:txBody>
      </p:sp>
      <p:sp>
        <p:nvSpPr>
          <p:cNvPr id="45060" name="内容占位符 3"/>
          <p:cNvSpPr>
            <a:spLocks noGrp="1"/>
          </p:cNvSpPr>
          <p:nvPr>
            <p:ph idx="10"/>
          </p:nvPr>
        </p:nvSpPr>
        <p:spPr>
          <a:xfrm>
            <a:off x="423863" y="1138238"/>
            <a:ext cx="11107737" cy="427037"/>
          </a:xfrm>
        </p:spPr>
        <p:txBody>
          <a:bodyPr/>
          <a:lstStyle/>
          <a:p>
            <a:pPr marL="0" lvl="3" indent="0">
              <a:buClr>
                <a:srgbClr val="000066"/>
              </a:buClr>
              <a:buFont typeface="Arial" panose="020B0604020202020204" pitchFamily="34" charset="0"/>
              <a:buNone/>
            </a:pPr>
            <a:r>
              <a:rPr lang="en-US" altLang="zh-CN" sz="2000" b="1"/>
              <a:t>2.</a:t>
            </a:r>
            <a:r>
              <a:rPr lang="zh-CN" altLang="zh-CN" sz="2000" b="1"/>
              <a:t>激活</a:t>
            </a:r>
            <a:r>
              <a:rPr lang="en-US" altLang="zh-CN" sz="2000" b="1"/>
              <a:t>Spider</a:t>
            </a:r>
            <a:r>
              <a:rPr lang="zh-CN" altLang="zh-CN" sz="2000" b="1"/>
              <a:t>中间件</a:t>
            </a:r>
            <a:endParaRPr lang="zh-CN" altLang="zh-CN" sz="20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8" name="直接连接符 6"/>
          <p:cNvCxnSpPr/>
          <p:nvPr/>
        </p:nvCxnSpPr>
        <p:spPr>
          <a:xfrm>
            <a:off x="3265488" y="1347788"/>
            <a:ext cx="4762" cy="4354512"/>
          </a:xfrm>
          <a:prstGeom prst="line">
            <a:avLst/>
          </a:prstGeom>
        </p:spPr>
        <p:style>
          <a:lnRef idx="2">
            <a:schemeClr val="dk1"/>
          </a:lnRef>
          <a:fillRef idx="0">
            <a:schemeClr val="dk1"/>
          </a:fillRef>
          <a:effectRef idx="1">
            <a:schemeClr val="dk1"/>
          </a:effectRef>
          <a:fontRef idx="minor">
            <a:schemeClr val="tx1"/>
          </a:fontRef>
        </p:style>
      </p:cxnSp>
      <p:sp>
        <p:nvSpPr>
          <p:cNvPr id="19" name="Line 2"/>
          <p:cNvSpPr>
            <a:spLocks noChangeShapeType="1"/>
          </p:cNvSpPr>
          <p:nvPr/>
        </p:nvSpPr>
        <p:spPr bwMode="auto">
          <a:xfrm>
            <a:off x="2649538" y="5092700"/>
            <a:ext cx="6605587" cy="0"/>
          </a:xfrm>
          <a:prstGeom prst="line">
            <a:avLst/>
          </a:prstGeom>
        </p:spPr>
        <p:style>
          <a:lnRef idx="2">
            <a:schemeClr val="dk1"/>
          </a:lnRef>
          <a:fillRef idx="0">
            <a:schemeClr val="dk1"/>
          </a:fillRef>
          <a:effectRef idx="1">
            <a:schemeClr val="dk1"/>
          </a:effectRef>
          <a:fontRef idx="minor">
            <a:schemeClr val="tx1"/>
          </a:fontRef>
        </p:style>
        <p:txBody>
          <a:bodyPr/>
          <a:lstStyle/>
          <a:p>
            <a:pPr algn="ctr" eaLnBrk="1" fontAlgn="auto" hangingPunct="1">
              <a:spcBef>
                <a:spcPts val="0"/>
              </a:spcBef>
              <a:spcAft>
                <a:spcPts val="0"/>
              </a:spcAft>
              <a:defRPr/>
            </a:pPr>
            <a:endParaRPr lang="zh-CN" altLang="en-US" sz="1905" kern="0">
              <a:solidFill>
                <a:sysClr val="windowText" lastClr="000000"/>
              </a:solidFill>
              <a:latin typeface="微软雅黑" panose="020B0503020204020204" pitchFamily="34" charset="-122"/>
              <a:ea typeface="微软雅黑" panose="020B0503020204020204" pitchFamily="34" charset="-122"/>
            </a:endParaRPr>
          </a:p>
        </p:txBody>
      </p:sp>
      <p:sp>
        <p:nvSpPr>
          <p:cNvPr id="20" name="Oval 15"/>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zh-CN" sz="2200" dirty="0">
                <a:solidFill>
                  <a:schemeClr val="bg1"/>
                </a:solidFill>
                <a:latin typeface="微软雅黑" panose="020B0503020204020204" pitchFamily="34" charset="-122"/>
                <a:ea typeface="微软雅黑" panose="020B0503020204020204" pitchFamily="34" charset="-122"/>
              </a:rPr>
              <a:t>1</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3" name="AutoShape 17"/>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en-US" altLang="zh-CN" sz="2200" dirty="0" err="1">
                <a:latin typeface="微软雅黑" panose="020B0503020204020204" pitchFamily="34" charset="-122"/>
                <a:ea typeface="微软雅黑" panose="020B0503020204020204" pitchFamily="34" charset="-122"/>
              </a:rPr>
              <a:t>Scrapy</a:t>
            </a:r>
            <a:r>
              <a:rPr lang="zh-CN" altLang="zh-CN" sz="2200" dirty="0">
                <a:latin typeface="微软雅黑" panose="020B0503020204020204" pitchFamily="34" charset="-122"/>
                <a:ea typeface="微软雅黑" panose="020B0503020204020204" pitchFamily="34" charset="-122"/>
              </a:rPr>
              <a:t>爬取文本信息</a:t>
            </a:r>
            <a:endParaRPr lang="zh-CN" altLang="zh-CN" sz="2200" dirty="0">
              <a:latin typeface="微软雅黑" panose="020B0503020204020204" pitchFamily="34" charset="-122"/>
              <a:ea typeface="微软雅黑" panose="020B0503020204020204" pitchFamily="34" charset="-122"/>
            </a:endParaRPr>
          </a:p>
        </p:txBody>
      </p:sp>
      <p:sp>
        <p:nvSpPr>
          <p:cNvPr id="46090" name="标题 3"/>
          <p:cNvSpPr>
            <a:spLocks noGrp="1"/>
          </p:cNvSpPr>
          <p:nvPr>
            <p:ph type="title"/>
          </p:nvPr>
        </p:nvSpPr>
        <p:spPr>
          <a:xfrm>
            <a:off x="255588" y="358775"/>
            <a:ext cx="10972800" cy="528638"/>
          </a:xfrm>
        </p:spPr>
        <p:txBody>
          <a:bodyPr/>
          <a:lstStyle/>
          <a:p>
            <a:r>
              <a:rPr lang="zh-CN" altLang="en-US"/>
              <a:t>目录</a:t>
            </a:r>
            <a:endParaRPr lang="zh-CN" altLang="en-US"/>
          </a:p>
        </p:txBody>
      </p:sp>
      <p:sp>
        <p:nvSpPr>
          <p:cNvPr id="13" name="AutoShape 17"/>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认识</a:t>
            </a:r>
            <a:r>
              <a:rPr lang="en-US" altLang="zh-CN" sz="2200" dirty="0" err="1">
                <a:latin typeface="微软雅黑" panose="020B0503020204020204" pitchFamily="34" charset="-122"/>
                <a:ea typeface="微软雅黑" panose="020B0503020204020204" pitchFamily="34" charset="-122"/>
              </a:rPr>
              <a:t>Scarpy</a:t>
            </a:r>
            <a:endParaRPr lang="zh-CN" altLang="zh-CN" sz="2200" dirty="0">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2</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1" name="AutoShape 17"/>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lvl="1" algn="ctr">
              <a:defRPr/>
            </a:pPr>
            <a:r>
              <a:rPr lang="zh-CN" altLang="zh-CN" sz="2200" dirty="0">
                <a:latin typeface="微软雅黑" panose="020B0503020204020204" pitchFamily="34" charset="-122"/>
                <a:ea typeface="微软雅黑" panose="020B0503020204020204" pitchFamily="34" charset="-122"/>
              </a:rPr>
              <a:t>定制中间件</a:t>
            </a:r>
            <a:endParaRPr lang="zh-CN" altLang="zh-CN" sz="2200" dirty="0">
              <a:latin typeface="微软雅黑" panose="020B0503020204020204" pitchFamily="34" charset="-122"/>
              <a:ea typeface="微软雅黑" panose="020B0503020204020204" pitchFamily="34" charset="-122"/>
            </a:endParaRPr>
          </a:p>
        </p:txBody>
      </p:sp>
      <p:sp>
        <p:nvSpPr>
          <p:cNvPr id="22" name="Oval 15"/>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3</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28" name="AutoShape 17"/>
          <p:cNvSpPr>
            <a:spLocks noChangeArrowheads="1"/>
          </p:cNvSpPr>
          <p:nvPr/>
        </p:nvSpPr>
        <p:spPr bwMode="auto">
          <a:xfrm>
            <a:off x="4012450" y="4715497"/>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eaLnBrk="1" fontAlgn="auto" hangingPunct="1">
              <a:spcBef>
                <a:spcPts val="0"/>
              </a:spcBef>
              <a:spcAft>
                <a:spcPts val="0"/>
              </a:spcAft>
              <a:defRPr/>
            </a:pPr>
            <a:r>
              <a:rPr lang="zh-CN" altLang="en-US" sz="2200" dirty="0">
                <a:latin typeface="微软雅黑" panose="020B0503020204020204" pitchFamily="34" charset="-122"/>
                <a:ea typeface="微软雅黑" panose="020B0503020204020204" pitchFamily="34" charset="-122"/>
              </a:rPr>
              <a:t>小结</a:t>
            </a:r>
            <a:endParaRPr lang="zh-CN" altLang="en-US" sz="2200" dirty="0">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2904947" y="4733497"/>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200" dirty="0">
                <a:solidFill>
                  <a:schemeClr val="bg1"/>
                </a:solidFill>
                <a:latin typeface="微软雅黑" panose="020B0503020204020204" pitchFamily="34" charset="-122"/>
                <a:ea typeface="微软雅黑" panose="020B0503020204020204" pitchFamily="34" charset="-122"/>
              </a:rPr>
              <a:t>4</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3863" y="1123950"/>
            <a:ext cx="11107737" cy="4987925"/>
          </a:xfrm>
        </p:spPr>
        <p:txBody>
          <a:bodyPr/>
          <a:lstStyle/>
          <a:p>
            <a:pPr marL="0" indent="0">
              <a:buFont typeface="Wingdings" panose="05000000000000000000" pitchFamily="2" charset="2"/>
              <a:buNone/>
              <a:defRPr/>
            </a:pPr>
            <a:r>
              <a:rPr lang="zh-CN" altLang="zh-CN" dirty="0"/>
              <a:t>本章以</a:t>
            </a:r>
            <a:r>
              <a:rPr lang="en-US" altLang="zh-CN" dirty="0" err="1"/>
              <a:t>Scrapy</a:t>
            </a:r>
            <a:r>
              <a:rPr lang="zh-CN" altLang="zh-CN" dirty="0"/>
              <a:t>框架爬取</a:t>
            </a:r>
            <a:r>
              <a:rPr lang="en-US" altLang="zh-CN" dirty="0"/>
              <a:t>www.tipdm.com</a:t>
            </a:r>
            <a:r>
              <a:rPr lang="zh-CN" altLang="zh-CN" dirty="0"/>
              <a:t>网站下的泰迪动态为线索，主要介绍了如下内容。</a:t>
            </a:r>
            <a:endParaRPr lang="zh-CN" altLang="zh-CN" dirty="0"/>
          </a:p>
          <a:p>
            <a:pPr fontAlgn="auto">
              <a:defRPr/>
            </a:pPr>
            <a:r>
              <a:rPr lang="en-US" altLang="zh-CN" dirty="0" err="1"/>
              <a:t>Scrapy</a:t>
            </a:r>
            <a:r>
              <a:rPr lang="zh-CN" altLang="zh-CN" dirty="0"/>
              <a:t>的数据流向，框架，以及框架各组成部分的作用。</a:t>
            </a:r>
            <a:endParaRPr lang="zh-CN" altLang="zh-CN" dirty="0"/>
          </a:p>
          <a:p>
            <a:pPr fontAlgn="auto">
              <a:defRPr/>
            </a:pPr>
            <a:r>
              <a:rPr lang="en-US" altLang="zh-CN" dirty="0" err="1"/>
              <a:t>Scrapy</a:t>
            </a:r>
            <a:r>
              <a:rPr lang="zh-CN" altLang="zh-CN" dirty="0"/>
              <a:t>的常用命令及其作用。</a:t>
            </a:r>
            <a:endParaRPr lang="zh-CN" altLang="zh-CN" dirty="0"/>
          </a:p>
          <a:p>
            <a:pPr fontAlgn="auto">
              <a:defRPr/>
            </a:pPr>
            <a:r>
              <a:rPr lang="zh-CN" altLang="zh-CN" dirty="0"/>
              <a:t>创建</a:t>
            </a:r>
            <a:r>
              <a:rPr lang="en-US" altLang="zh-CN" dirty="0" err="1"/>
              <a:t>Scrapy</a:t>
            </a:r>
            <a:r>
              <a:rPr lang="zh-CN" altLang="zh-CN" dirty="0"/>
              <a:t>爬虫项目，创建爬虫模板的方法。</a:t>
            </a:r>
            <a:endParaRPr lang="zh-CN" altLang="zh-CN" dirty="0"/>
          </a:p>
          <a:p>
            <a:pPr fontAlgn="auto">
              <a:defRPr/>
            </a:pPr>
            <a:r>
              <a:rPr lang="zh-CN" altLang="zh-CN" dirty="0"/>
              <a:t>根据项目最终目标修改</a:t>
            </a:r>
            <a:r>
              <a:rPr lang="en-US" altLang="zh-CN" dirty="0"/>
              <a:t>items/</a:t>
            </a:r>
            <a:r>
              <a:rPr lang="en-US" altLang="zh-CN" dirty="0" err="1"/>
              <a:t>piplines</a:t>
            </a:r>
            <a:r>
              <a:rPr lang="zh-CN" altLang="zh-CN" dirty="0"/>
              <a:t>脚本。</a:t>
            </a:r>
            <a:endParaRPr lang="zh-CN" altLang="zh-CN" dirty="0"/>
          </a:p>
          <a:p>
            <a:pPr fontAlgn="auto">
              <a:defRPr/>
            </a:pPr>
            <a:r>
              <a:rPr lang="zh-CN" altLang="zh-CN" dirty="0"/>
              <a:t>编写</a:t>
            </a:r>
            <a:r>
              <a:rPr lang="en-US" altLang="zh-CN" dirty="0"/>
              <a:t>spider</a:t>
            </a:r>
            <a:r>
              <a:rPr lang="zh-CN" altLang="zh-CN" dirty="0"/>
              <a:t>脚本，解析网页。</a:t>
            </a:r>
            <a:endParaRPr lang="zh-CN" altLang="zh-CN" dirty="0"/>
          </a:p>
          <a:p>
            <a:pPr fontAlgn="auto">
              <a:defRPr/>
            </a:pPr>
            <a:r>
              <a:rPr lang="zh-CN" altLang="zh-CN" dirty="0"/>
              <a:t>修改</a:t>
            </a:r>
            <a:r>
              <a:rPr lang="en-US" altLang="zh-CN" dirty="0"/>
              <a:t>setting</a:t>
            </a:r>
            <a:r>
              <a:rPr lang="zh-CN" altLang="zh-CN" dirty="0"/>
              <a:t>脚本，实现下载延迟设置等。</a:t>
            </a:r>
            <a:endParaRPr lang="zh-CN" altLang="zh-CN" dirty="0"/>
          </a:p>
          <a:p>
            <a:pPr fontAlgn="auto">
              <a:defRPr/>
            </a:pPr>
            <a:r>
              <a:rPr lang="zh-CN" altLang="zh-CN" dirty="0"/>
              <a:t>定制下载中间件，实现随机选择访问</a:t>
            </a:r>
            <a:r>
              <a:rPr lang="en-US" altLang="zh-CN" dirty="0"/>
              <a:t>USER_AGENT</a:t>
            </a:r>
            <a:r>
              <a:rPr lang="zh-CN" altLang="zh-CN" dirty="0"/>
              <a:t>与</a:t>
            </a:r>
            <a:r>
              <a:rPr lang="en-US" altLang="zh-CN" dirty="0"/>
              <a:t>IP</a:t>
            </a:r>
            <a:r>
              <a:rPr lang="zh-CN" altLang="zh-CN" dirty="0"/>
              <a:t>。</a:t>
            </a:r>
            <a:endParaRPr lang="zh-CN" altLang="zh-CN" dirty="0"/>
          </a:p>
          <a:p>
            <a:pPr fontAlgn="auto">
              <a:defRPr/>
            </a:pPr>
            <a:r>
              <a:rPr lang="zh-CN" altLang="zh-CN" dirty="0"/>
              <a:t>打开与关闭</a:t>
            </a:r>
            <a:r>
              <a:rPr lang="en-US" altLang="zh-CN" dirty="0" err="1"/>
              <a:t>Scrapy</a:t>
            </a:r>
            <a:r>
              <a:rPr lang="zh-CN" altLang="zh-CN" dirty="0"/>
              <a:t>提供的</a:t>
            </a:r>
            <a:r>
              <a:rPr lang="en-US" altLang="zh-CN" dirty="0"/>
              <a:t>Spider</a:t>
            </a:r>
            <a:r>
              <a:rPr lang="zh-CN" altLang="zh-CN" dirty="0"/>
              <a:t>中间件。</a:t>
            </a:r>
            <a:endParaRPr lang="zh-CN" altLang="zh-CN" dirty="0"/>
          </a:p>
          <a:p>
            <a:pPr>
              <a:defRPr/>
            </a:pPr>
            <a:endParaRPr lang="zh-CN" altLang="en-US" dirty="0"/>
          </a:p>
        </p:txBody>
      </p:sp>
      <p:sp>
        <p:nvSpPr>
          <p:cNvPr id="47107" name="标题 2"/>
          <p:cNvSpPr>
            <a:spLocks noGrp="1"/>
          </p:cNvSpPr>
          <p:nvPr>
            <p:ph type="title"/>
          </p:nvPr>
        </p:nvSpPr>
        <p:spPr>
          <a:xfrm>
            <a:off x="255588" y="358775"/>
            <a:ext cx="10972800" cy="528638"/>
          </a:xfrm>
        </p:spPr>
        <p:txBody>
          <a:bodyPr/>
          <a:lstStyle/>
          <a:p>
            <a:r>
              <a:rPr lang="zh-CN" altLang="en-US"/>
              <a:t>小结</a:t>
            </a:r>
            <a:endParaRPr lang="zh-CN" altLang="en-US"/>
          </a:p>
        </p:txBody>
      </p:sp>
      <p:pic>
        <p:nvPicPr>
          <p:cNvPr id="47108" name="Picture 2" descr="D:\Users\yilinlin\Desktop\timg_meitu_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96138" y="3227388"/>
            <a:ext cx="4421187"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3" name="Rectangle 2"/>
          <p:cNvSpPr>
            <a:spLocks noChangeArrowheads="1"/>
          </p:cNvSpPr>
          <p:nvPr/>
        </p:nvSpPr>
        <p:spPr bwMode="gray">
          <a:xfrm>
            <a:off x="1524000" y="-319088"/>
            <a:ext cx="184150" cy="239713"/>
          </a:xfrm>
          <a:prstGeom prst="rect">
            <a:avLst/>
          </a:prstGeom>
          <a:noFill/>
          <a:ln>
            <a:noFill/>
          </a:ln>
          <a:effectLst>
            <a:outerShdw dist="107763" dir="2700000" algn="ctr" rotWithShape="0">
              <a:srgbClr val="B2B2B2">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endParaRPr lang="zh-CN" altLang="en-US" sz="950"/>
          </a:p>
        </p:txBody>
      </p:sp>
      <p:sp>
        <p:nvSpPr>
          <p:cNvPr id="10246" name="Rectangle 6"/>
          <p:cNvSpPr>
            <a:spLocks noChangeArrowheads="1"/>
          </p:cNvSpPr>
          <p:nvPr/>
        </p:nvSpPr>
        <p:spPr bwMode="auto">
          <a:xfrm>
            <a:off x="1524000" y="-392113"/>
            <a:ext cx="184150" cy="385763"/>
          </a:xfrm>
          <a:prstGeom prst="rect">
            <a:avLst/>
          </a:prstGeom>
          <a:noFill/>
          <a:ln w="9525">
            <a:noFill/>
            <a:miter lim="800000"/>
          </a:ln>
          <a:effectLst>
            <a:prstShdw prst="shdw17" dist="17961" dir="2700000">
              <a:schemeClr val="accent1">
                <a:gamma/>
                <a:shade val="60000"/>
                <a:invGamma/>
              </a:schemeClr>
            </a:prstShdw>
          </a:effectLst>
        </p:spPr>
        <p:txBody>
          <a:bodyPr wrap="none" anchor="ctr">
            <a:spAutoFit/>
          </a:bodyPr>
          <a:lstStyle/>
          <a:p>
            <a:pPr eaLnBrk="1" fontAlgn="auto" hangingPunct="1">
              <a:spcBef>
                <a:spcPts val="0"/>
              </a:spcBef>
              <a:spcAft>
                <a:spcPts val="0"/>
              </a:spcAft>
              <a:defRPr/>
            </a:pPr>
            <a:endParaRPr lang="zh-CN" altLang="en-US" sz="1905">
              <a:solidFill>
                <a:srgbClr val="000000"/>
              </a:solidFill>
              <a:latin typeface="Arial" panose="020B0604020202020204" pitchFamily="34" charset="0"/>
              <a:ea typeface="+mn-ea"/>
            </a:endParaRPr>
          </a:p>
        </p:txBody>
      </p:sp>
      <p:sp>
        <p:nvSpPr>
          <p:cNvPr id="5" name="Rectangle 5"/>
          <p:cNvSpPr>
            <a:spLocks noChangeArrowheads="1"/>
          </p:cNvSpPr>
          <p:nvPr/>
        </p:nvSpPr>
        <p:spPr bwMode="auto">
          <a:xfrm>
            <a:off x="376195" y="5661864"/>
            <a:ext cx="347593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0066"/>
              </a:buClr>
              <a:buFont typeface="Wingdings" panose="05000000000000000000" pitchFamily="2" charset="2"/>
              <a:buChar char="n"/>
              <a:defRPr kumimoji="1" sz="21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kumimoji="1" sz="29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5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9pPr>
          </a:lstStyle>
          <a:p>
            <a:pPr eaLnBrk="1" hangingPunct="1">
              <a:spcBef>
                <a:spcPts val="600"/>
              </a:spcBef>
              <a:spcAft>
                <a:spcPts val="600"/>
              </a:spcAft>
              <a:buClrTx/>
              <a:buFontTx/>
              <a:buNone/>
            </a:pPr>
            <a:r>
              <a:rPr kumimoji="0" lang="zh-CN" altLang="en-US" sz="1800" dirty="0">
                <a:solidFill>
                  <a:srgbClr val="000000"/>
                </a:solidFill>
                <a:latin typeface="微软雅黑" panose="020B0503020204020204" pitchFamily="34" charset="-122"/>
                <a:ea typeface="微软雅黑" panose="020B0503020204020204" pitchFamily="34" charset="-122"/>
              </a:rPr>
              <a:t>相关的实训、课程视频等资源：</a:t>
            </a:r>
            <a:endParaRPr kumimoji="0" lang="en-US" altLang="zh-CN" sz="1800" dirty="0">
              <a:solidFill>
                <a:srgbClr val="000000"/>
              </a:solidFill>
              <a:latin typeface="微软雅黑" panose="020B0503020204020204" pitchFamily="34" charset="-122"/>
              <a:ea typeface="微软雅黑" panose="020B0503020204020204" pitchFamily="34" charset="-122"/>
            </a:endParaRPr>
          </a:p>
          <a:p>
            <a:pPr eaLnBrk="1" hangingPunct="1">
              <a:spcBef>
                <a:spcPts val="600"/>
              </a:spcBef>
              <a:spcAft>
                <a:spcPts val="600"/>
              </a:spcAft>
              <a:buClrTx/>
              <a:buFontTx/>
              <a:buNone/>
            </a:pPr>
            <a:r>
              <a:rPr kumimoji="0" lang="en-US" altLang="zh-CN" sz="1800" dirty="0">
                <a:solidFill>
                  <a:srgbClr val="000000"/>
                </a:solidFill>
                <a:latin typeface="微软雅黑" panose="020B0503020204020204" pitchFamily="34" charset="-122"/>
                <a:ea typeface="微软雅黑" panose="020B0503020204020204" pitchFamily="34" charset="-122"/>
                <a:hlinkClick r:id="rId1"/>
              </a:rPr>
              <a:t>https://edu.tipdm.org</a:t>
            </a:r>
            <a:endParaRPr kumimoji="0" lang="en-US" altLang="zh-CN" sz="1800" u="sng" dirty="0">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4494325" y="5661864"/>
            <a:ext cx="460654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0066"/>
              </a:buClr>
              <a:buFont typeface="Wingdings" panose="05000000000000000000" pitchFamily="2" charset="2"/>
              <a:buChar char="n"/>
              <a:defRPr kumimoji="1" sz="21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kumimoji="1" sz="29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5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9pPr>
          </a:lstStyle>
          <a:p>
            <a:pPr eaLnBrk="1" hangingPunct="1">
              <a:spcBef>
                <a:spcPts val="600"/>
              </a:spcBef>
              <a:spcAft>
                <a:spcPts val="600"/>
              </a:spcAft>
              <a:buClrTx/>
              <a:buFontTx/>
              <a:buNone/>
            </a:pPr>
            <a:r>
              <a:rPr kumimoji="0" lang="zh-CN" altLang="en-US" sz="1800" dirty="0">
                <a:solidFill>
                  <a:srgbClr val="000000"/>
                </a:solidFill>
                <a:latin typeface="微软雅黑" panose="020B0503020204020204" pitchFamily="34" charset="-122"/>
                <a:ea typeface="微软雅黑" panose="020B0503020204020204" pitchFamily="34" charset="-122"/>
              </a:rPr>
              <a:t>相关的培训动态：</a:t>
            </a:r>
            <a:endParaRPr kumimoji="0" lang="en-US" altLang="zh-CN" sz="1800" dirty="0">
              <a:solidFill>
                <a:srgbClr val="000000"/>
              </a:solidFill>
              <a:latin typeface="微软雅黑" panose="020B0503020204020204" pitchFamily="34" charset="-122"/>
              <a:ea typeface="微软雅黑" panose="020B0503020204020204" pitchFamily="34" charset="-122"/>
            </a:endParaRPr>
          </a:p>
          <a:p>
            <a:pPr eaLnBrk="1" hangingPunct="1">
              <a:spcBef>
                <a:spcPts val="600"/>
              </a:spcBef>
              <a:spcAft>
                <a:spcPts val="600"/>
              </a:spcAft>
              <a:buClrTx/>
              <a:buFontTx/>
              <a:buNone/>
            </a:pPr>
            <a:r>
              <a:rPr kumimoji="0" lang="en-US" altLang="zh-CN" sz="1800" dirty="0">
                <a:solidFill>
                  <a:srgbClr val="000000"/>
                </a:solidFill>
                <a:latin typeface="微软雅黑" panose="020B0503020204020204" pitchFamily="34" charset="-122"/>
                <a:ea typeface="微软雅黑" panose="020B0503020204020204" pitchFamily="34" charset="-122"/>
                <a:hlinkClick r:id="rId2"/>
              </a:rPr>
              <a:t>http://www.tipdm.com/pxdt/index.jhtml</a:t>
            </a:r>
            <a:endParaRPr kumimoji="0" lang="en-US" altLang="zh-CN" sz="18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tags/tag1.xml><?xml version="1.0" encoding="utf-8"?>
<p:tagLst xmlns:p="http://schemas.openxmlformats.org/presentationml/2006/main">
  <p:tag name="KSO_WPP_MARK_KEY" val="ced67c92-be00-416c-b8f6-12327b336ab5"/>
  <p:tag name="COMMONDATA" val="eyJoZGlkIjoiZWQ4NDE3YzRiMzI1N2NiZGVmYzg3YWJhZjNmY2E2Y2MifQ=="/>
</p:tagLst>
</file>

<file path=ppt/theme/theme1.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黑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solidFill>
            <a:srgbClr val="FF0000"/>
          </a:solidFill>
          <a:prstDash val="sysDash"/>
          <a:round/>
        </a:ln>
      </a:spPr>
      <a:bodyPr anchor="ctr"/>
      <a:lstStyle>
        <a:defPPr>
          <a:defRPr/>
        </a:defPPr>
      </a:lstStyle>
    </a:sp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黑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solidFill>
            <a:srgbClr val="FF0000"/>
          </a:solidFill>
          <a:prstDash val="sysDash"/>
          <a:round/>
        </a:ln>
      </a:spPr>
      <a:bodyPr anchor="ctr"/>
      <a:lstStyle>
        <a:defPPr>
          <a:defRPr/>
        </a:defPPr>
      </a:lstStyle>
    </a:sp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11033</Words>
  <Application>WPS 演示</Application>
  <PresentationFormat>宽屏</PresentationFormat>
  <Paragraphs>828</Paragraphs>
  <Slides>38</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38</vt:i4>
      </vt:variant>
    </vt:vector>
  </HeadingPairs>
  <TitlesOfParts>
    <vt:vector size="52" baseType="lpstr">
      <vt:lpstr>Arial</vt:lpstr>
      <vt:lpstr>宋体</vt:lpstr>
      <vt:lpstr>Wingdings</vt:lpstr>
      <vt:lpstr>Calibri</vt:lpstr>
      <vt:lpstr>微软雅黑</vt:lpstr>
      <vt:lpstr>黑体</vt:lpstr>
      <vt:lpstr>Calibri</vt:lpstr>
      <vt:lpstr>仿宋</vt:lpstr>
      <vt:lpstr>Times New Roman</vt:lpstr>
      <vt:lpstr>等线</vt:lpstr>
      <vt:lpstr>Times New Roman</vt:lpstr>
      <vt:lpstr>Arial Unicode MS</vt:lpstr>
      <vt:lpstr>2_Office 主题</vt:lpstr>
      <vt:lpstr>3_Office 主题</vt:lpstr>
      <vt:lpstr>Scrapy爬虫</vt:lpstr>
      <vt:lpstr>目录</vt:lpstr>
      <vt:lpstr>了解Scrapy爬虫框架</vt:lpstr>
      <vt:lpstr>了解Scrapy爬虫框架</vt:lpstr>
      <vt:lpstr>了解Scrapy爬虫框架</vt:lpstr>
      <vt:lpstr>了解Scrapy爬虫框架</vt:lpstr>
      <vt:lpstr>了解Scrapy爬虫框架</vt:lpstr>
      <vt:lpstr>了解Scrapy爬虫框架</vt:lpstr>
      <vt:lpstr>熟悉Scrapy常用命令</vt:lpstr>
      <vt:lpstr>熟悉Scrapy常用命令</vt:lpstr>
      <vt:lpstr>目录</vt:lpstr>
      <vt:lpstr>创建Scrapy爬虫项目</vt:lpstr>
      <vt:lpstr>创建Scrapy爬虫项目</vt:lpstr>
      <vt:lpstr>创建Scrapy爬虫项目</vt:lpstr>
      <vt:lpstr>修改items/piplines脚本</vt:lpstr>
      <vt:lpstr>修改items/piplines脚本</vt:lpstr>
      <vt:lpstr>修改items/piplines脚本</vt:lpstr>
      <vt:lpstr>修改items/piplines脚本</vt:lpstr>
      <vt:lpstr>编写spider脚本</vt:lpstr>
      <vt:lpstr>编写spider脚本</vt:lpstr>
      <vt:lpstr>编写spider脚本</vt:lpstr>
      <vt:lpstr>编写spider脚本</vt:lpstr>
      <vt:lpstr>编写spider脚本</vt:lpstr>
      <vt:lpstr>修改settings脚本</vt:lpstr>
      <vt:lpstr>修改settings脚本</vt:lpstr>
      <vt:lpstr>修改settings脚本</vt:lpstr>
      <vt:lpstr>修改settings脚本</vt:lpstr>
      <vt:lpstr>目录</vt:lpstr>
      <vt:lpstr>定制下载器中间件</vt:lpstr>
      <vt:lpstr>定制下载器中间件</vt:lpstr>
      <vt:lpstr>定制下载器中间件</vt:lpstr>
      <vt:lpstr>定制下载器中间件</vt:lpstr>
      <vt:lpstr>定制下载器中间件</vt:lpstr>
      <vt:lpstr>定制Spider中间件</vt:lpstr>
      <vt:lpstr>定制Spider中间件</vt:lpstr>
      <vt:lpstr>目录</vt:lpstr>
      <vt:lpstr>小结</vt:lpstr>
      <vt:lpstr>PowerPoint 演示文稿</vt:lpstr>
    </vt:vector>
  </TitlesOfParts>
  <Company>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Roc Ren</dc:creator>
  <cp:lastModifiedBy>刘雨</cp:lastModifiedBy>
  <cp:revision>307</cp:revision>
  <dcterms:created xsi:type="dcterms:W3CDTF">2017-01-10T15:44:00Z</dcterms:created>
  <dcterms:modified xsi:type="dcterms:W3CDTF">2023-03-30T06:52:46Z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31278AAEEDF34593B20B69C6BF1AE7B5</vt:lpwstr>
  </property>
  <property fmtid="{D5CDD505-2E9C-101B-9397-08002B2CF9AE}" pid="3" name="KSOProductBuildVer">
    <vt:lpwstr>2052-11.1.0.13703</vt:lpwstr>
  </property>
</Properties>
</file>