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3"/>
    <p:sldMasterId id="2147483675" r:id="rId4"/>
    <p:sldMasterId id="2147483692" r:id="rId5"/>
    <p:sldMasterId id="2147483709" r:id="rId6"/>
    <p:sldMasterId id="2147483726" r:id="rId7"/>
    <p:sldMasterId id="2147483743" r:id="rId8"/>
  </p:sldMasterIdLst>
  <p:notesMasterIdLst>
    <p:notesMasterId r:id="rId12"/>
  </p:notesMasterIdLst>
  <p:handoutMasterIdLst>
    <p:handoutMasterId r:id="rId42"/>
  </p:handoutMasterIdLst>
  <p:sldIdLst>
    <p:sldId id="256" r:id="rId9"/>
    <p:sldId id="359" r:id="rId10"/>
    <p:sldId id="487" r:id="rId11"/>
    <p:sldId id="574" r:id="rId13"/>
    <p:sldId id="555" r:id="rId14"/>
    <p:sldId id="575" r:id="rId15"/>
    <p:sldId id="587" r:id="rId16"/>
    <p:sldId id="578" r:id="rId17"/>
    <p:sldId id="576" r:id="rId18"/>
    <p:sldId id="577" r:id="rId19"/>
    <p:sldId id="579" r:id="rId20"/>
    <p:sldId id="580" r:id="rId21"/>
    <p:sldId id="588" r:id="rId22"/>
    <p:sldId id="582" r:id="rId23"/>
    <p:sldId id="583" r:id="rId24"/>
    <p:sldId id="584" r:id="rId25"/>
    <p:sldId id="585" r:id="rId26"/>
    <p:sldId id="589" r:id="rId27"/>
    <p:sldId id="586" r:id="rId28"/>
    <p:sldId id="590" r:id="rId29"/>
    <p:sldId id="591" r:id="rId30"/>
    <p:sldId id="592" r:id="rId31"/>
    <p:sldId id="593" r:id="rId32"/>
    <p:sldId id="594" r:id="rId33"/>
    <p:sldId id="596" r:id="rId34"/>
    <p:sldId id="532" r:id="rId35"/>
    <p:sldId id="599" r:id="rId36"/>
    <p:sldId id="602" r:id="rId37"/>
    <p:sldId id="603" r:id="rId38"/>
    <p:sldId id="605" r:id="rId39"/>
    <p:sldId id="606" r:id="rId40"/>
    <p:sldId id="481" r:id="rId41"/>
  </p:sldIdLst>
  <p:sldSz cx="12198350" cy="6858000"/>
  <p:notesSz cx="6858000" cy="9144000"/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2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8500"/>
    <a:srgbClr val="8BAB00"/>
    <a:srgbClr val="739018"/>
    <a:srgbClr val="AAD523"/>
    <a:srgbClr val="FD7A2A"/>
    <a:srgbClr val="FF0000"/>
    <a:srgbClr val="404040"/>
    <a:srgbClr val="3B79CE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 varScale="1">
        <p:scale>
          <a:sx n="106" d="100"/>
          <a:sy n="106" d="100"/>
        </p:scale>
        <p:origin x="-108" y="-180"/>
      </p:cViewPr>
      <p:guideLst>
        <p:guide orient="horz" pos="2160"/>
        <p:guide pos="392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2580" y="-78"/>
      </p:cViewPr>
      <p:guideLst>
        <p:guide orient="horz" pos="2880"/>
        <p:guide pos="22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1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6" Type="http://schemas.openxmlformats.org/officeDocument/2006/relationships/tags" Target="tags/tag3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handoutMaster" Target="handoutMasters/handoutMaster1.xml"/><Relationship Id="rId41" Type="http://schemas.openxmlformats.org/officeDocument/2006/relationships/slide" Target="slides/slide32.xml"/><Relationship Id="rId40" Type="http://schemas.openxmlformats.org/officeDocument/2006/relationships/slide" Target="slides/slide31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0.xml"/><Relationship Id="rId38" Type="http://schemas.openxmlformats.org/officeDocument/2006/relationships/slide" Target="slides/slide29.xml"/><Relationship Id="rId37" Type="http://schemas.openxmlformats.org/officeDocument/2006/relationships/slide" Target="slides/slide28.xml"/><Relationship Id="rId36" Type="http://schemas.openxmlformats.org/officeDocument/2006/relationships/slide" Target="slides/slide27.xml"/><Relationship Id="rId35" Type="http://schemas.openxmlformats.org/officeDocument/2006/relationships/slide" Target="slides/slide26.xml"/><Relationship Id="rId34" Type="http://schemas.openxmlformats.org/officeDocument/2006/relationships/slide" Target="slides/slide25.xml"/><Relationship Id="rId33" Type="http://schemas.openxmlformats.org/officeDocument/2006/relationships/slide" Target="slides/slide24.xml"/><Relationship Id="rId32" Type="http://schemas.openxmlformats.org/officeDocument/2006/relationships/slide" Target="slides/slide23.xml"/><Relationship Id="rId31" Type="http://schemas.openxmlformats.org/officeDocument/2006/relationships/slide" Target="slides/slide22.xml"/><Relationship Id="rId30" Type="http://schemas.openxmlformats.org/officeDocument/2006/relationships/slide" Target="slides/slide2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0" Type="http://schemas.openxmlformats.org/officeDocument/2006/relationships/slide" Target="slides/slide11.xml"/><Relationship Id="rId2" Type="http://schemas.openxmlformats.org/officeDocument/2006/relationships/theme" Target="theme/theme1.xml"/><Relationship Id="rId19" Type="http://schemas.openxmlformats.org/officeDocument/2006/relationships/slide" Target="slides/slide10.xml"/><Relationship Id="rId18" Type="http://schemas.openxmlformats.org/officeDocument/2006/relationships/slide" Target="slides/slide9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3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F3725-0D92-49D9-88BD-0A725DCC5E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2BA8C6-1B8B-494C-881B-33C94A7D207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34892-2594-4348-9B59-391C3F1BE7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79413" y="685800"/>
            <a:ext cx="60991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031C7-A97A-4B3D-B11F-B8701A7D071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997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05535" y="1237933"/>
            <a:ext cx="10240010" cy="82994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/>
            <a:r>
              <a:rPr lang="zh-CN" altLang="en-US" sz="4800" spc="50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(P)" pitchFamily="34" charset="-122"/>
                <a:ea typeface="华康俪金黑W8(P)" pitchFamily="34" charset="-122"/>
                <a:cs typeface="经典繁仿黑" pitchFamily="49" charset="-122"/>
              </a:rPr>
              <a:t>用Python实现信息搜集</a:t>
            </a:r>
            <a:endParaRPr lang="zh-CN" altLang="en-US" sz="4800" spc="50" dirty="0" smtClean="0">
              <a:ln w="1143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俪金黑W8(P)" pitchFamily="34" charset="-122"/>
              <a:ea typeface="华康俪金黑W8(P)" pitchFamily="34" charset="-122"/>
              <a:cs typeface="经典繁仿黑" pitchFamily="49" charset="-122"/>
            </a:endParaRPr>
          </a:p>
        </p:txBody>
      </p:sp>
      <p:sp>
        <p:nvSpPr>
          <p:cNvPr id="18" name="矩形 17"/>
          <p:cNvSpPr/>
          <p:nvPr userDrawn="1"/>
        </p:nvSpPr>
        <p:spPr>
          <a:xfrm>
            <a:off x="1201783" y="837228"/>
            <a:ext cx="3553852" cy="3683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第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5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章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——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经典繁仿黑" pitchFamily="49" charset="-122"/>
            </a:endParaRPr>
          </a:p>
        </p:txBody>
      </p:sp>
      <p:cxnSp>
        <p:nvCxnSpPr>
          <p:cNvPr id="20" name="直接连接符 19"/>
          <p:cNvCxnSpPr/>
          <p:nvPr userDrawn="1"/>
        </p:nvCxnSpPr>
        <p:spPr bwMode="auto">
          <a:xfrm>
            <a:off x="946176" y="2527275"/>
            <a:ext cx="0" cy="4330725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直接连接符 20"/>
          <p:cNvCxnSpPr/>
          <p:nvPr userDrawn="1"/>
        </p:nvCxnSpPr>
        <p:spPr bwMode="auto">
          <a:xfrm flipH="1">
            <a:off x="0" y="2339950"/>
            <a:ext cx="758851" cy="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直接连接符 21"/>
          <p:cNvCxnSpPr/>
          <p:nvPr userDrawn="1"/>
        </p:nvCxnSpPr>
        <p:spPr bwMode="auto">
          <a:xfrm>
            <a:off x="946176" y="0"/>
            <a:ext cx="0" cy="2151038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直接连接符 22"/>
          <p:cNvCxnSpPr/>
          <p:nvPr userDrawn="1"/>
        </p:nvCxnSpPr>
        <p:spPr bwMode="auto">
          <a:xfrm flipH="1">
            <a:off x="1135089" y="2339950"/>
            <a:ext cx="6476254" cy="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直接连接符 31"/>
          <p:cNvCxnSpPr/>
          <p:nvPr userDrawn="1"/>
        </p:nvCxnSpPr>
        <p:spPr bwMode="auto">
          <a:xfrm flipH="1">
            <a:off x="7611745" y="2331085"/>
            <a:ext cx="4586605" cy="889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48" name="组合 47"/>
          <p:cNvGrpSpPr/>
          <p:nvPr userDrawn="1"/>
        </p:nvGrpSpPr>
        <p:grpSpPr>
          <a:xfrm>
            <a:off x="759726" y="2151586"/>
            <a:ext cx="376724" cy="376728"/>
            <a:chOff x="759726" y="2151586"/>
            <a:chExt cx="376724" cy="376728"/>
          </a:xfrm>
        </p:grpSpPr>
        <p:sp>
          <p:nvSpPr>
            <p:cNvPr id="40" name="L 形 39"/>
            <p:cNvSpPr/>
            <p:nvPr userDrawn="1"/>
          </p:nvSpPr>
          <p:spPr>
            <a:xfrm>
              <a:off x="759726" y="2391514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L 形 41"/>
            <p:cNvSpPr/>
            <p:nvPr userDrawn="1"/>
          </p:nvSpPr>
          <p:spPr>
            <a:xfrm flipH="1">
              <a:off x="999650" y="2391514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L 形 42"/>
            <p:cNvSpPr/>
            <p:nvPr userDrawn="1"/>
          </p:nvSpPr>
          <p:spPr>
            <a:xfrm flipH="1" flipV="1">
              <a:off x="999650" y="2151586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L 形 43"/>
            <p:cNvSpPr/>
            <p:nvPr userDrawn="1"/>
          </p:nvSpPr>
          <p:spPr>
            <a:xfrm flipV="1">
              <a:off x="759726" y="2151586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/>
            <p:cNvCxnSpPr/>
            <p:nvPr userDrawn="1"/>
          </p:nvCxnSpPr>
          <p:spPr bwMode="auto">
            <a:xfrm flipH="1">
              <a:off x="885839" y="2339950"/>
              <a:ext cx="122400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1" name="直接连接符 50"/>
            <p:cNvCxnSpPr/>
            <p:nvPr userDrawn="1"/>
          </p:nvCxnSpPr>
          <p:spPr bwMode="auto">
            <a:xfrm>
              <a:off x="946176" y="2278750"/>
              <a:ext cx="0" cy="1224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aphicFrame>
        <p:nvGraphicFramePr>
          <p:cNvPr id="3" name="对象 2"/>
          <p:cNvGraphicFramePr/>
          <p:nvPr userDrawn="1"/>
        </p:nvGraphicFramePr>
        <p:xfrm>
          <a:off x="3281680" y="2331085"/>
          <a:ext cx="5636895" cy="4563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2" imgW="5632450" imgH="4559300" progId="Paint.Picture">
                  <p:embed/>
                </p:oleObj>
              </mc:Choice>
              <mc:Fallback>
                <p:oleObj name="" r:id="rId2" imgW="5632450" imgH="4559300" progId="Paint.Picture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81680" y="2331085"/>
                        <a:ext cx="5636895" cy="45631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99"/>
                            </p:stCondLst>
                            <p:childTnLst>
                              <p:par>
                                <p:cTn id="1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1905" y="0"/>
            <a:ext cx="12199975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 userDrawn="1"/>
        </p:nvCxnSpPr>
        <p:spPr>
          <a:xfrm flipV="1">
            <a:off x="11773550" y="6741368"/>
            <a:ext cx="424800" cy="1744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 userDrawn="1"/>
        </p:nvCxnSpPr>
        <p:spPr>
          <a:xfrm>
            <a:off x="0" y="6741368"/>
            <a:ext cx="864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 userDrawn="1"/>
        </p:nvGrpSpPr>
        <p:grpSpPr>
          <a:xfrm>
            <a:off x="10851703" y="6343232"/>
            <a:ext cx="936104" cy="936104"/>
            <a:chOff x="5631123" y="6343232"/>
            <a:chExt cx="936104" cy="936104"/>
          </a:xfrm>
        </p:grpSpPr>
        <p:sp>
          <p:nvSpPr>
            <p:cNvPr id="33" name="弦形 32"/>
            <p:cNvSpPr/>
            <p:nvPr userDrawn="1"/>
          </p:nvSpPr>
          <p:spPr>
            <a:xfrm rot="6746465">
              <a:off x="5737587" y="6451264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4" name="弧形 33"/>
            <p:cNvSpPr/>
            <p:nvPr userDrawn="1"/>
          </p:nvSpPr>
          <p:spPr>
            <a:xfrm>
              <a:off x="5631123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 userDrawn="1"/>
        </p:nvGrpSpPr>
        <p:grpSpPr>
          <a:xfrm>
            <a:off x="846290" y="6345343"/>
            <a:ext cx="936104" cy="936104"/>
            <a:chOff x="846290" y="6343232"/>
            <a:chExt cx="936104" cy="936104"/>
          </a:xfrm>
        </p:grpSpPr>
        <p:sp>
          <p:nvSpPr>
            <p:cNvPr id="36" name="弦形 35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7" name="弧形 36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 userDrawn="1"/>
        </p:nvGrpSpPr>
        <p:grpSpPr>
          <a:xfrm>
            <a:off x="1777226" y="6345343"/>
            <a:ext cx="936104" cy="936104"/>
            <a:chOff x="846290" y="6343232"/>
            <a:chExt cx="936104" cy="936104"/>
          </a:xfrm>
        </p:grpSpPr>
        <p:sp>
          <p:nvSpPr>
            <p:cNvPr id="39" name="弦形 38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40" name="弧形 39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 userDrawn="1"/>
        </p:nvGrpSpPr>
        <p:grpSpPr>
          <a:xfrm>
            <a:off x="2708162" y="6345343"/>
            <a:ext cx="936104" cy="936104"/>
            <a:chOff x="846290" y="6343232"/>
            <a:chExt cx="936104" cy="936104"/>
          </a:xfrm>
        </p:grpSpPr>
        <p:sp>
          <p:nvSpPr>
            <p:cNvPr id="42" name="弦形 41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43" name="弧形 42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4" name="直接连接符 43"/>
          <p:cNvCxnSpPr/>
          <p:nvPr userDrawn="1"/>
        </p:nvCxnSpPr>
        <p:spPr>
          <a:xfrm>
            <a:off x="3628800" y="6741368"/>
            <a:ext cx="7236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15"/>
          <p:cNvSpPr txBox="1"/>
          <p:nvPr userDrawn="1"/>
        </p:nvSpPr>
        <p:spPr>
          <a:xfrm>
            <a:off x="10923711" y="64886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8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1106593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 userDrawn="1"/>
        </p:nvSpPr>
        <p:spPr>
          <a:xfrm>
            <a:off x="2037529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 userDrawn="1"/>
        </p:nvSpPr>
        <p:spPr>
          <a:xfrm>
            <a:off x="2968465" y="648873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 userDrawn="1"/>
        </p:nvCxnSpPr>
        <p:spPr>
          <a:xfrm flipV="1">
            <a:off x="842591" y="-1"/>
            <a:ext cx="0" cy="54000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 userDrawn="1"/>
        </p:nvCxnSpPr>
        <p:spPr>
          <a:xfrm>
            <a:off x="999753" y="0"/>
            <a:ext cx="0" cy="39600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24"/>
          <p:cNvSpPr>
            <a:spLocks noChangeArrowheads="1"/>
          </p:cNvSpPr>
          <p:nvPr userDrawn="1"/>
        </p:nvSpPr>
        <p:spPr bwMode="auto">
          <a:xfrm>
            <a:off x="1230313" y="170112"/>
            <a:ext cx="1769587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B0F0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CONTENTS PAGE</a:t>
            </a:r>
            <a:endParaRPr lang="zh-CN" altLang="en-US" b="1" dirty="0">
              <a:solidFill>
                <a:srgbClr val="00B0F0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" name="圆角矩形 1"/>
          <p:cNvSpPr/>
          <p:nvPr userDrawn="1"/>
        </p:nvSpPr>
        <p:spPr>
          <a:xfrm>
            <a:off x="1773555" y="3789045"/>
            <a:ext cx="5523230" cy="252095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 userDrawn="1"/>
        </p:nvSpPr>
        <p:spPr>
          <a:xfrm>
            <a:off x="302085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 userDrawn="1"/>
        </p:nvSpPr>
        <p:spPr>
          <a:xfrm>
            <a:off x="600017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14"/>
          <p:cNvSpPr/>
          <p:nvPr userDrawn="1"/>
        </p:nvSpPr>
        <p:spPr bwMode="auto">
          <a:xfrm>
            <a:off x="2151734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3B79CE"/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" name="TextBox 8"/>
          <p:cNvSpPr txBox="1"/>
          <p:nvPr userDrawn="1"/>
        </p:nvSpPr>
        <p:spPr>
          <a:xfrm>
            <a:off x="2241745" y="4221088"/>
            <a:ext cx="175621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1.1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 userDrawn="1"/>
        </p:nvSpPr>
        <p:spPr>
          <a:xfrm>
            <a:off x="2368450" y="1988840"/>
            <a:ext cx="150281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网络世界的规则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8"/>
          <p:cNvSpPr txBox="1"/>
          <p:nvPr userDrawn="1"/>
        </p:nvSpPr>
        <p:spPr>
          <a:xfrm>
            <a:off x="5221877" y="4221088"/>
            <a:ext cx="175621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1.2</a:t>
            </a:r>
            <a:endParaRPr lang="en-US" altLang="zh-C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60" name="椭圆 14"/>
          <p:cNvSpPr/>
          <p:nvPr userDrawn="1"/>
        </p:nvSpPr>
        <p:spPr bwMode="auto">
          <a:xfrm>
            <a:off x="5131053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3B79CE"/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3" name="TextBox 62"/>
          <p:cNvSpPr txBox="1"/>
          <p:nvPr userDrawn="1"/>
        </p:nvSpPr>
        <p:spPr>
          <a:xfrm>
            <a:off x="5347770" y="1988840"/>
            <a:ext cx="150281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两个设备如何连接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/>
      <p:bldP spid="58" grpId="0"/>
      <p:bldP spid="63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9975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 userDrawn="1"/>
        </p:nvCxnSpPr>
        <p:spPr>
          <a:xfrm flipV="1">
            <a:off x="11773550" y="6741368"/>
            <a:ext cx="424800" cy="1744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>
            <a:off x="0" y="6741368"/>
            <a:ext cx="864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 userDrawn="1"/>
        </p:nvGrpSpPr>
        <p:grpSpPr>
          <a:xfrm>
            <a:off x="10851703" y="6343232"/>
            <a:ext cx="936104" cy="936104"/>
            <a:chOff x="5631123" y="6343232"/>
            <a:chExt cx="936104" cy="936104"/>
          </a:xfrm>
        </p:grpSpPr>
        <p:sp>
          <p:nvSpPr>
            <p:cNvPr id="22" name="弦形 21"/>
            <p:cNvSpPr/>
            <p:nvPr userDrawn="1"/>
          </p:nvSpPr>
          <p:spPr>
            <a:xfrm rot="6746465">
              <a:off x="5737587" y="6451264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24" name="弧形 23"/>
            <p:cNvSpPr/>
            <p:nvPr userDrawn="1"/>
          </p:nvSpPr>
          <p:spPr>
            <a:xfrm>
              <a:off x="5631123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 userDrawn="1"/>
        </p:nvGrpSpPr>
        <p:grpSpPr>
          <a:xfrm>
            <a:off x="846290" y="6345343"/>
            <a:ext cx="936104" cy="936104"/>
            <a:chOff x="846290" y="6343232"/>
            <a:chExt cx="936104" cy="936104"/>
          </a:xfrm>
        </p:grpSpPr>
        <p:sp>
          <p:nvSpPr>
            <p:cNvPr id="26" name="弦形 25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27" name="弧形 26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 userDrawn="1"/>
        </p:nvGrpSpPr>
        <p:grpSpPr>
          <a:xfrm>
            <a:off x="1777226" y="6345343"/>
            <a:ext cx="936104" cy="936104"/>
            <a:chOff x="846290" y="6343232"/>
            <a:chExt cx="936104" cy="936104"/>
          </a:xfrm>
        </p:grpSpPr>
        <p:sp>
          <p:nvSpPr>
            <p:cNvPr id="29" name="弦形 28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0" name="弧形 29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 userDrawn="1"/>
        </p:nvGrpSpPr>
        <p:grpSpPr>
          <a:xfrm>
            <a:off x="2708162" y="6345343"/>
            <a:ext cx="936104" cy="936104"/>
            <a:chOff x="846290" y="6343232"/>
            <a:chExt cx="936104" cy="936104"/>
          </a:xfrm>
        </p:grpSpPr>
        <p:sp>
          <p:nvSpPr>
            <p:cNvPr id="32" name="弦形 31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3" name="弧形 32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4" name="直接连接符 33"/>
          <p:cNvCxnSpPr/>
          <p:nvPr userDrawn="1"/>
        </p:nvCxnSpPr>
        <p:spPr>
          <a:xfrm>
            <a:off x="3628800" y="6741368"/>
            <a:ext cx="7236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5"/>
          <p:cNvSpPr txBox="1"/>
          <p:nvPr userDrawn="1"/>
        </p:nvSpPr>
        <p:spPr>
          <a:xfrm>
            <a:off x="10923711" y="64886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8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1106593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2037529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渡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2968465" y="648873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 userDrawn="1"/>
        </p:nvCxnSpPr>
        <p:spPr>
          <a:xfrm flipV="1">
            <a:off x="842591" y="-1"/>
            <a:ext cx="0" cy="54000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 userDrawn="1"/>
        </p:nvCxnSpPr>
        <p:spPr>
          <a:xfrm>
            <a:off x="999753" y="0"/>
            <a:ext cx="0" cy="39600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24"/>
          <p:cNvSpPr>
            <a:spLocks noChangeArrowheads="1"/>
          </p:cNvSpPr>
          <p:nvPr userDrawn="1"/>
        </p:nvSpPr>
        <p:spPr bwMode="auto">
          <a:xfrm>
            <a:off x="1230313" y="170112"/>
            <a:ext cx="198240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B0F0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TRANSITION  PAGE</a:t>
            </a:r>
            <a:endParaRPr lang="en-US" altLang="zh-CN" b="1" dirty="0" smtClean="0">
              <a:solidFill>
                <a:srgbClr val="00B0F0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2" name="圆角矩形 41"/>
          <p:cNvSpPr/>
          <p:nvPr userDrawn="1"/>
        </p:nvSpPr>
        <p:spPr>
          <a:xfrm>
            <a:off x="1773527" y="3789040"/>
            <a:ext cx="8790144" cy="252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 userDrawn="1"/>
        </p:nvSpPr>
        <p:spPr>
          <a:xfrm>
            <a:off x="302085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 userDrawn="1"/>
        </p:nvSpPr>
        <p:spPr>
          <a:xfrm>
            <a:off x="600017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 userDrawn="1"/>
        </p:nvSpPr>
        <p:spPr>
          <a:xfrm>
            <a:off x="897949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TextBox 8"/>
          <p:cNvSpPr txBox="1"/>
          <p:nvPr userDrawn="1"/>
        </p:nvSpPr>
        <p:spPr>
          <a:xfrm>
            <a:off x="2241745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第一章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49" name="TextBox 8"/>
          <p:cNvSpPr txBox="1"/>
          <p:nvPr userDrawn="1"/>
        </p:nvSpPr>
        <p:spPr>
          <a:xfrm>
            <a:off x="5221877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第二章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50" name="TextBox 8"/>
          <p:cNvSpPr txBox="1"/>
          <p:nvPr userDrawn="1"/>
        </p:nvSpPr>
        <p:spPr>
          <a:xfrm>
            <a:off x="8200385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第三章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13760" y="251765"/>
            <a:ext cx="245745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26085" y="1557020"/>
            <a:ext cx="215265" cy="345440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用Python实现信息搜集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/>
          <p:cNvSpPr txBox="1"/>
          <p:nvPr userDrawn="1"/>
        </p:nvSpPr>
        <p:spPr>
          <a:xfrm>
            <a:off x="966311" y="159023"/>
            <a:ext cx="496984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6.1 中间人攻击的原理</a:t>
            </a:r>
            <a:endParaRPr sz="2400" dirty="0" smtClean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95345" y="324790"/>
            <a:ext cx="245745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26085" y="1415415"/>
            <a:ext cx="215265" cy="300037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用Python实现信息搜集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第四节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招聘的职责分工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13760" y="251765"/>
            <a:ext cx="245745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用Python实现信息搜集</a:t>
            </a:r>
            <a:endParaRPr lang="zh-CN" altLang="en-US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13760" y="251765"/>
            <a:ext cx="245745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用Python实现信息搜集</a:t>
            </a:r>
            <a:endParaRPr lang="zh-CN" altLang="en-US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760" y="251765"/>
            <a:ext cx="245745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 userDrawn="1"/>
        </p:nvSpPr>
        <p:spPr>
          <a:xfrm>
            <a:off x="939800" y="158750"/>
            <a:ext cx="83000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7.3编写一个远程控制程序的服务端和客户端</a:t>
            </a:r>
            <a:endParaRPr lang="en-US" sz="2400" dirty="0" smtClean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第一节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招聘的规划阶段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第二节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招聘的招募阶段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 userDrawn="1"/>
        </p:nvSpPr>
        <p:spPr>
          <a:xfrm>
            <a:off x="958056" y="167278"/>
            <a:ext cx="496984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小结</a:t>
            </a:r>
            <a:endParaRPr lang="zh-CN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/>
          <p:cNvSpPr txBox="1"/>
          <p:nvPr userDrawn="1"/>
        </p:nvSpPr>
        <p:spPr>
          <a:xfrm>
            <a:off x="966311" y="159023"/>
            <a:ext cx="496984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7.4编写一个反向的木马</a:t>
            </a:r>
            <a:endParaRPr sz="2400" dirty="0" smtClean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第五节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招聘的评估与总结阶段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962" y="4800600"/>
            <a:ext cx="731901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962" y="612775"/>
            <a:ext cx="731901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962" y="5367338"/>
            <a:ext cx="731901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38"/>
            <a:ext cx="1097851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1600201"/>
            <a:ext cx="10978515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804" y="274639"/>
            <a:ext cx="2744629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274639"/>
            <a:ext cx="803058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962" y="4800605"/>
            <a:ext cx="7319010" cy="566740"/>
          </a:xfrm>
          <a:prstGeom prst="rect">
            <a:avLst/>
          </a:prstGeom>
        </p:spPr>
        <p:txBody>
          <a:bodyPr lIns="72545" tIns="36273" rIns="72545" bIns="36273" anchor="b"/>
          <a:lstStyle>
            <a:lvl1pPr algn="l">
              <a:defRPr sz="2535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962" y="612775"/>
            <a:ext cx="7319010" cy="4114800"/>
          </a:xfrm>
          <a:prstGeom prst="rect">
            <a:avLst/>
          </a:prstGeom>
        </p:spPr>
        <p:txBody>
          <a:bodyPr lIns="72545" tIns="36273" rIns="72545" bIns="36273"/>
          <a:lstStyle>
            <a:lvl1pPr marL="0" indent="0">
              <a:buNone/>
              <a:defRPr sz="3865"/>
            </a:lvl1pPr>
            <a:lvl2pPr marL="565785" indent="0">
              <a:buNone/>
              <a:defRPr sz="3465"/>
            </a:lvl2pPr>
            <a:lvl3pPr marL="1130935" indent="0">
              <a:buNone/>
              <a:defRPr sz="2935"/>
            </a:lvl3pPr>
            <a:lvl4pPr marL="1696085" indent="0">
              <a:buNone/>
              <a:defRPr sz="2535"/>
            </a:lvl4pPr>
            <a:lvl5pPr marL="2261235" indent="0">
              <a:buNone/>
              <a:defRPr sz="2535"/>
            </a:lvl5pPr>
            <a:lvl6pPr marL="2827020" indent="0">
              <a:buNone/>
              <a:defRPr sz="2535"/>
            </a:lvl6pPr>
            <a:lvl7pPr marL="3392805" indent="0">
              <a:buNone/>
              <a:defRPr sz="2535"/>
            </a:lvl7pPr>
            <a:lvl8pPr marL="3957320" indent="0">
              <a:buNone/>
              <a:defRPr sz="2535"/>
            </a:lvl8pPr>
            <a:lvl9pPr marL="4523105" indent="0">
              <a:buNone/>
              <a:defRPr sz="2535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962" y="5367345"/>
            <a:ext cx="7319010" cy="804860"/>
          </a:xfrm>
          <a:prstGeom prst="rect">
            <a:avLst/>
          </a:prstGeom>
        </p:spPr>
        <p:txBody>
          <a:bodyPr lIns="72545" tIns="36273" rIns="72545" bIns="36273"/>
          <a:lstStyle>
            <a:lvl1pPr marL="0" indent="0">
              <a:buNone/>
              <a:defRPr sz="1735"/>
            </a:lvl1pPr>
            <a:lvl2pPr marL="565785" indent="0">
              <a:buNone/>
              <a:defRPr sz="1465"/>
            </a:lvl2pPr>
            <a:lvl3pPr marL="1130935" indent="0">
              <a:buNone/>
              <a:defRPr sz="1335"/>
            </a:lvl3pPr>
            <a:lvl4pPr marL="1696085" indent="0">
              <a:buNone/>
              <a:defRPr sz="1065"/>
            </a:lvl4pPr>
            <a:lvl5pPr marL="2261235" indent="0">
              <a:buNone/>
              <a:defRPr sz="1065"/>
            </a:lvl5pPr>
            <a:lvl6pPr marL="2827020" indent="0">
              <a:buNone/>
              <a:defRPr sz="1065"/>
            </a:lvl6pPr>
            <a:lvl7pPr marL="3392805" indent="0">
              <a:buNone/>
              <a:defRPr sz="1065"/>
            </a:lvl7pPr>
            <a:lvl8pPr marL="3957320" indent="0">
              <a:buNone/>
              <a:defRPr sz="1065"/>
            </a:lvl8pPr>
            <a:lvl9pPr marL="4523105" indent="0">
              <a:buNone/>
              <a:defRPr sz="10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5220" y="116419"/>
            <a:ext cx="10947927" cy="648607"/>
          </a:xfrm>
          <a:prstGeom prst="rect">
            <a:avLst/>
          </a:prstGeom>
        </p:spPr>
        <p:txBody>
          <a:bodyPr lIns="72545" tIns="36273" rIns="72545" bIns="36273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5220" y="981227"/>
            <a:ext cx="10947927" cy="5373309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7451" y="115896"/>
            <a:ext cx="2736158" cy="6238875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4749" y="115896"/>
            <a:ext cx="8009403" cy="6238875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997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05535" y="1237933"/>
            <a:ext cx="10240010" cy="82994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/>
            <a:r>
              <a:rPr lang="zh-CN" altLang="en-US" sz="4800" spc="50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(P)" pitchFamily="34" charset="-122"/>
                <a:ea typeface="华康俪金黑W8(P)" pitchFamily="34" charset="-122"/>
                <a:cs typeface="经典繁仿黑" pitchFamily="49" charset="-122"/>
              </a:rPr>
              <a:t>网络中有秘密吗？</a:t>
            </a:r>
            <a:endParaRPr lang="zh-CN" altLang="en-US" sz="4800" spc="50" dirty="0" smtClean="0">
              <a:ln w="1143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俪金黑W8(P)" pitchFamily="34" charset="-122"/>
              <a:ea typeface="华康俪金黑W8(P)" pitchFamily="34" charset="-122"/>
              <a:cs typeface="经典繁仿黑" pitchFamily="49" charset="-122"/>
            </a:endParaRPr>
          </a:p>
        </p:txBody>
      </p:sp>
      <p:sp>
        <p:nvSpPr>
          <p:cNvPr id="18" name="矩形 17"/>
          <p:cNvSpPr/>
          <p:nvPr userDrawn="1"/>
        </p:nvSpPr>
        <p:spPr>
          <a:xfrm>
            <a:off x="1201783" y="837228"/>
            <a:ext cx="3553852" cy="3683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第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6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章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——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经典繁仿黑" pitchFamily="49" charset="-122"/>
            </a:endParaRPr>
          </a:p>
        </p:txBody>
      </p:sp>
      <p:cxnSp>
        <p:nvCxnSpPr>
          <p:cNvPr id="20" name="直接连接符 19"/>
          <p:cNvCxnSpPr/>
          <p:nvPr userDrawn="1"/>
        </p:nvCxnSpPr>
        <p:spPr bwMode="auto">
          <a:xfrm>
            <a:off x="946176" y="2527275"/>
            <a:ext cx="0" cy="4330725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直接连接符 20"/>
          <p:cNvCxnSpPr/>
          <p:nvPr userDrawn="1"/>
        </p:nvCxnSpPr>
        <p:spPr bwMode="auto">
          <a:xfrm flipH="1">
            <a:off x="0" y="2339950"/>
            <a:ext cx="758851" cy="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直接连接符 21"/>
          <p:cNvCxnSpPr/>
          <p:nvPr userDrawn="1"/>
        </p:nvCxnSpPr>
        <p:spPr bwMode="auto">
          <a:xfrm>
            <a:off x="946176" y="0"/>
            <a:ext cx="0" cy="2151038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直接连接符 22"/>
          <p:cNvCxnSpPr/>
          <p:nvPr userDrawn="1"/>
        </p:nvCxnSpPr>
        <p:spPr bwMode="auto">
          <a:xfrm flipH="1">
            <a:off x="1135089" y="2339950"/>
            <a:ext cx="6476254" cy="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直接连接符 31"/>
          <p:cNvCxnSpPr/>
          <p:nvPr userDrawn="1"/>
        </p:nvCxnSpPr>
        <p:spPr bwMode="auto">
          <a:xfrm flipH="1">
            <a:off x="7611745" y="2331085"/>
            <a:ext cx="4586605" cy="889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48" name="组合 47"/>
          <p:cNvGrpSpPr/>
          <p:nvPr userDrawn="1"/>
        </p:nvGrpSpPr>
        <p:grpSpPr>
          <a:xfrm>
            <a:off x="759726" y="2151586"/>
            <a:ext cx="376724" cy="376728"/>
            <a:chOff x="759726" y="2151586"/>
            <a:chExt cx="376724" cy="376728"/>
          </a:xfrm>
        </p:grpSpPr>
        <p:sp>
          <p:nvSpPr>
            <p:cNvPr id="40" name="L 形 39"/>
            <p:cNvSpPr/>
            <p:nvPr userDrawn="1"/>
          </p:nvSpPr>
          <p:spPr>
            <a:xfrm>
              <a:off x="759726" y="2391514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L 形 41"/>
            <p:cNvSpPr/>
            <p:nvPr userDrawn="1"/>
          </p:nvSpPr>
          <p:spPr>
            <a:xfrm flipH="1">
              <a:off x="999650" y="2391514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L 形 42"/>
            <p:cNvSpPr/>
            <p:nvPr userDrawn="1"/>
          </p:nvSpPr>
          <p:spPr>
            <a:xfrm flipH="1" flipV="1">
              <a:off x="999650" y="2151586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L 形 43"/>
            <p:cNvSpPr/>
            <p:nvPr userDrawn="1"/>
          </p:nvSpPr>
          <p:spPr>
            <a:xfrm flipV="1">
              <a:off x="759726" y="2151586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/>
            <p:cNvCxnSpPr/>
            <p:nvPr userDrawn="1"/>
          </p:nvCxnSpPr>
          <p:spPr bwMode="auto">
            <a:xfrm flipH="1">
              <a:off x="885839" y="2339950"/>
              <a:ext cx="122400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1" name="直接连接符 50"/>
            <p:cNvCxnSpPr/>
            <p:nvPr userDrawn="1"/>
          </p:nvCxnSpPr>
          <p:spPr bwMode="auto">
            <a:xfrm>
              <a:off x="946176" y="2278750"/>
              <a:ext cx="0" cy="1224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4" name="图片 3" descr="tim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55315" y="2401570"/>
            <a:ext cx="6367780" cy="3791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99"/>
                            </p:stCondLst>
                            <p:childTnLst>
                              <p:par>
                                <p:cTn id="1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1905" y="0"/>
            <a:ext cx="12199975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 userDrawn="1"/>
        </p:nvCxnSpPr>
        <p:spPr>
          <a:xfrm flipV="1">
            <a:off x="11773550" y="6741368"/>
            <a:ext cx="424800" cy="1744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 userDrawn="1"/>
        </p:nvCxnSpPr>
        <p:spPr>
          <a:xfrm>
            <a:off x="0" y="6741368"/>
            <a:ext cx="864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 userDrawn="1"/>
        </p:nvGrpSpPr>
        <p:grpSpPr>
          <a:xfrm>
            <a:off x="10851703" y="6343232"/>
            <a:ext cx="936104" cy="936104"/>
            <a:chOff x="5631123" y="6343232"/>
            <a:chExt cx="936104" cy="936104"/>
          </a:xfrm>
        </p:grpSpPr>
        <p:sp>
          <p:nvSpPr>
            <p:cNvPr id="33" name="弦形 32"/>
            <p:cNvSpPr/>
            <p:nvPr userDrawn="1"/>
          </p:nvSpPr>
          <p:spPr>
            <a:xfrm rot="6746465">
              <a:off x="5737587" y="6451264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4" name="弧形 33"/>
            <p:cNvSpPr/>
            <p:nvPr userDrawn="1"/>
          </p:nvSpPr>
          <p:spPr>
            <a:xfrm>
              <a:off x="5631123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 userDrawn="1"/>
        </p:nvGrpSpPr>
        <p:grpSpPr>
          <a:xfrm>
            <a:off x="846290" y="6345343"/>
            <a:ext cx="936104" cy="936104"/>
            <a:chOff x="846290" y="6343232"/>
            <a:chExt cx="936104" cy="936104"/>
          </a:xfrm>
        </p:grpSpPr>
        <p:sp>
          <p:nvSpPr>
            <p:cNvPr id="36" name="弦形 35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7" name="弧形 36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 userDrawn="1"/>
        </p:nvGrpSpPr>
        <p:grpSpPr>
          <a:xfrm>
            <a:off x="1777226" y="6345343"/>
            <a:ext cx="936104" cy="936104"/>
            <a:chOff x="846290" y="6343232"/>
            <a:chExt cx="936104" cy="936104"/>
          </a:xfrm>
        </p:grpSpPr>
        <p:sp>
          <p:nvSpPr>
            <p:cNvPr id="39" name="弦形 38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40" name="弧形 39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 userDrawn="1"/>
        </p:nvGrpSpPr>
        <p:grpSpPr>
          <a:xfrm>
            <a:off x="2708162" y="6345343"/>
            <a:ext cx="936104" cy="936104"/>
            <a:chOff x="846290" y="6343232"/>
            <a:chExt cx="936104" cy="936104"/>
          </a:xfrm>
        </p:grpSpPr>
        <p:sp>
          <p:nvSpPr>
            <p:cNvPr id="42" name="弦形 41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43" name="弧形 42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4" name="直接连接符 43"/>
          <p:cNvCxnSpPr/>
          <p:nvPr userDrawn="1"/>
        </p:nvCxnSpPr>
        <p:spPr>
          <a:xfrm>
            <a:off x="3628800" y="6741368"/>
            <a:ext cx="7236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15"/>
          <p:cNvSpPr txBox="1"/>
          <p:nvPr userDrawn="1"/>
        </p:nvSpPr>
        <p:spPr>
          <a:xfrm>
            <a:off x="10923711" y="64886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8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1106593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 userDrawn="1"/>
        </p:nvSpPr>
        <p:spPr>
          <a:xfrm>
            <a:off x="2037529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 userDrawn="1"/>
        </p:nvSpPr>
        <p:spPr>
          <a:xfrm>
            <a:off x="2968465" y="648873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 userDrawn="1"/>
        </p:nvCxnSpPr>
        <p:spPr>
          <a:xfrm flipV="1">
            <a:off x="842591" y="-1"/>
            <a:ext cx="0" cy="54000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 userDrawn="1"/>
        </p:nvCxnSpPr>
        <p:spPr>
          <a:xfrm>
            <a:off x="999753" y="0"/>
            <a:ext cx="0" cy="39600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24"/>
          <p:cNvSpPr>
            <a:spLocks noChangeArrowheads="1"/>
          </p:cNvSpPr>
          <p:nvPr userDrawn="1"/>
        </p:nvSpPr>
        <p:spPr bwMode="auto">
          <a:xfrm>
            <a:off x="1230313" y="170112"/>
            <a:ext cx="1769587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B0F0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CONTENTS PAGE</a:t>
            </a:r>
            <a:endParaRPr lang="zh-CN" altLang="en-US" b="1" dirty="0">
              <a:solidFill>
                <a:srgbClr val="00B0F0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" name="圆角矩形 1"/>
          <p:cNvSpPr/>
          <p:nvPr userDrawn="1"/>
        </p:nvSpPr>
        <p:spPr>
          <a:xfrm>
            <a:off x="1773555" y="3789045"/>
            <a:ext cx="5523230" cy="252095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 userDrawn="1"/>
        </p:nvSpPr>
        <p:spPr>
          <a:xfrm>
            <a:off x="302085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 userDrawn="1"/>
        </p:nvSpPr>
        <p:spPr>
          <a:xfrm>
            <a:off x="600017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14"/>
          <p:cNvSpPr/>
          <p:nvPr userDrawn="1"/>
        </p:nvSpPr>
        <p:spPr bwMode="auto">
          <a:xfrm>
            <a:off x="2151734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3B79CE"/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" name="TextBox 8"/>
          <p:cNvSpPr txBox="1"/>
          <p:nvPr userDrawn="1"/>
        </p:nvSpPr>
        <p:spPr>
          <a:xfrm>
            <a:off x="2241745" y="4221088"/>
            <a:ext cx="175621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1.1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 userDrawn="1"/>
        </p:nvSpPr>
        <p:spPr>
          <a:xfrm>
            <a:off x="2368450" y="1988840"/>
            <a:ext cx="150281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网络世界的规则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8"/>
          <p:cNvSpPr txBox="1"/>
          <p:nvPr userDrawn="1"/>
        </p:nvSpPr>
        <p:spPr>
          <a:xfrm>
            <a:off x="5221877" y="4221088"/>
            <a:ext cx="175621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1.2</a:t>
            </a:r>
            <a:endParaRPr lang="en-US" altLang="zh-C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60" name="椭圆 14"/>
          <p:cNvSpPr/>
          <p:nvPr userDrawn="1"/>
        </p:nvSpPr>
        <p:spPr bwMode="auto">
          <a:xfrm>
            <a:off x="5131053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3B79CE"/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3" name="TextBox 62"/>
          <p:cNvSpPr txBox="1"/>
          <p:nvPr userDrawn="1"/>
        </p:nvSpPr>
        <p:spPr>
          <a:xfrm>
            <a:off x="5347770" y="1988840"/>
            <a:ext cx="150281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两个设备如何连接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/>
      <p:bldP spid="58" grpId="0"/>
      <p:bldP spid="63" grpId="0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9975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 userDrawn="1"/>
        </p:nvCxnSpPr>
        <p:spPr>
          <a:xfrm flipV="1">
            <a:off x="11773550" y="6741368"/>
            <a:ext cx="424800" cy="1744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>
            <a:off x="0" y="6741368"/>
            <a:ext cx="864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 userDrawn="1"/>
        </p:nvGrpSpPr>
        <p:grpSpPr>
          <a:xfrm>
            <a:off x="10851703" y="6343232"/>
            <a:ext cx="936104" cy="936104"/>
            <a:chOff x="5631123" y="6343232"/>
            <a:chExt cx="936104" cy="936104"/>
          </a:xfrm>
        </p:grpSpPr>
        <p:sp>
          <p:nvSpPr>
            <p:cNvPr id="22" name="弦形 21"/>
            <p:cNvSpPr/>
            <p:nvPr userDrawn="1"/>
          </p:nvSpPr>
          <p:spPr>
            <a:xfrm rot="6746465">
              <a:off x="5737587" y="6451264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24" name="弧形 23"/>
            <p:cNvSpPr/>
            <p:nvPr userDrawn="1"/>
          </p:nvSpPr>
          <p:spPr>
            <a:xfrm>
              <a:off x="5631123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 userDrawn="1"/>
        </p:nvGrpSpPr>
        <p:grpSpPr>
          <a:xfrm>
            <a:off x="846290" y="6345343"/>
            <a:ext cx="936104" cy="936104"/>
            <a:chOff x="846290" y="6343232"/>
            <a:chExt cx="936104" cy="936104"/>
          </a:xfrm>
        </p:grpSpPr>
        <p:sp>
          <p:nvSpPr>
            <p:cNvPr id="26" name="弦形 25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27" name="弧形 26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 userDrawn="1"/>
        </p:nvGrpSpPr>
        <p:grpSpPr>
          <a:xfrm>
            <a:off x="1777226" y="6345343"/>
            <a:ext cx="936104" cy="936104"/>
            <a:chOff x="846290" y="6343232"/>
            <a:chExt cx="936104" cy="936104"/>
          </a:xfrm>
        </p:grpSpPr>
        <p:sp>
          <p:nvSpPr>
            <p:cNvPr id="29" name="弦形 28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0" name="弧形 29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 userDrawn="1"/>
        </p:nvGrpSpPr>
        <p:grpSpPr>
          <a:xfrm>
            <a:off x="2708162" y="6345343"/>
            <a:ext cx="936104" cy="936104"/>
            <a:chOff x="846290" y="6343232"/>
            <a:chExt cx="936104" cy="936104"/>
          </a:xfrm>
        </p:grpSpPr>
        <p:sp>
          <p:nvSpPr>
            <p:cNvPr id="32" name="弦形 31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3" name="弧形 32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4" name="直接连接符 33"/>
          <p:cNvCxnSpPr/>
          <p:nvPr userDrawn="1"/>
        </p:nvCxnSpPr>
        <p:spPr>
          <a:xfrm>
            <a:off x="3628800" y="6741368"/>
            <a:ext cx="7236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5"/>
          <p:cNvSpPr txBox="1"/>
          <p:nvPr userDrawn="1"/>
        </p:nvSpPr>
        <p:spPr>
          <a:xfrm>
            <a:off x="10923711" y="64886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8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1106593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2037529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渡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2968465" y="648873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 userDrawn="1"/>
        </p:nvCxnSpPr>
        <p:spPr>
          <a:xfrm flipV="1">
            <a:off x="842591" y="-1"/>
            <a:ext cx="0" cy="54000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 userDrawn="1"/>
        </p:nvCxnSpPr>
        <p:spPr>
          <a:xfrm>
            <a:off x="999753" y="0"/>
            <a:ext cx="0" cy="39600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24"/>
          <p:cNvSpPr>
            <a:spLocks noChangeArrowheads="1"/>
          </p:cNvSpPr>
          <p:nvPr userDrawn="1"/>
        </p:nvSpPr>
        <p:spPr bwMode="auto">
          <a:xfrm>
            <a:off x="1230313" y="170112"/>
            <a:ext cx="198240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B0F0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TRANSITION  PAGE</a:t>
            </a:r>
            <a:endParaRPr lang="en-US" altLang="zh-CN" b="1" dirty="0" smtClean="0">
              <a:solidFill>
                <a:srgbClr val="00B0F0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2" name="圆角矩形 41"/>
          <p:cNvSpPr/>
          <p:nvPr userDrawn="1"/>
        </p:nvSpPr>
        <p:spPr>
          <a:xfrm>
            <a:off x="1773527" y="3789040"/>
            <a:ext cx="8790144" cy="252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 userDrawn="1"/>
        </p:nvSpPr>
        <p:spPr>
          <a:xfrm>
            <a:off x="302085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 userDrawn="1"/>
        </p:nvSpPr>
        <p:spPr>
          <a:xfrm>
            <a:off x="600017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 userDrawn="1"/>
        </p:nvSpPr>
        <p:spPr>
          <a:xfrm>
            <a:off x="897949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TextBox 8"/>
          <p:cNvSpPr txBox="1"/>
          <p:nvPr userDrawn="1"/>
        </p:nvSpPr>
        <p:spPr>
          <a:xfrm>
            <a:off x="2241745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第一章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49" name="TextBox 8"/>
          <p:cNvSpPr txBox="1"/>
          <p:nvPr userDrawn="1"/>
        </p:nvSpPr>
        <p:spPr>
          <a:xfrm>
            <a:off x="5221877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第二章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50" name="TextBox 8"/>
          <p:cNvSpPr txBox="1"/>
          <p:nvPr userDrawn="1"/>
        </p:nvSpPr>
        <p:spPr>
          <a:xfrm>
            <a:off x="8200385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第三章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26085" y="1557020"/>
            <a:ext cx="215265" cy="345440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/>
          <p:cNvSpPr txBox="1"/>
          <p:nvPr userDrawn="1"/>
        </p:nvSpPr>
        <p:spPr>
          <a:xfrm>
            <a:off x="966311" y="159023"/>
            <a:ext cx="496984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3使用Python实现端口扫描</a:t>
            </a:r>
            <a:endParaRPr sz="2400" dirty="0" smtClean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13760" y="251765"/>
            <a:ext cx="245745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26085" y="1415415"/>
            <a:ext cx="215265" cy="300037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3使用Python实现端口扫描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第四节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招聘的职责分工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 userDrawn="1"/>
        </p:nvSpPr>
        <p:spPr>
          <a:xfrm>
            <a:off x="939800" y="158750"/>
            <a:ext cx="83000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1.2 两个设备是如何通过互联网进行通信的</a:t>
            </a:r>
            <a:endParaRPr lang="en-US" sz="2400" dirty="0" smtClean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第一节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招聘的规划阶段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第二节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招聘的招募阶段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8"/>
          <p:cNvSpPr txBox="1"/>
          <p:nvPr userDrawn="1"/>
        </p:nvSpPr>
        <p:spPr>
          <a:xfrm>
            <a:off x="958056" y="167278"/>
            <a:ext cx="496984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小结</a:t>
            </a:r>
            <a:endParaRPr lang="zh-CN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第四节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招聘的录用阶段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第五节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招聘的评估与总结阶段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962" y="4800600"/>
            <a:ext cx="731901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962" y="612775"/>
            <a:ext cx="731901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962" y="5367338"/>
            <a:ext cx="731901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38"/>
            <a:ext cx="1097851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1600201"/>
            <a:ext cx="10978515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804" y="274639"/>
            <a:ext cx="2744629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274639"/>
            <a:ext cx="803058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997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05535" y="1237933"/>
            <a:ext cx="10240010" cy="82994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/>
            <a:r>
              <a:rPr lang="zh-CN" altLang="en-US" sz="4800" spc="50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(P)" pitchFamily="34" charset="-122"/>
                <a:ea typeface="华康俪金黑W8(P)" pitchFamily="34" charset="-122"/>
                <a:cs typeface="经典繁仿黑" pitchFamily="49" charset="-122"/>
              </a:rPr>
              <a:t>网络中有秘密吗？</a:t>
            </a:r>
            <a:endParaRPr lang="zh-CN" altLang="en-US" sz="4800" spc="50" dirty="0" smtClean="0">
              <a:ln w="1143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俪金黑W8(P)" pitchFamily="34" charset="-122"/>
              <a:ea typeface="华康俪金黑W8(P)" pitchFamily="34" charset="-122"/>
              <a:cs typeface="经典繁仿黑" pitchFamily="49" charset="-122"/>
            </a:endParaRPr>
          </a:p>
        </p:txBody>
      </p:sp>
      <p:sp>
        <p:nvSpPr>
          <p:cNvPr id="18" name="矩形 17"/>
          <p:cNvSpPr/>
          <p:nvPr userDrawn="1"/>
        </p:nvSpPr>
        <p:spPr>
          <a:xfrm>
            <a:off x="1201783" y="837228"/>
            <a:ext cx="3553852" cy="3683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第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6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章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——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经典繁仿黑" pitchFamily="49" charset="-122"/>
            </a:endParaRPr>
          </a:p>
        </p:txBody>
      </p:sp>
      <p:cxnSp>
        <p:nvCxnSpPr>
          <p:cNvPr id="20" name="直接连接符 19"/>
          <p:cNvCxnSpPr/>
          <p:nvPr userDrawn="1"/>
        </p:nvCxnSpPr>
        <p:spPr bwMode="auto">
          <a:xfrm>
            <a:off x="946176" y="2527275"/>
            <a:ext cx="0" cy="4330725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直接连接符 20"/>
          <p:cNvCxnSpPr/>
          <p:nvPr userDrawn="1"/>
        </p:nvCxnSpPr>
        <p:spPr bwMode="auto">
          <a:xfrm flipH="1">
            <a:off x="0" y="2339950"/>
            <a:ext cx="758851" cy="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直接连接符 21"/>
          <p:cNvCxnSpPr/>
          <p:nvPr userDrawn="1"/>
        </p:nvCxnSpPr>
        <p:spPr bwMode="auto">
          <a:xfrm>
            <a:off x="946176" y="0"/>
            <a:ext cx="0" cy="2151038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直接连接符 22"/>
          <p:cNvCxnSpPr/>
          <p:nvPr userDrawn="1"/>
        </p:nvCxnSpPr>
        <p:spPr bwMode="auto">
          <a:xfrm flipH="1">
            <a:off x="1135089" y="2339950"/>
            <a:ext cx="6476254" cy="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直接连接符 31"/>
          <p:cNvCxnSpPr/>
          <p:nvPr userDrawn="1"/>
        </p:nvCxnSpPr>
        <p:spPr bwMode="auto">
          <a:xfrm flipH="1">
            <a:off x="7611745" y="2331085"/>
            <a:ext cx="4586605" cy="889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48" name="组合 47"/>
          <p:cNvGrpSpPr/>
          <p:nvPr userDrawn="1"/>
        </p:nvGrpSpPr>
        <p:grpSpPr>
          <a:xfrm>
            <a:off x="759726" y="2151586"/>
            <a:ext cx="376724" cy="376728"/>
            <a:chOff x="759726" y="2151586"/>
            <a:chExt cx="376724" cy="376728"/>
          </a:xfrm>
        </p:grpSpPr>
        <p:sp>
          <p:nvSpPr>
            <p:cNvPr id="40" name="L 形 39"/>
            <p:cNvSpPr/>
            <p:nvPr userDrawn="1"/>
          </p:nvSpPr>
          <p:spPr>
            <a:xfrm>
              <a:off x="759726" y="2391514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L 形 41"/>
            <p:cNvSpPr/>
            <p:nvPr userDrawn="1"/>
          </p:nvSpPr>
          <p:spPr>
            <a:xfrm flipH="1">
              <a:off x="999650" y="2391514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L 形 42"/>
            <p:cNvSpPr/>
            <p:nvPr userDrawn="1"/>
          </p:nvSpPr>
          <p:spPr>
            <a:xfrm flipH="1" flipV="1">
              <a:off x="999650" y="2151586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L 形 43"/>
            <p:cNvSpPr/>
            <p:nvPr userDrawn="1"/>
          </p:nvSpPr>
          <p:spPr>
            <a:xfrm flipV="1">
              <a:off x="759726" y="2151586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/>
            <p:cNvCxnSpPr/>
            <p:nvPr userDrawn="1"/>
          </p:nvCxnSpPr>
          <p:spPr bwMode="auto">
            <a:xfrm flipH="1">
              <a:off x="885839" y="2339950"/>
              <a:ext cx="122400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1" name="直接连接符 50"/>
            <p:cNvCxnSpPr/>
            <p:nvPr userDrawn="1"/>
          </p:nvCxnSpPr>
          <p:spPr bwMode="auto">
            <a:xfrm>
              <a:off x="946176" y="2278750"/>
              <a:ext cx="0" cy="1224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4" name="图片 3" descr="tim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55315" y="2401570"/>
            <a:ext cx="6367780" cy="3791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99"/>
                            </p:stCondLst>
                            <p:childTnLst>
                              <p:par>
                                <p:cTn id="1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1905" y="0"/>
            <a:ext cx="12199975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 userDrawn="1"/>
        </p:nvCxnSpPr>
        <p:spPr>
          <a:xfrm flipV="1">
            <a:off x="11773550" y="6741368"/>
            <a:ext cx="424800" cy="1744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 userDrawn="1"/>
        </p:nvCxnSpPr>
        <p:spPr>
          <a:xfrm>
            <a:off x="0" y="6741368"/>
            <a:ext cx="864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 userDrawn="1"/>
        </p:nvGrpSpPr>
        <p:grpSpPr>
          <a:xfrm>
            <a:off x="10851703" y="6343232"/>
            <a:ext cx="936104" cy="936104"/>
            <a:chOff x="5631123" y="6343232"/>
            <a:chExt cx="936104" cy="936104"/>
          </a:xfrm>
        </p:grpSpPr>
        <p:sp>
          <p:nvSpPr>
            <p:cNvPr id="33" name="弦形 32"/>
            <p:cNvSpPr/>
            <p:nvPr userDrawn="1"/>
          </p:nvSpPr>
          <p:spPr>
            <a:xfrm rot="6746465">
              <a:off x="5737587" y="6451264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4" name="弧形 33"/>
            <p:cNvSpPr/>
            <p:nvPr userDrawn="1"/>
          </p:nvSpPr>
          <p:spPr>
            <a:xfrm>
              <a:off x="5631123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 userDrawn="1"/>
        </p:nvGrpSpPr>
        <p:grpSpPr>
          <a:xfrm>
            <a:off x="846290" y="6345343"/>
            <a:ext cx="936104" cy="936104"/>
            <a:chOff x="846290" y="6343232"/>
            <a:chExt cx="936104" cy="936104"/>
          </a:xfrm>
        </p:grpSpPr>
        <p:sp>
          <p:nvSpPr>
            <p:cNvPr id="36" name="弦形 35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7" name="弧形 36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 userDrawn="1"/>
        </p:nvGrpSpPr>
        <p:grpSpPr>
          <a:xfrm>
            <a:off x="1777226" y="6345343"/>
            <a:ext cx="936104" cy="936104"/>
            <a:chOff x="846290" y="6343232"/>
            <a:chExt cx="936104" cy="936104"/>
          </a:xfrm>
        </p:grpSpPr>
        <p:sp>
          <p:nvSpPr>
            <p:cNvPr id="39" name="弦形 38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40" name="弧形 39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 userDrawn="1"/>
        </p:nvGrpSpPr>
        <p:grpSpPr>
          <a:xfrm>
            <a:off x="2708162" y="6345343"/>
            <a:ext cx="936104" cy="936104"/>
            <a:chOff x="846290" y="6343232"/>
            <a:chExt cx="936104" cy="936104"/>
          </a:xfrm>
        </p:grpSpPr>
        <p:sp>
          <p:nvSpPr>
            <p:cNvPr id="42" name="弦形 41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43" name="弧形 42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4" name="直接连接符 43"/>
          <p:cNvCxnSpPr/>
          <p:nvPr userDrawn="1"/>
        </p:nvCxnSpPr>
        <p:spPr>
          <a:xfrm>
            <a:off x="3628800" y="6741368"/>
            <a:ext cx="7236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15"/>
          <p:cNvSpPr txBox="1"/>
          <p:nvPr userDrawn="1"/>
        </p:nvSpPr>
        <p:spPr>
          <a:xfrm>
            <a:off x="10923711" y="64886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8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1106593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 userDrawn="1"/>
        </p:nvSpPr>
        <p:spPr>
          <a:xfrm>
            <a:off x="2037529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 userDrawn="1"/>
        </p:nvSpPr>
        <p:spPr>
          <a:xfrm>
            <a:off x="2968465" y="648873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 userDrawn="1"/>
        </p:nvCxnSpPr>
        <p:spPr>
          <a:xfrm flipV="1">
            <a:off x="842591" y="-1"/>
            <a:ext cx="0" cy="54000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 userDrawn="1"/>
        </p:nvCxnSpPr>
        <p:spPr>
          <a:xfrm>
            <a:off x="999753" y="0"/>
            <a:ext cx="0" cy="39600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24"/>
          <p:cNvSpPr>
            <a:spLocks noChangeArrowheads="1"/>
          </p:cNvSpPr>
          <p:nvPr userDrawn="1"/>
        </p:nvSpPr>
        <p:spPr bwMode="auto">
          <a:xfrm>
            <a:off x="1230313" y="170112"/>
            <a:ext cx="1769587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B0F0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CONTENTS PAGE</a:t>
            </a:r>
            <a:endParaRPr lang="zh-CN" altLang="en-US" b="1" dirty="0">
              <a:solidFill>
                <a:srgbClr val="00B0F0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" name="圆角矩形 1"/>
          <p:cNvSpPr/>
          <p:nvPr userDrawn="1"/>
        </p:nvSpPr>
        <p:spPr>
          <a:xfrm>
            <a:off x="1773555" y="3789045"/>
            <a:ext cx="5523230" cy="252095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 userDrawn="1"/>
        </p:nvSpPr>
        <p:spPr>
          <a:xfrm>
            <a:off x="302085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 userDrawn="1"/>
        </p:nvSpPr>
        <p:spPr>
          <a:xfrm>
            <a:off x="600017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14"/>
          <p:cNvSpPr/>
          <p:nvPr userDrawn="1"/>
        </p:nvSpPr>
        <p:spPr bwMode="auto">
          <a:xfrm>
            <a:off x="2151734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3B79CE"/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" name="TextBox 8"/>
          <p:cNvSpPr txBox="1"/>
          <p:nvPr userDrawn="1"/>
        </p:nvSpPr>
        <p:spPr>
          <a:xfrm>
            <a:off x="2241745" y="4221088"/>
            <a:ext cx="175621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1.1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 userDrawn="1"/>
        </p:nvSpPr>
        <p:spPr>
          <a:xfrm>
            <a:off x="2368450" y="1988840"/>
            <a:ext cx="150281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网络世界的规则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8"/>
          <p:cNvSpPr txBox="1"/>
          <p:nvPr userDrawn="1"/>
        </p:nvSpPr>
        <p:spPr>
          <a:xfrm>
            <a:off x="5221877" y="4221088"/>
            <a:ext cx="175621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1.2</a:t>
            </a:r>
            <a:endParaRPr lang="en-US" altLang="zh-C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60" name="椭圆 14"/>
          <p:cNvSpPr/>
          <p:nvPr userDrawn="1"/>
        </p:nvSpPr>
        <p:spPr bwMode="auto">
          <a:xfrm>
            <a:off x="5131053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3B79CE"/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3" name="TextBox 62"/>
          <p:cNvSpPr txBox="1"/>
          <p:nvPr userDrawn="1"/>
        </p:nvSpPr>
        <p:spPr>
          <a:xfrm>
            <a:off x="5347770" y="1988840"/>
            <a:ext cx="150281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两个设备如何连接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/>
      <p:bldP spid="58" grpId="0"/>
      <p:bldP spid="63" grpId="0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9975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 userDrawn="1"/>
        </p:nvCxnSpPr>
        <p:spPr>
          <a:xfrm flipV="1">
            <a:off x="11773550" y="6741368"/>
            <a:ext cx="424800" cy="1744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>
            <a:off x="0" y="6741368"/>
            <a:ext cx="864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 userDrawn="1"/>
        </p:nvGrpSpPr>
        <p:grpSpPr>
          <a:xfrm>
            <a:off x="10851703" y="6343232"/>
            <a:ext cx="936104" cy="936104"/>
            <a:chOff x="5631123" y="6343232"/>
            <a:chExt cx="936104" cy="936104"/>
          </a:xfrm>
        </p:grpSpPr>
        <p:sp>
          <p:nvSpPr>
            <p:cNvPr id="22" name="弦形 21"/>
            <p:cNvSpPr/>
            <p:nvPr userDrawn="1"/>
          </p:nvSpPr>
          <p:spPr>
            <a:xfrm rot="6746465">
              <a:off x="5737587" y="6451264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24" name="弧形 23"/>
            <p:cNvSpPr/>
            <p:nvPr userDrawn="1"/>
          </p:nvSpPr>
          <p:spPr>
            <a:xfrm>
              <a:off x="5631123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 userDrawn="1"/>
        </p:nvGrpSpPr>
        <p:grpSpPr>
          <a:xfrm>
            <a:off x="846290" y="6345343"/>
            <a:ext cx="936104" cy="936104"/>
            <a:chOff x="846290" y="6343232"/>
            <a:chExt cx="936104" cy="936104"/>
          </a:xfrm>
        </p:grpSpPr>
        <p:sp>
          <p:nvSpPr>
            <p:cNvPr id="26" name="弦形 25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27" name="弧形 26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 userDrawn="1"/>
        </p:nvGrpSpPr>
        <p:grpSpPr>
          <a:xfrm>
            <a:off x="1777226" y="6345343"/>
            <a:ext cx="936104" cy="936104"/>
            <a:chOff x="846290" y="6343232"/>
            <a:chExt cx="936104" cy="936104"/>
          </a:xfrm>
        </p:grpSpPr>
        <p:sp>
          <p:nvSpPr>
            <p:cNvPr id="29" name="弦形 28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0" name="弧形 29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 userDrawn="1"/>
        </p:nvGrpSpPr>
        <p:grpSpPr>
          <a:xfrm>
            <a:off x="2708162" y="6345343"/>
            <a:ext cx="936104" cy="936104"/>
            <a:chOff x="846290" y="6343232"/>
            <a:chExt cx="936104" cy="936104"/>
          </a:xfrm>
        </p:grpSpPr>
        <p:sp>
          <p:nvSpPr>
            <p:cNvPr id="32" name="弦形 31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3" name="弧形 32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4" name="直接连接符 33"/>
          <p:cNvCxnSpPr/>
          <p:nvPr userDrawn="1"/>
        </p:nvCxnSpPr>
        <p:spPr>
          <a:xfrm>
            <a:off x="3628800" y="6741368"/>
            <a:ext cx="7236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5"/>
          <p:cNvSpPr txBox="1"/>
          <p:nvPr userDrawn="1"/>
        </p:nvSpPr>
        <p:spPr>
          <a:xfrm>
            <a:off x="10923711" y="64886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8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1106593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2037529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渡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2968465" y="648873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 userDrawn="1"/>
        </p:nvCxnSpPr>
        <p:spPr>
          <a:xfrm flipV="1">
            <a:off x="842591" y="-1"/>
            <a:ext cx="0" cy="54000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 userDrawn="1"/>
        </p:nvCxnSpPr>
        <p:spPr>
          <a:xfrm>
            <a:off x="999753" y="0"/>
            <a:ext cx="0" cy="39600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24"/>
          <p:cNvSpPr>
            <a:spLocks noChangeArrowheads="1"/>
          </p:cNvSpPr>
          <p:nvPr userDrawn="1"/>
        </p:nvSpPr>
        <p:spPr bwMode="auto">
          <a:xfrm>
            <a:off x="1230313" y="170112"/>
            <a:ext cx="198240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B0F0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TRANSITION  PAGE</a:t>
            </a:r>
            <a:endParaRPr lang="en-US" altLang="zh-CN" b="1" dirty="0" smtClean="0">
              <a:solidFill>
                <a:srgbClr val="00B0F0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2" name="圆角矩形 41"/>
          <p:cNvSpPr/>
          <p:nvPr userDrawn="1"/>
        </p:nvSpPr>
        <p:spPr>
          <a:xfrm>
            <a:off x="1773527" y="3789040"/>
            <a:ext cx="8790144" cy="252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 userDrawn="1"/>
        </p:nvSpPr>
        <p:spPr>
          <a:xfrm>
            <a:off x="302085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 userDrawn="1"/>
        </p:nvSpPr>
        <p:spPr>
          <a:xfrm>
            <a:off x="600017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 userDrawn="1"/>
        </p:nvSpPr>
        <p:spPr>
          <a:xfrm>
            <a:off x="897949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TextBox 8"/>
          <p:cNvSpPr txBox="1"/>
          <p:nvPr userDrawn="1"/>
        </p:nvSpPr>
        <p:spPr>
          <a:xfrm>
            <a:off x="2241745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第一章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49" name="TextBox 8"/>
          <p:cNvSpPr txBox="1"/>
          <p:nvPr userDrawn="1"/>
        </p:nvSpPr>
        <p:spPr>
          <a:xfrm>
            <a:off x="5221877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第二章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50" name="TextBox 8"/>
          <p:cNvSpPr txBox="1"/>
          <p:nvPr userDrawn="1"/>
        </p:nvSpPr>
        <p:spPr>
          <a:xfrm>
            <a:off x="8200385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第三章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26085" y="1557020"/>
            <a:ext cx="215265" cy="345440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/>
          <p:cNvSpPr txBox="1"/>
          <p:nvPr userDrawn="1"/>
        </p:nvSpPr>
        <p:spPr>
          <a:xfrm>
            <a:off x="966311" y="159023"/>
            <a:ext cx="496984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2用Python实现主机状态扫描</a:t>
            </a:r>
            <a:endParaRPr sz="2400" dirty="0" smtClean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13760" y="251765"/>
            <a:ext cx="245745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26085" y="1415415"/>
            <a:ext cx="215265" cy="300037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用Python实现信息搜集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第四节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招聘的职责分工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 userDrawn="1"/>
        </p:nvSpPr>
        <p:spPr>
          <a:xfrm>
            <a:off x="939800" y="158750"/>
            <a:ext cx="83000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1.2 两个设备是如何通过互联网进行通信的</a:t>
            </a:r>
            <a:endParaRPr lang="en-US" sz="2400" dirty="0" smtClean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第一节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招聘的规划阶段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第二节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招聘的招募阶段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8"/>
          <p:cNvSpPr txBox="1"/>
          <p:nvPr userDrawn="1"/>
        </p:nvSpPr>
        <p:spPr>
          <a:xfrm>
            <a:off x="958056" y="167278"/>
            <a:ext cx="496984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小结</a:t>
            </a:r>
            <a:endParaRPr lang="zh-CN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第四节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招聘的录用阶段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第五节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招聘的评估与总结阶段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962" y="4800600"/>
            <a:ext cx="731901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962" y="612775"/>
            <a:ext cx="731901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962" y="5367338"/>
            <a:ext cx="731901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38"/>
            <a:ext cx="1097851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1600201"/>
            <a:ext cx="10978515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804" y="274639"/>
            <a:ext cx="2744629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274639"/>
            <a:ext cx="803058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997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05535" y="1237933"/>
            <a:ext cx="10240010" cy="82994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/>
            <a:r>
              <a:rPr lang="zh-CN" altLang="en-US" sz="4800" spc="50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(P)" pitchFamily="34" charset="-122"/>
                <a:ea typeface="华康俪金黑W8(P)" pitchFamily="34" charset="-122"/>
                <a:cs typeface="经典繁仿黑" pitchFamily="49" charset="-122"/>
              </a:rPr>
              <a:t>网络中有秘密吗？</a:t>
            </a:r>
            <a:endParaRPr lang="zh-CN" altLang="en-US" sz="4800" spc="50" dirty="0" smtClean="0">
              <a:ln w="1143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俪金黑W8(P)" pitchFamily="34" charset="-122"/>
              <a:ea typeface="华康俪金黑W8(P)" pitchFamily="34" charset="-122"/>
              <a:cs typeface="经典繁仿黑" pitchFamily="49" charset="-122"/>
            </a:endParaRPr>
          </a:p>
        </p:txBody>
      </p:sp>
      <p:sp>
        <p:nvSpPr>
          <p:cNvPr id="18" name="矩形 17"/>
          <p:cNvSpPr/>
          <p:nvPr userDrawn="1"/>
        </p:nvSpPr>
        <p:spPr>
          <a:xfrm>
            <a:off x="1201783" y="837228"/>
            <a:ext cx="3553852" cy="3683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第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6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章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——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经典繁仿黑" pitchFamily="49" charset="-122"/>
            </a:endParaRPr>
          </a:p>
        </p:txBody>
      </p:sp>
      <p:cxnSp>
        <p:nvCxnSpPr>
          <p:cNvPr id="20" name="直接连接符 19"/>
          <p:cNvCxnSpPr/>
          <p:nvPr userDrawn="1"/>
        </p:nvCxnSpPr>
        <p:spPr bwMode="auto">
          <a:xfrm>
            <a:off x="946176" y="2527275"/>
            <a:ext cx="0" cy="4330725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直接连接符 20"/>
          <p:cNvCxnSpPr/>
          <p:nvPr userDrawn="1"/>
        </p:nvCxnSpPr>
        <p:spPr bwMode="auto">
          <a:xfrm flipH="1">
            <a:off x="0" y="2339950"/>
            <a:ext cx="758851" cy="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直接连接符 21"/>
          <p:cNvCxnSpPr/>
          <p:nvPr userDrawn="1"/>
        </p:nvCxnSpPr>
        <p:spPr bwMode="auto">
          <a:xfrm>
            <a:off x="946176" y="0"/>
            <a:ext cx="0" cy="2151038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直接连接符 22"/>
          <p:cNvCxnSpPr/>
          <p:nvPr userDrawn="1"/>
        </p:nvCxnSpPr>
        <p:spPr bwMode="auto">
          <a:xfrm flipH="1">
            <a:off x="1135089" y="2339950"/>
            <a:ext cx="6476254" cy="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直接连接符 31"/>
          <p:cNvCxnSpPr/>
          <p:nvPr userDrawn="1"/>
        </p:nvCxnSpPr>
        <p:spPr bwMode="auto">
          <a:xfrm flipH="1">
            <a:off x="7611745" y="2331085"/>
            <a:ext cx="4586605" cy="889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48" name="组合 47"/>
          <p:cNvGrpSpPr/>
          <p:nvPr userDrawn="1"/>
        </p:nvGrpSpPr>
        <p:grpSpPr>
          <a:xfrm>
            <a:off x="759726" y="2151586"/>
            <a:ext cx="376724" cy="376728"/>
            <a:chOff x="759726" y="2151586"/>
            <a:chExt cx="376724" cy="376728"/>
          </a:xfrm>
        </p:grpSpPr>
        <p:sp>
          <p:nvSpPr>
            <p:cNvPr id="40" name="L 形 39"/>
            <p:cNvSpPr/>
            <p:nvPr userDrawn="1"/>
          </p:nvSpPr>
          <p:spPr>
            <a:xfrm>
              <a:off x="759726" y="2391514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L 形 41"/>
            <p:cNvSpPr/>
            <p:nvPr userDrawn="1"/>
          </p:nvSpPr>
          <p:spPr>
            <a:xfrm flipH="1">
              <a:off x="999650" y="2391514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L 形 42"/>
            <p:cNvSpPr/>
            <p:nvPr userDrawn="1"/>
          </p:nvSpPr>
          <p:spPr>
            <a:xfrm flipH="1" flipV="1">
              <a:off x="999650" y="2151586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L 形 43"/>
            <p:cNvSpPr/>
            <p:nvPr userDrawn="1"/>
          </p:nvSpPr>
          <p:spPr>
            <a:xfrm flipV="1">
              <a:off x="759726" y="2151586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/>
            <p:cNvCxnSpPr/>
            <p:nvPr userDrawn="1"/>
          </p:nvCxnSpPr>
          <p:spPr bwMode="auto">
            <a:xfrm flipH="1">
              <a:off x="885839" y="2339950"/>
              <a:ext cx="122400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1" name="直接连接符 50"/>
            <p:cNvCxnSpPr/>
            <p:nvPr userDrawn="1"/>
          </p:nvCxnSpPr>
          <p:spPr bwMode="auto">
            <a:xfrm>
              <a:off x="946176" y="2278750"/>
              <a:ext cx="0" cy="1224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4" name="图片 3" descr="tim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55315" y="2401570"/>
            <a:ext cx="6367780" cy="3791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99"/>
                            </p:stCondLst>
                            <p:childTnLst>
                              <p:par>
                                <p:cTn id="1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1905" y="0"/>
            <a:ext cx="12199975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 userDrawn="1"/>
        </p:nvCxnSpPr>
        <p:spPr>
          <a:xfrm flipV="1">
            <a:off x="11773550" y="6741368"/>
            <a:ext cx="424800" cy="1744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 userDrawn="1"/>
        </p:nvCxnSpPr>
        <p:spPr>
          <a:xfrm>
            <a:off x="0" y="6741368"/>
            <a:ext cx="864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 userDrawn="1"/>
        </p:nvGrpSpPr>
        <p:grpSpPr>
          <a:xfrm>
            <a:off x="10851703" y="6343232"/>
            <a:ext cx="936104" cy="936104"/>
            <a:chOff x="5631123" y="6343232"/>
            <a:chExt cx="936104" cy="936104"/>
          </a:xfrm>
        </p:grpSpPr>
        <p:sp>
          <p:nvSpPr>
            <p:cNvPr id="33" name="弦形 32"/>
            <p:cNvSpPr/>
            <p:nvPr userDrawn="1"/>
          </p:nvSpPr>
          <p:spPr>
            <a:xfrm rot="6746465">
              <a:off x="5737587" y="6451264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4" name="弧形 33"/>
            <p:cNvSpPr/>
            <p:nvPr userDrawn="1"/>
          </p:nvSpPr>
          <p:spPr>
            <a:xfrm>
              <a:off x="5631123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 userDrawn="1"/>
        </p:nvGrpSpPr>
        <p:grpSpPr>
          <a:xfrm>
            <a:off x="846290" y="6345343"/>
            <a:ext cx="936104" cy="936104"/>
            <a:chOff x="846290" y="6343232"/>
            <a:chExt cx="936104" cy="936104"/>
          </a:xfrm>
        </p:grpSpPr>
        <p:sp>
          <p:nvSpPr>
            <p:cNvPr id="36" name="弦形 35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7" name="弧形 36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 userDrawn="1"/>
        </p:nvGrpSpPr>
        <p:grpSpPr>
          <a:xfrm>
            <a:off x="1777226" y="6345343"/>
            <a:ext cx="936104" cy="936104"/>
            <a:chOff x="846290" y="6343232"/>
            <a:chExt cx="936104" cy="936104"/>
          </a:xfrm>
        </p:grpSpPr>
        <p:sp>
          <p:nvSpPr>
            <p:cNvPr id="39" name="弦形 38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40" name="弧形 39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 userDrawn="1"/>
        </p:nvGrpSpPr>
        <p:grpSpPr>
          <a:xfrm>
            <a:off x="2708162" y="6345343"/>
            <a:ext cx="936104" cy="936104"/>
            <a:chOff x="846290" y="6343232"/>
            <a:chExt cx="936104" cy="936104"/>
          </a:xfrm>
        </p:grpSpPr>
        <p:sp>
          <p:nvSpPr>
            <p:cNvPr id="42" name="弦形 41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43" name="弧形 42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4" name="直接连接符 43"/>
          <p:cNvCxnSpPr/>
          <p:nvPr userDrawn="1"/>
        </p:nvCxnSpPr>
        <p:spPr>
          <a:xfrm>
            <a:off x="3628800" y="6741368"/>
            <a:ext cx="7236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15"/>
          <p:cNvSpPr txBox="1"/>
          <p:nvPr userDrawn="1"/>
        </p:nvSpPr>
        <p:spPr>
          <a:xfrm>
            <a:off x="10923711" y="64886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8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1106593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 userDrawn="1"/>
        </p:nvSpPr>
        <p:spPr>
          <a:xfrm>
            <a:off x="2037529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 userDrawn="1"/>
        </p:nvSpPr>
        <p:spPr>
          <a:xfrm>
            <a:off x="2968465" y="648873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 userDrawn="1"/>
        </p:nvCxnSpPr>
        <p:spPr>
          <a:xfrm flipV="1">
            <a:off x="842591" y="-1"/>
            <a:ext cx="0" cy="54000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 userDrawn="1"/>
        </p:nvCxnSpPr>
        <p:spPr>
          <a:xfrm>
            <a:off x="999753" y="0"/>
            <a:ext cx="0" cy="39600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24"/>
          <p:cNvSpPr>
            <a:spLocks noChangeArrowheads="1"/>
          </p:cNvSpPr>
          <p:nvPr userDrawn="1"/>
        </p:nvSpPr>
        <p:spPr bwMode="auto">
          <a:xfrm>
            <a:off x="1230313" y="170112"/>
            <a:ext cx="1769587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B0F0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CONTENTS PAGE</a:t>
            </a:r>
            <a:endParaRPr lang="zh-CN" altLang="en-US" b="1" dirty="0">
              <a:solidFill>
                <a:srgbClr val="00B0F0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" name="圆角矩形 1"/>
          <p:cNvSpPr/>
          <p:nvPr userDrawn="1"/>
        </p:nvSpPr>
        <p:spPr>
          <a:xfrm>
            <a:off x="1773555" y="3789045"/>
            <a:ext cx="5523230" cy="252095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 userDrawn="1"/>
        </p:nvSpPr>
        <p:spPr>
          <a:xfrm>
            <a:off x="302085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 userDrawn="1"/>
        </p:nvSpPr>
        <p:spPr>
          <a:xfrm>
            <a:off x="600017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14"/>
          <p:cNvSpPr/>
          <p:nvPr userDrawn="1"/>
        </p:nvSpPr>
        <p:spPr bwMode="auto">
          <a:xfrm>
            <a:off x="2151734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3B79CE"/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" name="TextBox 8"/>
          <p:cNvSpPr txBox="1"/>
          <p:nvPr userDrawn="1"/>
        </p:nvSpPr>
        <p:spPr>
          <a:xfrm>
            <a:off x="2241745" y="4221088"/>
            <a:ext cx="175621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1.1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 userDrawn="1"/>
        </p:nvSpPr>
        <p:spPr>
          <a:xfrm>
            <a:off x="2368450" y="1988840"/>
            <a:ext cx="150281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网络世界的规则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8"/>
          <p:cNvSpPr txBox="1"/>
          <p:nvPr userDrawn="1"/>
        </p:nvSpPr>
        <p:spPr>
          <a:xfrm>
            <a:off x="5221877" y="4221088"/>
            <a:ext cx="175621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1.2</a:t>
            </a:r>
            <a:endParaRPr lang="en-US" altLang="zh-C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60" name="椭圆 14"/>
          <p:cNvSpPr/>
          <p:nvPr userDrawn="1"/>
        </p:nvSpPr>
        <p:spPr bwMode="auto">
          <a:xfrm>
            <a:off x="5131053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3B79CE"/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3" name="TextBox 62"/>
          <p:cNvSpPr txBox="1"/>
          <p:nvPr userDrawn="1"/>
        </p:nvSpPr>
        <p:spPr>
          <a:xfrm>
            <a:off x="5347770" y="1988840"/>
            <a:ext cx="150281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两个设备如何连接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/>
      <p:bldP spid="58" grpId="0"/>
      <p:bldP spid="63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9975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 userDrawn="1"/>
        </p:nvCxnSpPr>
        <p:spPr>
          <a:xfrm flipV="1">
            <a:off x="11773550" y="6741368"/>
            <a:ext cx="424800" cy="1744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>
            <a:off x="0" y="6741368"/>
            <a:ext cx="864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 userDrawn="1"/>
        </p:nvGrpSpPr>
        <p:grpSpPr>
          <a:xfrm>
            <a:off x="10851703" y="6343232"/>
            <a:ext cx="936104" cy="936104"/>
            <a:chOff x="5631123" y="6343232"/>
            <a:chExt cx="936104" cy="936104"/>
          </a:xfrm>
        </p:grpSpPr>
        <p:sp>
          <p:nvSpPr>
            <p:cNvPr id="22" name="弦形 21"/>
            <p:cNvSpPr/>
            <p:nvPr userDrawn="1"/>
          </p:nvSpPr>
          <p:spPr>
            <a:xfrm rot="6746465">
              <a:off x="5737587" y="6451264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24" name="弧形 23"/>
            <p:cNvSpPr/>
            <p:nvPr userDrawn="1"/>
          </p:nvSpPr>
          <p:spPr>
            <a:xfrm>
              <a:off x="5631123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 userDrawn="1"/>
        </p:nvGrpSpPr>
        <p:grpSpPr>
          <a:xfrm>
            <a:off x="846290" y="6345343"/>
            <a:ext cx="936104" cy="936104"/>
            <a:chOff x="846290" y="6343232"/>
            <a:chExt cx="936104" cy="936104"/>
          </a:xfrm>
        </p:grpSpPr>
        <p:sp>
          <p:nvSpPr>
            <p:cNvPr id="26" name="弦形 25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27" name="弧形 26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 userDrawn="1"/>
        </p:nvGrpSpPr>
        <p:grpSpPr>
          <a:xfrm>
            <a:off x="1777226" y="6345343"/>
            <a:ext cx="936104" cy="936104"/>
            <a:chOff x="846290" y="6343232"/>
            <a:chExt cx="936104" cy="936104"/>
          </a:xfrm>
        </p:grpSpPr>
        <p:sp>
          <p:nvSpPr>
            <p:cNvPr id="29" name="弦形 28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0" name="弧形 29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 userDrawn="1"/>
        </p:nvGrpSpPr>
        <p:grpSpPr>
          <a:xfrm>
            <a:off x="2708162" y="6345343"/>
            <a:ext cx="936104" cy="936104"/>
            <a:chOff x="846290" y="6343232"/>
            <a:chExt cx="936104" cy="936104"/>
          </a:xfrm>
        </p:grpSpPr>
        <p:sp>
          <p:nvSpPr>
            <p:cNvPr id="32" name="弦形 31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3" name="弧形 32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4" name="直接连接符 33"/>
          <p:cNvCxnSpPr/>
          <p:nvPr userDrawn="1"/>
        </p:nvCxnSpPr>
        <p:spPr>
          <a:xfrm>
            <a:off x="3628800" y="6741368"/>
            <a:ext cx="7236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5"/>
          <p:cNvSpPr txBox="1"/>
          <p:nvPr userDrawn="1"/>
        </p:nvSpPr>
        <p:spPr>
          <a:xfrm>
            <a:off x="10923711" y="64886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8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1106593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2037529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渡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2968465" y="648873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 userDrawn="1"/>
        </p:nvCxnSpPr>
        <p:spPr>
          <a:xfrm flipV="1">
            <a:off x="842591" y="-1"/>
            <a:ext cx="0" cy="54000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 userDrawn="1"/>
        </p:nvCxnSpPr>
        <p:spPr>
          <a:xfrm>
            <a:off x="999753" y="0"/>
            <a:ext cx="0" cy="39600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24"/>
          <p:cNvSpPr>
            <a:spLocks noChangeArrowheads="1"/>
          </p:cNvSpPr>
          <p:nvPr userDrawn="1"/>
        </p:nvSpPr>
        <p:spPr bwMode="auto">
          <a:xfrm>
            <a:off x="1230313" y="170112"/>
            <a:ext cx="198240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B0F0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TRANSITION  PAGE</a:t>
            </a:r>
            <a:endParaRPr lang="en-US" altLang="zh-CN" b="1" dirty="0" smtClean="0">
              <a:solidFill>
                <a:srgbClr val="00B0F0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2" name="圆角矩形 41"/>
          <p:cNvSpPr/>
          <p:nvPr userDrawn="1"/>
        </p:nvSpPr>
        <p:spPr>
          <a:xfrm>
            <a:off x="1773527" y="3789040"/>
            <a:ext cx="8790144" cy="252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 userDrawn="1"/>
        </p:nvSpPr>
        <p:spPr>
          <a:xfrm>
            <a:off x="302085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 userDrawn="1"/>
        </p:nvSpPr>
        <p:spPr>
          <a:xfrm>
            <a:off x="600017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 userDrawn="1"/>
        </p:nvSpPr>
        <p:spPr>
          <a:xfrm>
            <a:off x="897949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TextBox 8"/>
          <p:cNvSpPr txBox="1"/>
          <p:nvPr userDrawn="1"/>
        </p:nvSpPr>
        <p:spPr>
          <a:xfrm>
            <a:off x="2241745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第一章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49" name="TextBox 8"/>
          <p:cNvSpPr txBox="1"/>
          <p:nvPr userDrawn="1"/>
        </p:nvSpPr>
        <p:spPr>
          <a:xfrm>
            <a:off x="5221877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第二章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50" name="TextBox 8"/>
          <p:cNvSpPr txBox="1"/>
          <p:nvPr userDrawn="1"/>
        </p:nvSpPr>
        <p:spPr>
          <a:xfrm>
            <a:off x="8200385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第三章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26085" y="1557020"/>
            <a:ext cx="215265" cy="345440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/>
          <p:cNvSpPr txBox="1"/>
          <p:nvPr userDrawn="1"/>
        </p:nvSpPr>
        <p:spPr>
          <a:xfrm>
            <a:off x="966311" y="159023"/>
            <a:ext cx="496984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1信息搜集基础</a:t>
            </a:r>
            <a:endParaRPr sz="2400" dirty="0" smtClean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13760" y="251765"/>
            <a:ext cx="245745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26085" y="1415415"/>
            <a:ext cx="215265" cy="300037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用Python实现信息搜集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第四节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招聘的职责分工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 userDrawn="1"/>
        </p:nvSpPr>
        <p:spPr>
          <a:xfrm>
            <a:off x="939800" y="158750"/>
            <a:ext cx="83000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1.2 两个设备是如何通过互联网进行通信的</a:t>
            </a:r>
            <a:endParaRPr lang="en-US" sz="2400" dirty="0" smtClean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第一节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招聘的规划阶段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第二节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招聘的招募阶段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8"/>
          <p:cNvSpPr txBox="1"/>
          <p:nvPr userDrawn="1"/>
        </p:nvSpPr>
        <p:spPr>
          <a:xfrm>
            <a:off x="958056" y="167278"/>
            <a:ext cx="496984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小结</a:t>
            </a:r>
            <a:endParaRPr lang="zh-CN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第四节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招聘的录用阶段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第五节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招聘的评估与总结阶段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962" y="4800600"/>
            <a:ext cx="731901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962" y="612775"/>
            <a:ext cx="731901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962" y="5367338"/>
            <a:ext cx="731901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38"/>
            <a:ext cx="1097851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1600201"/>
            <a:ext cx="10978515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804" y="274639"/>
            <a:ext cx="2744629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274639"/>
            <a:ext cx="803058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997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05535" y="1237933"/>
            <a:ext cx="10240010" cy="82994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/>
            <a:r>
              <a:rPr lang="zh-CN" altLang="en-US" sz="4800" spc="50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(P)" pitchFamily="34" charset="-122"/>
                <a:ea typeface="华康俪金黑W8(P)" pitchFamily="34" charset="-122"/>
                <a:cs typeface="经典繁仿黑" pitchFamily="49" charset="-122"/>
              </a:rPr>
              <a:t>网络中有秘密吗？</a:t>
            </a:r>
            <a:endParaRPr lang="zh-CN" altLang="en-US" sz="4800" spc="50" dirty="0" smtClean="0">
              <a:ln w="1143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俪金黑W8(P)" pitchFamily="34" charset="-122"/>
              <a:ea typeface="华康俪金黑W8(P)" pitchFamily="34" charset="-122"/>
              <a:cs typeface="经典繁仿黑" pitchFamily="49" charset="-122"/>
            </a:endParaRPr>
          </a:p>
        </p:txBody>
      </p:sp>
      <p:sp>
        <p:nvSpPr>
          <p:cNvPr id="18" name="矩形 17"/>
          <p:cNvSpPr/>
          <p:nvPr userDrawn="1"/>
        </p:nvSpPr>
        <p:spPr>
          <a:xfrm>
            <a:off x="1201783" y="837228"/>
            <a:ext cx="3553852" cy="3683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第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6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章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——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经典繁仿黑" pitchFamily="49" charset="-122"/>
            </a:endParaRPr>
          </a:p>
        </p:txBody>
      </p:sp>
      <p:cxnSp>
        <p:nvCxnSpPr>
          <p:cNvPr id="20" name="直接连接符 19"/>
          <p:cNvCxnSpPr/>
          <p:nvPr userDrawn="1"/>
        </p:nvCxnSpPr>
        <p:spPr bwMode="auto">
          <a:xfrm>
            <a:off x="946176" y="2527275"/>
            <a:ext cx="0" cy="4330725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直接连接符 20"/>
          <p:cNvCxnSpPr/>
          <p:nvPr userDrawn="1"/>
        </p:nvCxnSpPr>
        <p:spPr bwMode="auto">
          <a:xfrm flipH="1">
            <a:off x="0" y="2339950"/>
            <a:ext cx="758851" cy="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直接连接符 21"/>
          <p:cNvCxnSpPr/>
          <p:nvPr userDrawn="1"/>
        </p:nvCxnSpPr>
        <p:spPr bwMode="auto">
          <a:xfrm>
            <a:off x="946176" y="0"/>
            <a:ext cx="0" cy="2151038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直接连接符 22"/>
          <p:cNvCxnSpPr/>
          <p:nvPr userDrawn="1"/>
        </p:nvCxnSpPr>
        <p:spPr bwMode="auto">
          <a:xfrm flipH="1">
            <a:off x="1135089" y="2339950"/>
            <a:ext cx="6476254" cy="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直接连接符 31"/>
          <p:cNvCxnSpPr/>
          <p:nvPr userDrawn="1"/>
        </p:nvCxnSpPr>
        <p:spPr bwMode="auto">
          <a:xfrm flipH="1">
            <a:off x="7611745" y="2331085"/>
            <a:ext cx="4586605" cy="889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48" name="组合 47"/>
          <p:cNvGrpSpPr/>
          <p:nvPr userDrawn="1"/>
        </p:nvGrpSpPr>
        <p:grpSpPr>
          <a:xfrm>
            <a:off x="759726" y="2151586"/>
            <a:ext cx="376724" cy="376728"/>
            <a:chOff x="759726" y="2151586"/>
            <a:chExt cx="376724" cy="376728"/>
          </a:xfrm>
        </p:grpSpPr>
        <p:sp>
          <p:nvSpPr>
            <p:cNvPr id="40" name="L 形 39"/>
            <p:cNvSpPr/>
            <p:nvPr userDrawn="1"/>
          </p:nvSpPr>
          <p:spPr>
            <a:xfrm>
              <a:off x="759726" y="2391514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L 形 41"/>
            <p:cNvSpPr/>
            <p:nvPr userDrawn="1"/>
          </p:nvSpPr>
          <p:spPr>
            <a:xfrm flipH="1">
              <a:off x="999650" y="2391514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L 形 42"/>
            <p:cNvSpPr/>
            <p:nvPr userDrawn="1"/>
          </p:nvSpPr>
          <p:spPr>
            <a:xfrm flipH="1" flipV="1">
              <a:off x="999650" y="2151586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L 形 43"/>
            <p:cNvSpPr/>
            <p:nvPr userDrawn="1"/>
          </p:nvSpPr>
          <p:spPr>
            <a:xfrm flipV="1">
              <a:off x="759726" y="2151586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/>
            <p:cNvCxnSpPr/>
            <p:nvPr userDrawn="1"/>
          </p:nvCxnSpPr>
          <p:spPr bwMode="auto">
            <a:xfrm flipH="1">
              <a:off x="885839" y="2339950"/>
              <a:ext cx="122400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1" name="直接连接符 50"/>
            <p:cNvCxnSpPr/>
            <p:nvPr userDrawn="1"/>
          </p:nvCxnSpPr>
          <p:spPr bwMode="auto">
            <a:xfrm>
              <a:off x="946176" y="2278750"/>
              <a:ext cx="0" cy="1224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4" name="图片 3" descr="tim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55315" y="2401570"/>
            <a:ext cx="6367780" cy="3791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99"/>
                            </p:stCondLst>
                            <p:childTnLst>
                              <p:par>
                                <p:cTn id="1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1905" y="0"/>
            <a:ext cx="12199975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 userDrawn="1"/>
        </p:nvCxnSpPr>
        <p:spPr>
          <a:xfrm flipV="1">
            <a:off x="11773550" y="6741368"/>
            <a:ext cx="424800" cy="1744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 userDrawn="1"/>
        </p:nvCxnSpPr>
        <p:spPr>
          <a:xfrm>
            <a:off x="0" y="6741368"/>
            <a:ext cx="864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 userDrawn="1"/>
        </p:nvGrpSpPr>
        <p:grpSpPr>
          <a:xfrm>
            <a:off x="10851703" y="6343232"/>
            <a:ext cx="936104" cy="936104"/>
            <a:chOff x="5631123" y="6343232"/>
            <a:chExt cx="936104" cy="936104"/>
          </a:xfrm>
        </p:grpSpPr>
        <p:sp>
          <p:nvSpPr>
            <p:cNvPr id="33" name="弦形 32"/>
            <p:cNvSpPr/>
            <p:nvPr userDrawn="1"/>
          </p:nvSpPr>
          <p:spPr>
            <a:xfrm rot="6746465">
              <a:off x="5737587" y="6451264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4" name="弧形 33"/>
            <p:cNvSpPr/>
            <p:nvPr userDrawn="1"/>
          </p:nvSpPr>
          <p:spPr>
            <a:xfrm>
              <a:off x="5631123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 userDrawn="1"/>
        </p:nvGrpSpPr>
        <p:grpSpPr>
          <a:xfrm>
            <a:off x="846290" y="6345343"/>
            <a:ext cx="936104" cy="936104"/>
            <a:chOff x="846290" y="6343232"/>
            <a:chExt cx="936104" cy="936104"/>
          </a:xfrm>
        </p:grpSpPr>
        <p:sp>
          <p:nvSpPr>
            <p:cNvPr id="36" name="弦形 35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7" name="弧形 36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 userDrawn="1"/>
        </p:nvGrpSpPr>
        <p:grpSpPr>
          <a:xfrm>
            <a:off x="1777226" y="6345343"/>
            <a:ext cx="936104" cy="936104"/>
            <a:chOff x="846290" y="6343232"/>
            <a:chExt cx="936104" cy="936104"/>
          </a:xfrm>
        </p:grpSpPr>
        <p:sp>
          <p:nvSpPr>
            <p:cNvPr id="39" name="弦形 38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40" name="弧形 39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 userDrawn="1"/>
        </p:nvGrpSpPr>
        <p:grpSpPr>
          <a:xfrm>
            <a:off x="2708162" y="6345343"/>
            <a:ext cx="936104" cy="936104"/>
            <a:chOff x="846290" y="6343232"/>
            <a:chExt cx="936104" cy="936104"/>
          </a:xfrm>
        </p:grpSpPr>
        <p:sp>
          <p:nvSpPr>
            <p:cNvPr id="42" name="弦形 41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43" name="弧形 42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4" name="直接连接符 43"/>
          <p:cNvCxnSpPr/>
          <p:nvPr userDrawn="1"/>
        </p:nvCxnSpPr>
        <p:spPr>
          <a:xfrm>
            <a:off x="3628800" y="6741368"/>
            <a:ext cx="7236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15"/>
          <p:cNvSpPr txBox="1"/>
          <p:nvPr userDrawn="1"/>
        </p:nvSpPr>
        <p:spPr>
          <a:xfrm>
            <a:off x="10923711" y="64886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8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1106593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 userDrawn="1"/>
        </p:nvSpPr>
        <p:spPr>
          <a:xfrm>
            <a:off x="2037529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 userDrawn="1"/>
        </p:nvSpPr>
        <p:spPr>
          <a:xfrm>
            <a:off x="2968465" y="648873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 userDrawn="1"/>
        </p:nvCxnSpPr>
        <p:spPr>
          <a:xfrm flipV="1">
            <a:off x="842591" y="-1"/>
            <a:ext cx="0" cy="54000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 userDrawn="1"/>
        </p:nvCxnSpPr>
        <p:spPr>
          <a:xfrm>
            <a:off x="999753" y="0"/>
            <a:ext cx="0" cy="39600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24"/>
          <p:cNvSpPr>
            <a:spLocks noChangeArrowheads="1"/>
          </p:cNvSpPr>
          <p:nvPr userDrawn="1"/>
        </p:nvSpPr>
        <p:spPr bwMode="auto">
          <a:xfrm>
            <a:off x="1230313" y="170112"/>
            <a:ext cx="1769587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B0F0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CONTENTS PAGE</a:t>
            </a:r>
            <a:endParaRPr lang="zh-CN" altLang="en-US" b="1" dirty="0">
              <a:solidFill>
                <a:srgbClr val="00B0F0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" name="圆角矩形 1"/>
          <p:cNvSpPr/>
          <p:nvPr userDrawn="1"/>
        </p:nvSpPr>
        <p:spPr>
          <a:xfrm>
            <a:off x="1773555" y="3789045"/>
            <a:ext cx="5523230" cy="252095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 userDrawn="1"/>
        </p:nvSpPr>
        <p:spPr>
          <a:xfrm>
            <a:off x="302085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 userDrawn="1"/>
        </p:nvSpPr>
        <p:spPr>
          <a:xfrm>
            <a:off x="600017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14"/>
          <p:cNvSpPr/>
          <p:nvPr userDrawn="1"/>
        </p:nvSpPr>
        <p:spPr bwMode="auto">
          <a:xfrm>
            <a:off x="2151734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3B79CE"/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" name="TextBox 8"/>
          <p:cNvSpPr txBox="1"/>
          <p:nvPr userDrawn="1"/>
        </p:nvSpPr>
        <p:spPr>
          <a:xfrm>
            <a:off x="2241745" y="4221088"/>
            <a:ext cx="175621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1.1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 userDrawn="1"/>
        </p:nvSpPr>
        <p:spPr>
          <a:xfrm>
            <a:off x="2368450" y="1988840"/>
            <a:ext cx="150281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网络世界的规则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8"/>
          <p:cNvSpPr txBox="1"/>
          <p:nvPr userDrawn="1"/>
        </p:nvSpPr>
        <p:spPr>
          <a:xfrm>
            <a:off x="5221877" y="4221088"/>
            <a:ext cx="175621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1.2</a:t>
            </a:r>
            <a:endParaRPr lang="en-US" altLang="zh-C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60" name="椭圆 14"/>
          <p:cNvSpPr/>
          <p:nvPr userDrawn="1"/>
        </p:nvSpPr>
        <p:spPr bwMode="auto">
          <a:xfrm>
            <a:off x="5131053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3B79CE"/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3" name="TextBox 62"/>
          <p:cNvSpPr txBox="1"/>
          <p:nvPr userDrawn="1"/>
        </p:nvSpPr>
        <p:spPr>
          <a:xfrm>
            <a:off x="5347770" y="1988840"/>
            <a:ext cx="150281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两个设备如何连接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/>
      <p:bldP spid="58" grpId="0"/>
      <p:bldP spid="63" grpId="0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9975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 userDrawn="1"/>
        </p:nvCxnSpPr>
        <p:spPr>
          <a:xfrm flipV="1">
            <a:off x="11773550" y="6741368"/>
            <a:ext cx="424800" cy="1744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>
            <a:off x="0" y="6741368"/>
            <a:ext cx="864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 userDrawn="1"/>
        </p:nvGrpSpPr>
        <p:grpSpPr>
          <a:xfrm>
            <a:off x="10851703" y="6343232"/>
            <a:ext cx="936104" cy="936104"/>
            <a:chOff x="5631123" y="6343232"/>
            <a:chExt cx="936104" cy="936104"/>
          </a:xfrm>
        </p:grpSpPr>
        <p:sp>
          <p:nvSpPr>
            <p:cNvPr id="22" name="弦形 21"/>
            <p:cNvSpPr/>
            <p:nvPr userDrawn="1"/>
          </p:nvSpPr>
          <p:spPr>
            <a:xfrm rot="6746465">
              <a:off x="5737587" y="6451264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24" name="弧形 23"/>
            <p:cNvSpPr/>
            <p:nvPr userDrawn="1"/>
          </p:nvSpPr>
          <p:spPr>
            <a:xfrm>
              <a:off x="5631123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 userDrawn="1"/>
        </p:nvGrpSpPr>
        <p:grpSpPr>
          <a:xfrm>
            <a:off x="846290" y="6345343"/>
            <a:ext cx="936104" cy="936104"/>
            <a:chOff x="846290" y="6343232"/>
            <a:chExt cx="936104" cy="936104"/>
          </a:xfrm>
        </p:grpSpPr>
        <p:sp>
          <p:nvSpPr>
            <p:cNvPr id="26" name="弦形 25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27" name="弧形 26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 userDrawn="1"/>
        </p:nvGrpSpPr>
        <p:grpSpPr>
          <a:xfrm>
            <a:off x="1777226" y="6345343"/>
            <a:ext cx="936104" cy="936104"/>
            <a:chOff x="846290" y="6343232"/>
            <a:chExt cx="936104" cy="936104"/>
          </a:xfrm>
        </p:grpSpPr>
        <p:sp>
          <p:nvSpPr>
            <p:cNvPr id="29" name="弦形 28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0" name="弧形 29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 userDrawn="1"/>
        </p:nvGrpSpPr>
        <p:grpSpPr>
          <a:xfrm>
            <a:off x="2708162" y="6345343"/>
            <a:ext cx="936104" cy="936104"/>
            <a:chOff x="846290" y="6343232"/>
            <a:chExt cx="936104" cy="936104"/>
          </a:xfrm>
        </p:grpSpPr>
        <p:sp>
          <p:nvSpPr>
            <p:cNvPr id="32" name="弦形 31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3" name="弧形 32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4" name="直接连接符 33"/>
          <p:cNvCxnSpPr/>
          <p:nvPr userDrawn="1"/>
        </p:nvCxnSpPr>
        <p:spPr>
          <a:xfrm>
            <a:off x="3628800" y="6741368"/>
            <a:ext cx="7236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5"/>
          <p:cNvSpPr txBox="1"/>
          <p:nvPr userDrawn="1"/>
        </p:nvSpPr>
        <p:spPr>
          <a:xfrm>
            <a:off x="10923711" y="64886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8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1106593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2037529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渡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2968465" y="648873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 userDrawn="1"/>
        </p:nvCxnSpPr>
        <p:spPr>
          <a:xfrm flipV="1">
            <a:off x="842591" y="-1"/>
            <a:ext cx="0" cy="54000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 userDrawn="1"/>
        </p:nvCxnSpPr>
        <p:spPr>
          <a:xfrm>
            <a:off x="999753" y="0"/>
            <a:ext cx="0" cy="39600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24"/>
          <p:cNvSpPr>
            <a:spLocks noChangeArrowheads="1"/>
          </p:cNvSpPr>
          <p:nvPr userDrawn="1"/>
        </p:nvSpPr>
        <p:spPr bwMode="auto">
          <a:xfrm>
            <a:off x="1230313" y="170112"/>
            <a:ext cx="198240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B0F0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TRANSITION  PAGE</a:t>
            </a:r>
            <a:endParaRPr lang="en-US" altLang="zh-CN" b="1" dirty="0" smtClean="0">
              <a:solidFill>
                <a:srgbClr val="00B0F0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2" name="圆角矩形 41"/>
          <p:cNvSpPr/>
          <p:nvPr userDrawn="1"/>
        </p:nvSpPr>
        <p:spPr>
          <a:xfrm>
            <a:off x="1773527" y="3789040"/>
            <a:ext cx="8790144" cy="252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 userDrawn="1"/>
        </p:nvSpPr>
        <p:spPr>
          <a:xfrm>
            <a:off x="302085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 userDrawn="1"/>
        </p:nvSpPr>
        <p:spPr>
          <a:xfrm>
            <a:off x="600017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 userDrawn="1"/>
        </p:nvSpPr>
        <p:spPr>
          <a:xfrm>
            <a:off x="897949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TextBox 8"/>
          <p:cNvSpPr txBox="1"/>
          <p:nvPr userDrawn="1"/>
        </p:nvSpPr>
        <p:spPr>
          <a:xfrm>
            <a:off x="2241745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第一章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49" name="TextBox 8"/>
          <p:cNvSpPr txBox="1"/>
          <p:nvPr userDrawn="1"/>
        </p:nvSpPr>
        <p:spPr>
          <a:xfrm>
            <a:off x="5221877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第二章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50" name="TextBox 8"/>
          <p:cNvSpPr txBox="1"/>
          <p:nvPr userDrawn="1"/>
        </p:nvSpPr>
        <p:spPr>
          <a:xfrm>
            <a:off x="8200385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第三章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26085" y="1557020"/>
            <a:ext cx="215265" cy="345440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/>
          <p:cNvSpPr txBox="1"/>
          <p:nvPr userDrawn="1"/>
        </p:nvSpPr>
        <p:spPr>
          <a:xfrm>
            <a:off x="966311" y="159023"/>
            <a:ext cx="496984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2用Python实现主机状态扫描</a:t>
            </a:r>
            <a:endParaRPr sz="2400" dirty="0" smtClean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26085" y="1415415"/>
            <a:ext cx="215265" cy="300037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用Python实现信息搜集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第四节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招聘的职责分工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 userDrawn="1"/>
        </p:nvSpPr>
        <p:spPr>
          <a:xfrm>
            <a:off x="939800" y="158750"/>
            <a:ext cx="83000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1.2 两个设备是如何通过互联网进行通信的</a:t>
            </a:r>
            <a:endParaRPr lang="en-US" sz="2400" dirty="0" smtClean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第一节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招聘的规划阶段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第二节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招聘的招募阶段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8"/>
          <p:cNvSpPr txBox="1"/>
          <p:nvPr userDrawn="1"/>
        </p:nvSpPr>
        <p:spPr>
          <a:xfrm>
            <a:off x="958056" y="167278"/>
            <a:ext cx="496984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小结</a:t>
            </a:r>
            <a:endParaRPr lang="zh-CN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第四节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招聘的录用阶段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第五节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招聘的评估与总结阶段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962" y="4800600"/>
            <a:ext cx="731901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962" y="612775"/>
            <a:ext cx="731901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962" y="5367338"/>
            <a:ext cx="731901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38"/>
            <a:ext cx="1097851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1600201"/>
            <a:ext cx="10978515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804" y="274639"/>
            <a:ext cx="2744629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274639"/>
            <a:ext cx="803058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997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05535" y="1237933"/>
            <a:ext cx="10240010" cy="82994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/>
            <a:r>
              <a:rPr lang="zh-CN" altLang="en-US" sz="4800" spc="50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(P)" pitchFamily="34" charset="-122"/>
                <a:ea typeface="华康俪金黑W8(P)" pitchFamily="34" charset="-122"/>
                <a:cs typeface="经典繁仿黑" pitchFamily="49" charset="-122"/>
              </a:rPr>
              <a:t>网络中有秘密吗？</a:t>
            </a:r>
            <a:endParaRPr lang="zh-CN" altLang="en-US" sz="4800" spc="50" dirty="0" smtClean="0">
              <a:ln w="1143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俪金黑W8(P)" pitchFamily="34" charset="-122"/>
              <a:ea typeface="华康俪金黑W8(P)" pitchFamily="34" charset="-122"/>
              <a:cs typeface="经典繁仿黑" pitchFamily="49" charset="-122"/>
            </a:endParaRPr>
          </a:p>
        </p:txBody>
      </p:sp>
      <p:sp>
        <p:nvSpPr>
          <p:cNvPr id="18" name="矩形 17"/>
          <p:cNvSpPr/>
          <p:nvPr userDrawn="1"/>
        </p:nvSpPr>
        <p:spPr>
          <a:xfrm>
            <a:off x="1201783" y="837228"/>
            <a:ext cx="3553852" cy="3683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第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6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章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——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经典繁仿黑" pitchFamily="49" charset="-122"/>
            </a:endParaRPr>
          </a:p>
        </p:txBody>
      </p:sp>
      <p:cxnSp>
        <p:nvCxnSpPr>
          <p:cNvPr id="20" name="直接连接符 19"/>
          <p:cNvCxnSpPr/>
          <p:nvPr userDrawn="1"/>
        </p:nvCxnSpPr>
        <p:spPr bwMode="auto">
          <a:xfrm>
            <a:off x="946176" y="2527275"/>
            <a:ext cx="0" cy="4330725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直接连接符 20"/>
          <p:cNvCxnSpPr/>
          <p:nvPr userDrawn="1"/>
        </p:nvCxnSpPr>
        <p:spPr bwMode="auto">
          <a:xfrm flipH="1">
            <a:off x="0" y="2339950"/>
            <a:ext cx="758851" cy="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直接连接符 21"/>
          <p:cNvCxnSpPr/>
          <p:nvPr userDrawn="1"/>
        </p:nvCxnSpPr>
        <p:spPr bwMode="auto">
          <a:xfrm>
            <a:off x="946176" y="0"/>
            <a:ext cx="0" cy="2151038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直接连接符 22"/>
          <p:cNvCxnSpPr/>
          <p:nvPr userDrawn="1"/>
        </p:nvCxnSpPr>
        <p:spPr bwMode="auto">
          <a:xfrm flipH="1">
            <a:off x="1135089" y="2339950"/>
            <a:ext cx="6476254" cy="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直接连接符 31"/>
          <p:cNvCxnSpPr/>
          <p:nvPr userDrawn="1"/>
        </p:nvCxnSpPr>
        <p:spPr bwMode="auto">
          <a:xfrm flipH="1">
            <a:off x="7611745" y="2331085"/>
            <a:ext cx="4586605" cy="889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48" name="组合 47"/>
          <p:cNvGrpSpPr/>
          <p:nvPr userDrawn="1"/>
        </p:nvGrpSpPr>
        <p:grpSpPr>
          <a:xfrm>
            <a:off x="759726" y="2151586"/>
            <a:ext cx="376724" cy="376728"/>
            <a:chOff x="759726" y="2151586"/>
            <a:chExt cx="376724" cy="376728"/>
          </a:xfrm>
        </p:grpSpPr>
        <p:sp>
          <p:nvSpPr>
            <p:cNvPr id="40" name="L 形 39"/>
            <p:cNvSpPr/>
            <p:nvPr userDrawn="1"/>
          </p:nvSpPr>
          <p:spPr>
            <a:xfrm>
              <a:off x="759726" y="2391514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L 形 41"/>
            <p:cNvSpPr/>
            <p:nvPr userDrawn="1"/>
          </p:nvSpPr>
          <p:spPr>
            <a:xfrm flipH="1">
              <a:off x="999650" y="2391514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L 形 42"/>
            <p:cNvSpPr/>
            <p:nvPr userDrawn="1"/>
          </p:nvSpPr>
          <p:spPr>
            <a:xfrm flipH="1" flipV="1">
              <a:off x="999650" y="2151586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L 形 43"/>
            <p:cNvSpPr/>
            <p:nvPr userDrawn="1"/>
          </p:nvSpPr>
          <p:spPr>
            <a:xfrm flipV="1">
              <a:off x="759726" y="2151586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/>
            <p:cNvCxnSpPr/>
            <p:nvPr userDrawn="1"/>
          </p:nvCxnSpPr>
          <p:spPr bwMode="auto">
            <a:xfrm flipH="1">
              <a:off x="885839" y="2339950"/>
              <a:ext cx="122400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1" name="直接连接符 50"/>
            <p:cNvCxnSpPr/>
            <p:nvPr userDrawn="1"/>
          </p:nvCxnSpPr>
          <p:spPr bwMode="auto">
            <a:xfrm>
              <a:off x="946176" y="2278750"/>
              <a:ext cx="0" cy="1224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4" name="图片 3" descr="tim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55315" y="2401570"/>
            <a:ext cx="6367780" cy="3791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99"/>
                            </p:stCondLst>
                            <p:childTnLst>
                              <p:par>
                                <p:cTn id="1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1905" y="0"/>
            <a:ext cx="12199975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 userDrawn="1"/>
        </p:nvCxnSpPr>
        <p:spPr>
          <a:xfrm flipV="1">
            <a:off x="11773550" y="6741368"/>
            <a:ext cx="424800" cy="1744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 userDrawn="1"/>
        </p:nvCxnSpPr>
        <p:spPr>
          <a:xfrm>
            <a:off x="0" y="6741368"/>
            <a:ext cx="864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 userDrawn="1"/>
        </p:nvGrpSpPr>
        <p:grpSpPr>
          <a:xfrm>
            <a:off x="10851703" y="6343232"/>
            <a:ext cx="936104" cy="936104"/>
            <a:chOff x="5631123" y="6343232"/>
            <a:chExt cx="936104" cy="936104"/>
          </a:xfrm>
        </p:grpSpPr>
        <p:sp>
          <p:nvSpPr>
            <p:cNvPr id="33" name="弦形 32"/>
            <p:cNvSpPr/>
            <p:nvPr userDrawn="1"/>
          </p:nvSpPr>
          <p:spPr>
            <a:xfrm rot="6746465">
              <a:off x="5737587" y="6451264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4" name="弧形 33"/>
            <p:cNvSpPr/>
            <p:nvPr userDrawn="1"/>
          </p:nvSpPr>
          <p:spPr>
            <a:xfrm>
              <a:off x="5631123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 userDrawn="1"/>
        </p:nvGrpSpPr>
        <p:grpSpPr>
          <a:xfrm>
            <a:off x="846290" y="6345343"/>
            <a:ext cx="936104" cy="936104"/>
            <a:chOff x="846290" y="6343232"/>
            <a:chExt cx="936104" cy="936104"/>
          </a:xfrm>
        </p:grpSpPr>
        <p:sp>
          <p:nvSpPr>
            <p:cNvPr id="36" name="弦形 35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7" name="弧形 36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 userDrawn="1"/>
        </p:nvGrpSpPr>
        <p:grpSpPr>
          <a:xfrm>
            <a:off x="1777226" y="6345343"/>
            <a:ext cx="936104" cy="936104"/>
            <a:chOff x="846290" y="6343232"/>
            <a:chExt cx="936104" cy="936104"/>
          </a:xfrm>
        </p:grpSpPr>
        <p:sp>
          <p:nvSpPr>
            <p:cNvPr id="39" name="弦形 38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40" name="弧形 39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 userDrawn="1"/>
        </p:nvGrpSpPr>
        <p:grpSpPr>
          <a:xfrm>
            <a:off x="2708162" y="6345343"/>
            <a:ext cx="936104" cy="936104"/>
            <a:chOff x="846290" y="6343232"/>
            <a:chExt cx="936104" cy="936104"/>
          </a:xfrm>
        </p:grpSpPr>
        <p:sp>
          <p:nvSpPr>
            <p:cNvPr id="42" name="弦形 41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43" name="弧形 42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4" name="直接连接符 43"/>
          <p:cNvCxnSpPr/>
          <p:nvPr userDrawn="1"/>
        </p:nvCxnSpPr>
        <p:spPr>
          <a:xfrm>
            <a:off x="3628800" y="6741368"/>
            <a:ext cx="7236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15"/>
          <p:cNvSpPr txBox="1"/>
          <p:nvPr userDrawn="1"/>
        </p:nvSpPr>
        <p:spPr>
          <a:xfrm>
            <a:off x="10923711" y="64886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8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1106593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 userDrawn="1"/>
        </p:nvSpPr>
        <p:spPr>
          <a:xfrm>
            <a:off x="2037529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 userDrawn="1"/>
        </p:nvSpPr>
        <p:spPr>
          <a:xfrm>
            <a:off x="2968465" y="648873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 userDrawn="1"/>
        </p:nvCxnSpPr>
        <p:spPr>
          <a:xfrm flipV="1">
            <a:off x="842591" y="-1"/>
            <a:ext cx="0" cy="54000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 userDrawn="1"/>
        </p:nvCxnSpPr>
        <p:spPr>
          <a:xfrm>
            <a:off x="999753" y="0"/>
            <a:ext cx="0" cy="39600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24"/>
          <p:cNvSpPr>
            <a:spLocks noChangeArrowheads="1"/>
          </p:cNvSpPr>
          <p:nvPr userDrawn="1"/>
        </p:nvSpPr>
        <p:spPr bwMode="auto">
          <a:xfrm>
            <a:off x="1230313" y="170112"/>
            <a:ext cx="1769587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B0F0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CONTENTS PAGE</a:t>
            </a:r>
            <a:endParaRPr lang="zh-CN" altLang="en-US" b="1" dirty="0">
              <a:solidFill>
                <a:srgbClr val="00B0F0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" name="圆角矩形 1"/>
          <p:cNvSpPr/>
          <p:nvPr userDrawn="1"/>
        </p:nvSpPr>
        <p:spPr>
          <a:xfrm>
            <a:off x="1773555" y="3789045"/>
            <a:ext cx="5523230" cy="252095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 userDrawn="1"/>
        </p:nvSpPr>
        <p:spPr>
          <a:xfrm>
            <a:off x="302085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 userDrawn="1"/>
        </p:nvSpPr>
        <p:spPr>
          <a:xfrm>
            <a:off x="600017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14"/>
          <p:cNvSpPr/>
          <p:nvPr userDrawn="1"/>
        </p:nvSpPr>
        <p:spPr bwMode="auto">
          <a:xfrm>
            <a:off x="2151734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3B79CE"/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" name="TextBox 8"/>
          <p:cNvSpPr txBox="1"/>
          <p:nvPr userDrawn="1"/>
        </p:nvSpPr>
        <p:spPr>
          <a:xfrm>
            <a:off x="2241745" y="4221088"/>
            <a:ext cx="175621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1.1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 userDrawn="1"/>
        </p:nvSpPr>
        <p:spPr>
          <a:xfrm>
            <a:off x="2368450" y="1988840"/>
            <a:ext cx="150281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网络世界的规则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8"/>
          <p:cNvSpPr txBox="1"/>
          <p:nvPr userDrawn="1"/>
        </p:nvSpPr>
        <p:spPr>
          <a:xfrm>
            <a:off x="5221877" y="4221088"/>
            <a:ext cx="175621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1.2</a:t>
            </a:r>
            <a:endParaRPr lang="en-US" altLang="zh-C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60" name="椭圆 14"/>
          <p:cNvSpPr/>
          <p:nvPr userDrawn="1"/>
        </p:nvSpPr>
        <p:spPr bwMode="auto">
          <a:xfrm>
            <a:off x="5131053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3B79CE"/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3" name="TextBox 62"/>
          <p:cNvSpPr txBox="1"/>
          <p:nvPr userDrawn="1"/>
        </p:nvSpPr>
        <p:spPr>
          <a:xfrm>
            <a:off x="5347770" y="1988840"/>
            <a:ext cx="150281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两个设备如何连接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/>
      <p:bldP spid="58" grpId="0"/>
      <p:bldP spid="63" grpId="0"/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9975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 userDrawn="1"/>
        </p:nvCxnSpPr>
        <p:spPr>
          <a:xfrm flipV="1">
            <a:off x="11773550" y="6741368"/>
            <a:ext cx="424800" cy="1744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>
            <a:off x="0" y="6741368"/>
            <a:ext cx="864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 userDrawn="1"/>
        </p:nvGrpSpPr>
        <p:grpSpPr>
          <a:xfrm>
            <a:off x="10851703" y="6343232"/>
            <a:ext cx="936104" cy="936104"/>
            <a:chOff x="5631123" y="6343232"/>
            <a:chExt cx="936104" cy="936104"/>
          </a:xfrm>
        </p:grpSpPr>
        <p:sp>
          <p:nvSpPr>
            <p:cNvPr id="22" name="弦形 21"/>
            <p:cNvSpPr/>
            <p:nvPr userDrawn="1"/>
          </p:nvSpPr>
          <p:spPr>
            <a:xfrm rot="6746465">
              <a:off x="5737587" y="6451264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24" name="弧形 23"/>
            <p:cNvSpPr/>
            <p:nvPr userDrawn="1"/>
          </p:nvSpPr>
          <p:spPr>
            <a:xfrm>
              <a:off x="5631123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 userDrawn="1"/>
        </p:nvGrpSpPr>
        <p:grpSpPr>
          <a:xfrm>
            <a:off x="846290" y="6345343"/>
            <a:ext cx="936104" cy="936104"/>
            <a:chOff x="846290" y="6343232"/>
            <a:chExt cx="936104" cy="936104"/>
          </a:xfrm>
        </p:grpSpPr>
        <p:sp>
          <p:nvSpPr>
            <p:cNvPr id="26" name="弦形 25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27" name="弧形 26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 userDrawn="1"/>
        </p:nvGrpSpPr>
        <p:grpSpPr>
          <a:xfrm>
            <a:off x="1777226" y="6345343"/>
            <a:ext cx="936104" cy="936104"/>
            <a:chOff x="846290" y="6343232"/>
            <a:chExt cx="936104" cy="936104"/>
          </a:xfrm>
        </p:grpSpPr>
        <p:sp>
          <p:nvSpPr>
            <p:cNvPr id="29" name="弦形 28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0" name="弧形 29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 userDrawn="1"/>
        </p:nvGrpSpPr>
        <p:grpSpPr>
          <a:xfrm>
            <a:off x="2708162" y="6345343"/>
            <a:ext cx="936104" cy="936104"/>
            <a:chOff x="846290" y="6343232"/>
            <a:chExt cx="936104" cy="936104"/>
          </a:xfrm>
        </p:grpSpPr>
        <p:sp>
          <p:nvSpPr>
            <p:cNvPr id="32" name="弦形 31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3" name="弧形 32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4" name="直接连接符 33"/>
          <p:cNvCxnSpPr/>
          <p:nvPr userDrawn="1"/>
        </p:nvCxnSpPr>
        <p:spPr>
          <a:xfrm>
            <a:off x="3628800" y="6741368"/>
            <a:ext cx="7236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5"/>
          <p:cNvSpPr txBox="1"/>
          <p:nvPr userDrawn="1"/>
        </p:nvSpPr>
        <p:spPr>
          <a:xfrm>
            <a:off x="10923711" y="64886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8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1106593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2037529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渡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2968465" y="648873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 userDrawn="1"/>
        </p:nvCxnSpPr>
        <p:spPr>
          <a:xfrm flipV="1">
            <a:off x="842591" y="-1"/>
            <a:ext cx="0" cy="54000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 userDrawn="1"/>
        </p:nvCxnSpPr>
        <p:spPr>
          <a:xfrm>
            <a:off x="999753" y="0"/>
            <a:ext cx="0" cy="39600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24"/>
          <p:cNvSpPr>
            <a:spLocks noChangeArrowheads="1"/>
          </p:cNvSpPr>
          <p:nvPr userDrawn="1"/>
        </p:nvSpPr>
        <p:spPr bwMode="auto">
          <a:xfrm>
            <a:off x="1230313" y="170112"/>
            <a:ext cx="198240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B0F0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TRANSITION  PAGE</a:t>
            </a:r>
            <a:endParaRPr lang="en-US" altLang="zh-CN" b="1" dirty="0" smtClean="0">
              <a:solidFill>
                <a:srgbClr val="00B0F0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2" name="圆角矩形 41"/>
          <p:cNvSpPr/>
          <p:nvPr userDrawn="1"/>
        </p:nvSpPr>
        <p:spPr>
          <a:xfrm>
            <a:off x="1773527" y="3789040"/>
            <a:ext cx="8790144" cy="252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 userDrawn="1"/>
        </p:nvSpPr>
        <p:spPr>
          <a:xfrm>
            <a:off x="302085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 userDrawn="1"/>
        </p:nvSpPr>
        <p:spPr>
          <a:xfrm>
            <a:off x="600017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 userDrawn="1"/>
        </p:nvSpPr>
        <p:spPr>
          <a:xfrm>
            <a:off x="897949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TextBox 8"/>
          <p:cNvSpPr txBox="1"/>
          <p:nvPr userDrawn="1"/>
        </p:nvSpPr>
        <p:spPr>
          <a:xfrm>
            <a:off x="2241745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第一章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49" name="TextBox 8"/>
          <p:cNvSpPr txBox="1"/>
          <p:nvPr userDrawn="1"/>
        </p:nvSpPr>
        <p:spPr>
          <a:xfrm>
            <a:off x="5221877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第二章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50" name="TextBox 8"/>
          <p:cNvSpPr txBox="1"/>
          <p:nvPr userDrawn="1"/>
        </p:nvSpPr>
        <p:spPr>
          <a:xfrm>
            <a:off x="8200385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第三章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26085" y="1557020"/>
            <a:ext cx="215265" cy="345440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/>
          <p:cNvSpPr txBox="1"/>
          <p:nvPr userDrawn="1"/>
        </p:nvSpPr>
        <p:spPr>
          <a:xfrm>
            <a:off x="966311" y="159023"/>
            <a:ext cx="496984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3使用Python实现端口扫描</a:t>
            </a:r>
            <a:endParaRPr sz="2400" dirty="0" smtClean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13760" y="251765"/>
            <a:ext cx="245745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26085" y="1415415"/>
            <a:ext cx="215265" cy="300037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3使用Python实现端口扫描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第四节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招聘的职责分工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 userDrawn="1"/>
        </p:nvSpPr>
        <p:spPr>
          <a:xfrm>
            <a:off x="939800" y="158750"/>
            <a:ext cx="83000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1.2 两个设备是如何通过互联网进行通信的</a:t>
            </a:r>
            <a:endParaRPr lang="en-US" sz="2400" dirty="0" smtClean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第一节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招聘的规划阶段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25768" y="1343025"/>
            <a:ext cx="215265" cy="273431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我们的设备是如何连接到互联网的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第二节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招聘的招募阶段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8"/>
          <p:cNvSpPr txBox="1"/>
          <p:nvPr userDrawn="1"/>
        </p:nvSpPr>
        <p:spPr>
          <a:xfrm>
            <a:off x="958056" y="167278"/>
            <a:ext cx="496984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小结</a:t>
            </a:r>
            <a:endParaRPr lang="zh-CN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第四节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招聘的录用阶段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10543" y="1556792"/>
            <a:ext cx="246221" cy="2520280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招聘的实施过程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8"/>
          <p:cNvSpPr txBox="1"/>
          <p:nvPr userDrawn="1"/>
        </p:nvSpPr>
        <p:spPr>
          <a:xfrm>
            <a:off x="966311" y="159023"/>
            <a:ext cx="4969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第五节</a:t>
            </a:r>
            <a:r>
              <a:rPr lang="en-US" altLang="zh-CN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24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招聘的评估与总结阶段</a:t>
            </a:r>
            <a:endParaRPr lang="zh-CN" altLang="en-US" sz="24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962" y="4800600"/>
            <a:ext cx="731901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962" y="612775"/>
            <a:ext cx="731901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962" y="5367338"/>
            <a:ext cx="731901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38"/>
            <a:ext cx="1097851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1600201"/>
            <a:ext cx="10978515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804" y="274639"/>
            <a:ext cx="2744629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274639"/>
            <a:ext cx="803058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10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0.xml"/><Relationship Id="rId8" Type="http://schemas.openxmlformats.org/officeDocument/2006/relationships/slideLayout" Target="../slideLayouts/slideLayout49.xml"/><Relationship Id="rId7" Type="http://schemas.openxmlformats.org/officeDocument/2006/relationships/slideLayout" Target="../slideLayouts/slideLayout48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3.xml"/><Relationship Id="rId17" Type="http://schemas.openxmlformats.org/officeDocument/2006/relationships/theme" Target="../theme/theme4.xml"/><Relationship Id="rId16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9.xml"/><Relationship Id="rId17" Type="http://schemas.openxmlformats.org/officeDocument/2006/relationships/theme" Target="../theme/theme5.xml"/><Relationship Id="rId16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2.xml"/><Relationship Id="rId8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0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5.xml"/><Relationship Id="rId17" Type="http://schemas.openxmlformats.org/officeDocument/2006/relationships/theme" Target="../theme/theme6.xml"/><Relationship Id="rId16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3.xml"/><Relationship Id="rId1" Type="http://schemas.openxmlformats.org/officeDocument/2006/relationships/slideLayout" Target="../slideLayouts/slideLayout74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1.xml"/><Relationship Id="rId17" Type="http://schemas.openxmlformats.org/officeDocument/2006/relationships/theme" Target="../theme/theme7.xml"/><Relationship Id="rId16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燕尾形 32"/>
          <p:cNvSpPr/>
          <p:nvPr userDrawn="1"/>
        </p:nvSpPr>
        <p:spPr>
          <a:xfrm>
            <a:off x="755271" y="620992"/>
            <a:ext cx="5847960" cy="201600"/>
          </a:xfrm>
          <a:prstGeom prst="chevron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 userDrawn="1"/>
        </p:nvSpPr>
        <p:spPr>
          <a:xfrm>
            <a:off x="302381" y="251765"/>
            <a:ext cx="396194" cy="1090985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等腰三角形 36"/>
          <p:cNvSpPr/>
          <p:nvPr userDrawn="1"/>
        </p:nvSpPr>
        <p:spPr>
          <a:xfrm rot="5400000">
            <a:off x="646977" y="672287"/>
            <a:ext cx="202208" cy="99011"/>
          </a:xfrm>
          <a:prstGeom prst="triangle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 userDrawn="1"/>
        </p:nvSpPr>
        <p:spPr>
          <a:xfrm>
            <a:off x="302381" y="1342750"/>
            <a:ext cx="396194" cy="2950345"/>
          </a:xfrm>
          <a:prstGeom prst="rect">
            <a:avLst/>
          </a:prstGeom>
          <a:solidFill>
            <a:srgbClr val="3B7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 userDrawn="1"/>
        </p:nvSpPr>
        <p:spPr>
          <a:xfrm>
            <a:off x="6135728" y="620992"/>
            <a:ext cx="6062622" cy="20160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 userDrawn="1"/>
        </p:nvSpPr>
        <p:spPr>
          <a:xfrm>
            <a:off x="302381" y="6425950"/>
            <a:ext cx="396194" cy="432050"/>
          </a:xfrm>
          <a:prstGeom prst="rect">
            <a:avLst/>
          </a:prstGeom>
          <a:solidFill>
            <a:srgbClr val="3B7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TextBox 15"/>
          <p:cNvSpPr txBox="1"/>
          <p:nvPr userDrawn="1"/>
        </p:nvSpPr>
        <p:spPr>
          <a:xfrm>
            <a:off x="252875" y="6488668"/>
            <a:ext cx="495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6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233882" y="202737"/>
            <a:ext cx="497139" cy="4968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6" name="矩形 5"/>
          <p:cNvSpPr/>
          <p:nvPr userDrawn="1"/>
        </p:nvSpPr>
        <p:spPr>
          <a:xfrm>
            <a:off x="478820" y="469159"/>
            <a:ext cx="331426" cy="33125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cxnSp>
        <p:nvCxnSpPr>
          <p:cNvPr id="8" name="直接连接符 46"/>
          <p:cNvCxnSpPr>
            <a:cxnSpLocks noChangeShapeType="1"/>
          </p:cNvCxnSpPr>
          <p:nvPr userDrawn="1"/>
        </p:nvCxnSpPr>
        <p:spPr bwMode="auto">
          <a:xfrm flipH="1">
            <a:off x="855581" y="872068"/>
            <a:ext cx="11141414" cy="0"/>
          </a:xfrm>
          <a:prstGeom prst="line">
            <a:avLst/>
          </a:prstGeom>
          <a:noFill/>
          <a:ln w="9525" cmpd="sng">
            <a:solidFill>
              <a:srgbClr val="4D4948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</p:sldLayoutIdLst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 bldLvl="0" animBg="1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465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5pPr>
      <a:lvl6pPr marL="42418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6pPr>
      <a:lvl7pPr marL="84836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7pPr>
      <a:lvl8pPr marL="1271905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8pPr>
      <a:lvl9pPr marL="1696085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9pPr>
    </p:titleStyle>
    <p:bodyStyle>
      <a:lvl1pPr marL="223520" indent="-223520" algn="l" rtl="0" eaLnBrk="0" fontAlgn="ctr" hangingPunct="0">
        <a:lnSpc>
          <a:spcPct val="120000"/>
        </a:lnSpc>
        <a:spcBef>
          <a:spcPts val="13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535" b="1">
          <a:solidFill>
            <a:schemeClr val="tx1"/>
          </a:solidFill>
          <a:latin typeface="+mn-lt"/>
          <a:ea typeface="+mn-ea"/>
          <a:cs typeface="+mn-cs"/>
        </a:defRPr>
      </a:lvl1pPr>
      <a:lvl2pPr marL="668020" indent="-223520" algn="l" rtl="0" eaLnBrk="0" fontAlgn="ctr" hangingPunct="0">
        <a:lnSpc>
          <a:spcPct val="120000"/>
        </a:lnSpc>
        <a:spcBef>
          <a:spcPts val="13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06805" indent="-215265" algn="l" rtl="0" eaLnBrk="0" fontAlgn="ctr" hangingPunct="0">
        <a:lnSpc>
          <a:spcPct val="120000"/>
        </a:lnSpc>
        <a:spcBef>
          <a:spcPts val="13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865">
          <a:solidFill>
            <a:schemeClr val="tx1"/>
          </a:solidFill>
          <a:latin typeface="+mn-lt"/>
          <a:ea typeface="+mn-ea"/>
          <a:cs typeface="+mn-cs"/>
        </a:defRPr>
      </a:lvl3pPr>
      <a:lvl4pPr marL="1551940" indent="-223520" algn="l" rtl="0" eaLnBrk="0" fontAlgn="ctr" hangingPunct="0">
        <a:lnSpc>
          <a:spcPct val="120000"/>
        </a:lnSpc>
        <a:spcBef>
          <a:spcPts val="13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735">
          <a:solidFill>
            <a:schemeClr val="tx1"/>
          </a:solidFill>
          <a:latin typeface="+mn-lt"/>
          <a:ea typeface="+mn-ea"/>
          <a:cs typeface="+mn-cs"/>
        </a:defRPr>
      </a:lvl4pPr>
      <a:lvl5pPr marL="2001520" indent="-226695" algn="l" rtl="0" eaLnBrk="0" fontAlgn="ctr" hangingPunct="0">
        <a:lnSpc>
          <a:spcPct val="120000"/>
        </a:lnSpc>
        <a:spcBef>
          <a:spcPts val="13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465">
          <a:solidFill>
            <a:schemeClr val="tx1"/>
          </a:solidFill>
          <a:latin typeface="+mn-lt"/>
          <a:ea typeface="+mn-ea"/>
          <a:cs typeface="+mn-cs"/>
        </a:defRPr>
      </a:lvl5pPr>
      <a:lvl6pPr marL="2567940" indent="-227965" algn="l" rtl="0" fontAlgn="ctr">
        <a:lnSpc>
          <a:spcPct val="120000"/>
        </a:lnSpc>
        <a:spcBef>
          <a:spcPts val="13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465">
          <a:solidFill>
            <a:schemeClr val="tx1"/>
          </a:solidFill>
          <a:latin typeface="+mn-lt"/>
          <a:ea typeface="+mn-ea"/>
          <a:cs typeface="+mn-cs"/>
        </a:defRPr>
      </a:lvl6pPr>
      <a:lvl7pPr marL="3133725" indent="-227965" algn="l" rtl="0" fontAlgn="ctr">
        <a:lnSpc>
          <a:spcPct val="120000"/>
        </a:lnSpc>
        <a:spcBef>
          <a:spcPts val="13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465">
          <a:solidFill>
            <a:schemeClr val="tx1"/>
          </a:solidFill>
          <a:latin typeface="+mn-lt"/>
          <a:ea typeface="+mn-ea"/>
          <a:cs typeface="+mn-cs"/>
        </a:defRPr>
      </a:lvl7pPr>
      <a:lvl8pPr marL="3698240" indent="-227965" algn="l" rtl="0" fontAlgn="ctr">
        <a:lnSpc>
          <a:spcPct val="120000"/>
        </a:lnSpc>
        <a:spcBef>
          <a:spcPts val="13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465">
          <a:solidFill>
            <a:schemeClr val="tx1"/>
          </a:solidFill>
          <a:latin typeface="+mn-lt"/>
          <a:ea typeface="+mn-ea"/>
          <a:cs typeface="+mn-cs"/>
        </a:defRPr>
      </a:lvl8pPr>
      <a:lvl9pPr marL="4264025" indent="-227965" algn="l" rtl="0" fontAlgn="ctr">
        <a:lnSpc>
          <a:spcPct val="120000"/>
        </a:lnSpc>
        <a:spcBef>
          <a:spcPts val="13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465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30935" rtl="0" eaLnBrk="1" latinLnBrk="0" hangingPunct="1">
        <a:defRPr sz="2265" kern="1200">
          <a:solidFill>
            <a:schemeClr val="tx1"/>
          </a:solidFill>
          <a:latin typeface="+mn-lt"/>
          <a:ea typeface="+mn-ea"/>
          <a:cs typeface="+mn-cs"/>
        </a:defRPr>
      </a:lvl1pPr>
      <a:lvl2pPr marL="565785" algn="l" defTabSz="1130935" rtl="0" eaLnBrk="1" latinLnBrk="0" hangingPunct="1">
        <a:defRPr sz="2265" kern="1200">
          <a:solidFill>
            <a:schemeClr val="tx1"/>
          </a:solidFill>
          <a:latin typeface="+mn-lt"/>
          <a:ea typeface="+mn-ea"/>
          <a:cs typeface="+mn-cs"/>
        </a:defRPr>
      </a:lvl2pPr>
      <a:lvl3pPr marL="1130935" algn="l" defTabSz="1130935" rtl="0" eaLnBrk="1" latinLnBrk="0" hangingPunct="1">
        <a:defRPr sz="2265" kern="1200">
          <a:solidFill>
            <a:schemeClr val="tx1"/>
          </a:solidFill>
          <a:latin typeface="+mn-lt"/>
          <a:ea typeface="+mn-ea"/>
          <a:cs typeface="+mn-cs"/>
        </a:defRPr>
      </a:lvl3pPr>
      <a:lvl4pPr marL="1696085" algn="l" defTabSz="1130935" rtl="0" eaLnBrk="1" latinLnBrk="0" hangingPunct="1">
        <a:defRPr sz="2265" kern="1200">
          <a:solidFill>
            <a:schemeClr val="tx1"/>
          </a:solidFill>
          <a:latin typeface="+mn-lt"/>
          <a:ea typeface="+mn-ea"/>
          <a:cs typeface="+mn-cs"/>
        </a:defRPr>
      </a:lvl4pPr>
      <a:lvl5pPr marL="2261235" algn="l" defTabSz="1130935" rtl="0" eaLnBrk="1" latinLnBrk="0" hangingPunct="1">
        <a:defRPr sz="2265" kern="1200">
          <a:solidFill>
            <a:schemeClr val="tx1"/>
          </a:solidFill>
          <a:latin typeface="+mn-lt"/>
          <a:ea typeface="+mn-ea"/>
          <a:cs typeface="+mn-cs"/>
        </a:defRPr>
      </a:lvl5pPr>
      <a:lvl6pPr marL="2827020" algn="l" defTabSz="1130935" rtl="0" eaLnBrk="1" latinLnBrk="0" hangingPunct="1">
        <a:defRPr sz="2265" kern="1200">
          <a:solidFill>
            <a:schemeClr val="tx1"/>
          </a:solidFill>
          <a:latin typeface="+mn-lt"/>
          <a:ea typeface="+mn-ea"/>
          <a:cs typeface="+mn-cs"/>
        </a:defRPr>
      </a:lvl6pPr>
      <a:lvl7pPr marL="3392805" algn="l" defTabSz="1130935" rtl="0" eaLnBrk="1" latinLnBrk="0" hangingPunct="1">
        <a:defRPr sz="2265" kern="1200">
          <a:solidFill>
            <a:schemeClr val="tx1"/>
          </a:solidFill>
          <a:latin typeface="+mn-lt"/>
          <a:ea typeface="+mn-ea"/>
          <a:cs typeface="+mn-cs"/>
        </a:defRPr>
      </a:lvl7pPr>
      <a:lvl8pPr marL="3957320" algn="l" defTabSz="1130935" rtl="0" eaLnBrk="1" latinLnBrk="0" hangingPunct="1">
        <a:defRPr sz="2265" kern="1200">
          <a:solidFill>
            <a:schemeClr val="tx1"/>
          </a:solidFill>
          <a:latin typeface="+mn-lt"/>
          <a:ea typeface="+mn-ea"/>
          <a:cs typeface="+mn-cs"/>
        </a:defRPr>
      </a:lvl8pPr>
      <a:lvl9pPr marL="4523105" algn="l" defTabSz="1130935" rtl="0" eaLnBrk="1" latinLnBrk="0" hangingPunct="1">
        <a:defRPr sz="22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燕尾形 32"/>
          <p:cNvSpPr/>
          <p:nvPr userDrawn="1"/>
        </p:nvSpPr>
        <p:spPr>
          <a:xfrm>
            <a:off x="755271" y="620992"/>
            <a:ext cx="5847960" cy="201600"/>
          </a:xfrm>
          <a:prstGeom prst="chevron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 userDrawn="1"/>
        </p:nvSpPr>
        <p:spPr>
          <a:xfrm>
            <a:off x="302381" y="251765"/>
            <a:ext cx="396194" cy="1090985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等腰三角形 36"/>
          <p:cNvSpPr/>
          <p:nvPr userDrawn="1"/>
        </p:nvSpPr>
        <p:spPr>
          <a:xfrm rot="5400000">
            <a:off x="646977" y="672287"/>
            <a:ext cx="202208" cy="99011"/>
          </a:xfrm>
          <a:prstGeom prst="triangle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 userDrawn="1"/>
        </p:nvSpPr>
        <p:spPr>
          <a:xfrm>
            <a:off x="302381" y="1342750"/>
            <a:ext cx="396194" cy="2950345"/>
          </a:xfrm>
          <a:prstGeom prst="rect">
            <a:avLst/>
          </a:prstGeom>
          <a:solidFill>
            <a:srgbClr val="3B7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 userDrawn="1"/>
        </p:nvSpPr>
        <p:spPr>
          <a:xfrm>
            <a:off x="6135728" y="620992"/>
            <a:ext cx="6062622" cy="20160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 userDrawn="1"/>
        </p:nvSpPr>
        <p:spPr>
          <a:xfrm>
            <a:off x="302381" y="6425950"/>
            <a:ext cx="396194" cy="432050"/>
          </a:xfrm>
          <a:prstGeom prst="rect">
            <a:avLst/>
          </a:prstGeom>
          <a:solidFill>
            <a:srgbClr val="3B7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TextBox 15"/>
          <p:cNvSpPr txBox="1"/>
          <p:nvPr userDrawn="1"/>
        </p:nvSpPr>
        <p:spPr>
          <a:xfrm>
            <a:off x="252875" y="6488668"/>
            <a:ext cx="495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6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燕尾形 32"/>
          <p:cNvSpPr/>
          <p:nvPr userDrawn="1"/>
        </p:nvSpPr>
        <p:spPr>
          <a:xfrm>
            <a:off x="755271" y="620992"/>
            <a:ext cx="5847960" cy="201600"/>
          </a:xfrm>
          <a:prstGeom prst="chevron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 userDrawn="1"/>
        </p:nvSpPr>
        <p:spPr>
          <a:xfrm>
            <a:off x="302381" y="251765"/>
            <a:ext cx="396194" cy="1090985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等腰三角形 36"/>
          <p:cNvSpPr/>
          <p:nvPr userDrawn="1"/>
        </p:nvSpPr>
        <p:spPr>
          <a:xfrm rot="5400000">
            <a:off x="646977" y="672287"/>
            <a:ext cx="202208" cy="99011"/>
          </a:xfrm>
          <a:prstGeom prst="triangle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 userDrawn="1"/>
        </p:nvSpPr>
        <p:spPr>
          <a:xfrm>
            <a:off x="302381" y="1342750"/>
            <a:ext cx="396194" cy="2950345"/>
          </a:xfrm>
          <a:prstGeom prst="rect">
            <a:avLst/>
          </a:prstGeom>
          <a:solidFill>
            <a:srgbClr val="3B7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 userDrawn="1"/>
        </p:nvSpPr>
        <p:spPr>
          <a:xfrm>
            <a:off x="6135728" y="620992"/>
            <a:ext cx="6062622" cy="20160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 userDrawn="1"/>
        </p:nvSpPr>
        <p:spPr>
          <a:xfrm>
            <a:off x="302381" y="6425950"/>
            <a:ext cx="396194" cy="432050"/>
          </a:xfrm>
          <a:prstGeom prst="rect">
            <a:avLst/>
          </a:prstGeom>
          <a:solidFill>
            <a:srgbClr val="3B7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TextBox 15"/>
          <p:cNvSpPr txBox="1"/>
          <p:nvPr userDrawn="1"/>
        </p:nvSpPr>
        <p:spPr>
          <a:xfrm>
            <a:off x="252875" y="6488668"/>
            <a:ext cx="495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6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燕尾形 32"/>
          <p:cNvSpPr/>
          <p:nvPr userDrawn="1"/>
        </p:nvSpPr>
        <p:spPr>
          <a:xfrm>
            <a:off x="755271" y="620992"/>
            <a:ext cx="5847960" cy="201600"/>
          </a:xfrm>
          <a:prstGeom prst="chevron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 userDrawn="1"/>
        </p:nvSpPr>
        <p:spPr>
          <a:xfrm>
            <a:off x="302381" y="251765"/>
            <a:ext cx="396194" cy="1090985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等腰三角形 36"/>
          <p:cNvSpPr/>
          <p:nvPr userDrawn="1"/>
        </p:nvSpPr>
        <p:spPr>
          <a:xfrm rot="5400000">
            <a:off x="646977" y="672287"/>
            <a:ext cx="202208" cy="99011"/>
          </a:xfrm>
          <a:prstGeom prst="triangle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 userDrawn="1"/>
        </p:nvSpPr>
        <p:spPr>
          <a:xfrm>
            <a:off x="302381" y="1342750"/>
            <a:ext cx="396194" cy="2950345"/>
          </a:xfrm>
          <a:prstGeom prst="rect">
            <a:avLst/>
          </a:prstGeom>
          <a:solidFill>
            <a:srgbClr val="3B7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 userDrawn="1"/>
        </p:nvSpPr>
        <p:spPr>
          <a:xfrm>
            <a:off x="6135728" y="620992"/>
            <a:ext cx="6062622" cy="20160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 userDrawn="1"/>
        </p:nvSpPr>
        <p:spPr>
          <a:xfrm>
            <a:off x="302381" y="6425950"/>
            <a:ext cx="396194" cy="432050"/>
          </a:xfrm>
          <a:prstGeom prst="rect">
            <a:avLst/>
          </a:prstGeom>
          <a:solidFill>
            <a:srgbClr val="3B7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TextBox 15"/>
          <p:cNvSpPr txBox="1"/>
          <p:nvPr userDrawn="1"/>
        </p:nvSpPr>
        <p:spPr>
          <a:xfrm>
            <a:off x="252875" y="6488668"/>
            <a:ext cx="495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6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燕尾形 32"/>
          <p:cNvSpPr/>
          <p:nvPr userDrawn="1"/>
        </p:nvSpPr>
        <p:spPr>
          <a:xfrm>
            <a:off x="755271" y="620992"/>
            <a:ext cx="5847960" cy="201600"/>
          </a:xfrm>
          <a:prstGeom prst="chevron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 userDrawn="1"/>
        </p:nvSpPr>
        <p:spPr>
          <a:xfrm>
            <a:off x="302381" y="251765"/>
            <a:ext cx="396194" cy="1090985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等腰三角形 36"/>
          <p:cNvSpPr/>
          <p:nvPr userDrawn="1"/>
        </p:nvSpPr>
        <p:spPr>
          <a:xfrm rot="5400000">
            <a:off x="646977" y="672287"/>
            <a:ext cx="202208" cy="99011"/>
          </a:xfrm>
          <a:prstGeom prst="triangle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 userDrawn="1"/>
        </p:nvSpPr>
        <p:spPr>
          <a:xfrm>
            <a:off x="302381" y="1342750"/>
            <a:ext cx="396194" cy="2950345"/>
          </a:xfrm>
          <a:prstGeom prst="rect">
            <a:avLst/>
          </a:prstGeom>
          <a:solidFill>
            <a:srgbClr val="3B7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 userDrawn="1"/>
        </p:nvSpPr>
        <p:spPr>
          <a:xfrm>
            <a:off x="6135728" y="620992"/>
            <a:ext cx="6062622" cy="20160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 userDrawn="1"/>
        </p:nvSpPr>
        <p:spPr>
          <a:xfrm>
            <a:off x="302381" y="6425950"/>
            <a:ext cx="396194" cy="432050"/>
          </a:xfrm>
          <a:prstGeom prst="rect">
            <a:avLst/>
          </a:prstGeom>
          <a:solidFill>
            <a:srgbClr val="3B7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TextBox 15"/>
          <p:cNvSpPr txBox="1"/>
          <p:nvPr userDrawn="1"/>
        </p:nvSpPr>
        <p:spPr>
          <a:xfrm>
            <a:off x="252875" y="6488668"/>
            <a:ext cx="495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6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燕尾形 32"/>
          <p:cNvSpPr/>
          <p:nvPr userDrawn="1"/>
        </p:nvSpPr>
        <p:spPr>
          <a:xfrm>
            <a:off x="755271" y="620992"/>
            <a:ext cx="5847960" cy="201600"/>
          </a:xfrm>
          <a:prstGeom prst="chevron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 userDrawn="1"/>
        </p:nvSpPr>
        <p:spPr>
          <a:xfrm>
            <a:off x="302381" y="251765"/>
            <a:ext cx="396194" cy="1090985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等腰三角形 36"/>
          <p:cNvSpPr/>
          <p:nvPr userDrawn="1"/>
        </p:nvSpPr>
        <p:spPr>
          <a:xfrm rot="5400000">
            <a:off x="646977" y="672287"/>
            <a:ext cx="202208" cy="99011"/>
          </a:xfrm>
          <a:prstGeom prst="triangle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 userDrawn="1"/>
        </p:nvSpPr>
        <p:spPr>
          <a:xfrm>
            <a:off x="302381" y="1342750"/>
            <a:ext cx="396194" cy="2950345"/>
          </a:xfrm>
          <a:prstGeom prst="rect">
            <a:avLst/>
          </a:prstGeom>
          <a:solidFill>
            <a:srgbClr val="3B7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 userDrawn="1"/>
        </p:nvSpPr>
        <p:spPr>
          <a:xfrm>
            <a:off x="6135728" y="620992"/>
            <a:ext cx="6062622" cy="20160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 userDrawn="1"/>
        </p:nvSpPr>
        <p:spPr>
          <a:xfrm>
            <a:off x="302381" y="6425950"/>
            <a:ext cx="396194" cy="432050"/>
          </a:xfrm>
          <a:prstGeom prst="rect">
            <a:avLst/>
          </a:prstGeom>
          <a:solidFill>
            <a:srgbClr val="3B7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TextBox 15"/>
          <p:cNvSpPr txBox="1"/>
          <p:nvPr userDrawn="1"/>
        </p:nvSpPr>
        <p:spPr>
          <a:xfrm>
            <a:off x="252875" y="6488668"/>
            <a:ext cx="495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6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.jpe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8.xml"/><Relationship Id="rId2" Type="http://schemas.openxmlformats.org/officeDocument/2006/relationships/image" Target="../media/image6.jpeg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8.xml"/><Relationship Id="rId2" Type="http://schemas.openxmlformats.org/officeDocument/2006/relationships/image" Target="../media/image7.wmf"/><Relationship Id="rId1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78.xml"/><Relationship Id="rId2" Type="http://schemas.openxmlformats.org/officeDocument/2006/relationships/image" Target="../media/image8.emf"/><Relationship Id="rId1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78.xml"/><Relationship Id="rId2" Type="http://schemas.openxmlformats.org/officeDocument/2006/relationships/image" Target="../media/image9.emf"/><Relationship Id="rId1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78.xml"/><Relationship Id="rId2" Type="http://schemas.openxmlformats.org/officeDocument/2006/relationships/image" Target="../media/image10.e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8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8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78.xml"/><Relationship Id="rId2" Type="http://schemas.openxmlformats.org/officeDocument/2006/relationships/image" Target="../media/image13.emf"/><Relationship Id="rId1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78.xml"/><Relationship Id="rId2" Type="http://schemas.openxmlformats.org/officeDocument/2006/relationships/image" Target="../media/image14.emf"/><Relationship Id="rId1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78.xml"/><Relationship Id="rId2" Type="http://schemas.openxmlformats.org/officeDocument/2006/relationships/image" Target="../media/image15.emf"/><Relationship Id="rId1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8.xml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8.xml"/><Relationship Id="rId1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8.xml"/><Relationship Id="rId1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8.xml"/><Relationship Id="rId1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8.xml"/><Relationship Id="rId1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8.xml"/><Relationship Id="rId1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8.xml"/><Relationship Id="rId1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94.xml"/><Relationship Id="rId2" Type="http://schemas.openxmlformats.org/officeDocument/2006/relationships/image" Target="../media/image23.emf"/><Relationship Id="rId1" Type="http://schemas.openxmlformats.org/officeDocument/2006/relationships/oleObject" Target="../embeddings/oleObject9.bin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0.vml"/><Relationship Id="rId5" Type="http://schemas.openxmlformats.org/officeDocument/2006/relationships/slideLayout" Target="../slideLayouts/slideLayout94.xml"/><Relationship Id="rId4" Type="http://schemas.openxmlformats.org/officeDocument/2006/relationships/image" Target="../media/image25.emf"/><Relationship Id="rId3" Type="http://schemas.openxmlformats.org/officeDocument/2006/relationships/oleObject" Target="../embeddings/oleObject11.bin"/><Relationship Id="rId2" Type="http://schemas.openxmlformats.org/officeDocument/2006/relationships/image" Target="../media/image24.emf"/><Relationship Id="rId1" Type="http://schemas.openxmlformats.org/officeDocument/2006/relationships/oleObject" Target="../embeddings/oleObject10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对角圆角矩形 6"/>
          <p:cNvSpPr/>
          <p:nvPr/>
        </p:nvSpPr>
        <p:spPr>
          <a:xfrm>
            <a:off x="966312" y="4271749"/>
            <a:ext cx="4988808" cy="1216667"/>
          </a:xfrm>
          <a:prstGeom prst="round2DiagRect">
            <a:avLst>
              <a:gd name="adj1" fmla="val 18988"/>
              <a:gd name="adj2" fmla="val 0"/>
            </a:avLst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6"/>
          <p:cNvSpPr txBox="1"/>
          <p:nvPr/>
        </p:nvSpPr>
        <p:spPr>
          <a:xfrm>
            <a:off x="966311" y="1678416"/>
            <a:ext cx="4988809" cy="2011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熟练的黑客在进行攻击之前通常会尽量收集目标的情报，这里的“情报”指的是目标网络、服务器、应用程序的所有信息。渗透测试人员需要使用资源尽可能地获取要测试目标的相关信息。如果我们现在采用了黑盒测试的方式，那么信息搜集可以说是整个渗透测试过程中最为重要的一个阶段。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1058614" y="4365104"/>
            <a:ext cx="4796276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网络安全渗透测试也不是一门单纯的科学，而是由多个学科交叉而成。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TdNq4GUieTxzFSAMDzFdIGA7tA5k3bT3uBVCmAdKUhHXs15583134424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15710" y="2226945"/>
            <a:ext cx="4981575" cy="27882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81330" y="721360"/>
            <a:ext cx="40659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5" grpId="0"/>
      <p:bldP spid="7" grpId="1" animBg="1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Box 55"/>
          <p:cNvSpPr txBox="1">
            <a:spLocks noChangeArrowheads="1"/>
          </p:cNvSpPr>
          <p:nvPr/>
        </p:nvSpPr>
        <p:spPr bwMode="auto">
          <a:xfrm>
            <a:off x="1273810" y="186055"/>
            <a:ext cx="906018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1892" tIns="60945" rIns="121892" bIns="60945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735" b="0" i="0" dirty="0"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这一章中我们将会就以下内容进行研究</a:t>
            </a:r>
            <a:endParaRPr lang="zh-CN" altLang="en-US" sz="3735" b="0" i="0" dirty="0">
              <a:latin typeface="方正毡笔黑简体" panose="03000509000000000000" pitchFamily="65" charset="-122"/>
              <a:ea typeface="方正毡笔黑简体" panose="03000509000000000000" pitchFamily="65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5424785" y="2809042"/>
            <a:ext cx="1928431" cy="1079224"/>
            <a:chOff x="1648191" y="2732324"/>
            <a:chExt cx="1773483" cy="1102788"/>
          </a:xfrm>
        </p:grpSpPr>
        <p:sp>
          <p:nvSpPr>
            <p:cNvPr id="74" name="Freeform 6"/>
            <p:cNvSpPr/>
            <p:nvPr/>
          </p:nvSpPr>
          <p:spPr bwMode="auto">
            <a:xfrm>
              <a:off x="1648191" y="3474305"/>
              <a:ext cx="768169" cy="333165"/>
            </a:xfrm>
            <a:custGeom>
              <a:avLst/>
              <a:gdLst>
                <a:gd name="T0" fmla="*/ 2147483647 w 2331"/>
                <a:gd name="T1" fmla="*/ 2147483647 h 688"/>
                <a:gd name="T2" fmla="*/ 2147483647 w 2331"/>
                <a:gd name="T3" fmla="*/ 2147483647 h 688"/>
                <a:gd name="T4" fmla="*/ 2147483647 w 2331"/>
                <a:gd name="T5" fmla="*/ 0 h 688"/>
                <a:gd name="T6" fmla="*/ 2147483647 w 2331"/>
                <a:gd name="T7" fmla="*/ 2147483647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ysClr val="window" lastClr="FFFFFF">
                    <a:alpha val="50000"/>
                  </a:sys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 smtClean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5" name="Freeform 10"/>
            <p:cNvSpPr/>
            <p:nvPr/>
          </p:nvSpPr>
          <p:spPr bwMode="auto">
            <a:xfrm>
              <a:off x="2429455" y="2745418"/>
              <a:ext cx="992219" cy="1089694"/>
            </a:xfrm>
            <a:custGeom>
              <a:avLst/>
              <a:gdLst>
                <a:gd name="T0" fmla="*/ 0 w 973"/>
                <a:gd name="T1" fmla="*/ 0 h 1069"/>
                <a:gd name="T2" fmla="*/ 0 w 973"/>
                <a:gd name="T3" fmla="*/ 2147483647 h 1069"/>
                <a:gd name="T4" fmla="*/ 2147483647 w 973"/>
                <a:gd name="T5" fmla="*/ 2147483647 h 1069"/>
                <a:gd name="T6" fmla="*/ 2147483647 w 973"/>
                <a:gd name="T7" fmla="*/ 2147483647 h 1069"/>
                <a:gd name="T8" fmla="*/ 0 w 973"/>
                <a:gd name="T9" fmla="*/ 0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3"/>
                <a:gd name="T16" fmla="*/ 0 h 1069"/>
                <a:gd name="T17" fmla="*/ 973 w 973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3" h="1069">
                  <a:moveTo>
                    <a:pt x="0" y="0"/>
                  </a:moveTo>
                  <a:lnTo>
                    <a:pt x="0" y="1069"/>
                  </a:lnTo>
                  <a:lnTo>
                    <a:pt x="973" y="1051"/>
                  </a:lnTo>
                  <a:lnTo>
                    <a:pt x="973" y="3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6" name="Freeform 11"/>
            <p:cNvSpPr/>
            <p:nvPr/>
          </p:nvSpPr>
          <p:spPr bwMode="auto">
            <a:xfrm>
              <a:off x="2237413" y="2732324"/>
              <a:ext cx="200772" cy="1089695"/>
            </a:xfrm>
            <a:custGeom>
              <a:avLst/>
              <a:gdLst>
                <a:gd name="T0" fmla="*/ 0 w 197"/>
                <a:gd name="T1" fmla="*/ 2147483647 h 1069"/>
                <a:gd name="T2" fmla="*/ 0 w 197"/>
                <a:gd name="T3" fmla="*/ 2147483647 h 1069"/>
                <a:gd name="T4" fmla="*/ 2147483647 w 197"/>
                <a:gd name="T5" fmla="*/ 2147483647 h 1069"/>
                <a:gd name="T6" fmla="*/ 2147483647 w 197"/>
                <a:gd name="T7" fmla="*/ 0 h 1069"/>
                <a:gd name="T8" fmla="*/ 0 w 197"/>
                <a:gd name="T9" fmla="*/ 2147483647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7"/>
                <a:gd name="T16" fmla="*/ 0 h 1069"/>
                <a:gd name="T17" fmla="*/ 197 w 197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7" h="1069">
                  <a:moveTo>
                    <a:pt x="0" y="123"/>
                  </a:moveTo>
                  <a:lnTo>
                    <a:pt x="0" y="947"/>
                  </a:lnTo>
                  <a:lnTo>
                    <a:pt x="197" y="1069"/>
                  </a:lnTo>
                  <a:lnTo>
                    <a:pt x="197" y="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5F5F5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Rectangle 20"/>
          <p:cNvSpPr>
            <a:spLocks noChangeArrowheads="1"/>
          </p:cNvSpPr>
          <p:nvPr/>
        </p:nvSpPr>
        <p:spPr bwMode="auto">
          <a:xfrm>
            <a:off x="3080768" y="1555459"/>
            <a:ext cx="1898372" cy="881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135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目标设备是否在线</a:t>
            </a:r>
            <a:endParaRPr lang="zh-CN" altLang="en-US" sz="2135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Line 21"/>
          <p:cNvSpPr>
            <a:spLocks noChangeShapeType="1"/>
          </p:cNvSpPr>
          <p:nvPr/>
        </p:nvSpPr>
        <p:spPr bwMode="auto">
          <a:xfrm flipV="1">
            <a:off x="3081150" y="1707198"/>
            <a:ext cx="1" cy="1041903"/>
          </a:xfrm>
          <a:prstGeom prst="line">
            <a:avLst/>
          </a:prstGeom>
          <a:noFill/>
          <a:ln w="12700">
            <a:solidFill>
              <a:srgbClr val="0070C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91" name="Rectangle 26"/>
          <p:cNvSpPr>
            <a:spLocks noChangeArrowheads="1"/>
          </p:cNvSpPr>
          <p:nvPr/>
        </p:nvSpPr>
        <p:spPr bwMode="auto">
          <a:xfrm>
            <a:off x="6248939" y="4551416"/>
            <a:ext cx="1898372" cy="881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13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目标设备上开放的端口</a:t>
            </a:r>
            <a:endParaRPr lang="zh-CN" altLang="en-US" sz="2135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Line 27"/>
          <p:cNvSpPr>
            <a:spLocks noChangeShapeType="1"/>
          </p:cNvSpPr>
          <p:nvPr/>
        </p:nvSpPr>
        <p:spPr bwMode="auto">
          <a:xfrm flipV="1">
            <a:off x="6274155" y="3996239"/>
            <a:ext cx="1" cy="1080697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97" name="WordArt 34"/>
          <p:cNvSpPr>
            <a:spLocks noChangeArrowheads="1" noChangeShapeType="1" noTextEdit="1"/>
          </p:cNvSpPr>
          <p:nvPr/>
        </p:nvSpPr>
        <p:spPr bwMode="auto">
          <a:xfrm>
            <a:off x="6381495" y="3571926"/>
            <a:ext cx="174017" cy="25200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4800" kern="1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800" kern="1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Freeform 39"/>
          <p:cNvSpPr/>
          <p:nvPr/>
        </p:nvSpPr>
        <p:spPr bwMode="auto">
          <a:xfrm>
            <a:off x="4523443" y="4299311"/>
            <a:ext cx="914296" cy="54863"/>
          </a:xfrm>
          <a:custGeom>
            <a:avLst/>
            <a:gdLst>
              <a:gd name="T0" fmla="*/ 2147483647 w 12"/>
              <a:gd name="T1" fmla="*/ 0 h 1587"/>
              <a:gd name="T2" fmla="*/ 0 w 12"/>
              <a:gd name="T3" fmla="*/ 0 h 1587"/>
              <a:gd name="T4" fmla="*/ 2147483647 w 12"/>
              <a:gd name="T5" fmla="*/ 0 h 1587"/>
              <a:gd name="T6" fmla="*/ 2147483647 w 12"/>
              <a:gd name="T7" fmla="*/ 0 h 1587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1587"/>
              <a:gd name="T14" fmla="*/ 12 w 12"/>
              <a:gd name="T15" fmla="*/ 1587 h 15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1587">
                <a:moveTo>
                  <a:pt x="12" y="0"/>
                </a:moveTo>
                <a:lnTo>
                  <a:pt x="0" y="0"/>
                </a:lnTo>
                <a:lnTo>
                  <a:pt x="12" y="0"/>
                </a:lnTo>
                <a:close/>
              </a:path>
            </a:pathLst>
          </a:custGeom>
          <a:solidFill>
            <a:srgbClr val="02020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2295097" y="2717623"/>
            <a:ext cx="2099284" cy="1252927"/>
            <a:chOff x="251520" y="2656671"/>
            <a:chExt cx="1930608" cy="1280282"/>
          </a:xfrm>
        </p:grpSpPr>
        <p:sp>
          <p:nvSpPr>
            <p:cNvPr id="124" name="Freeform 3"/>
            <p:cNvSpPr/>
            <p:nvPr/>
          </p:nvSpPr>
          <p:spPr bwMode="auto">
            <a:xfrm>
              <a:off x="251520" y="3603789"/>
              <a:ext cx="902017" cy="333164"/>
            </a:xfrm>
            <a:custGeom>
              <a:avLst/>
              <a:gdLst/>
              <a:ahLst/>
              <a:cxnLst>
                <a:cxn ang="0">
                  <a:pos x="2331" y="688"/>
                </a:cxn>
                <a:cxn ang="0">
                  <a:pos x="104" y="138"/>
                </a:cxn>
                <a:cxn ang="0">
                  <a:pos x="2086" y="0"/>
                </a:cxn>
                <a:cxn ang="0">
                  <a:pos x="2331" y="688"/>
                </a:cxn>
              </a:cxnLst>
              <a:rect l="0" t="0" r="r" b="b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C0504D">
                    <a:alpha val="0"/>
                  </a:srgbClr>
                </a:gs>
                <a:gs pos="100000">
                  <a:srgbClr val="C0504D">
                    <a:gamma/>
                    <a:shade val="54510"/>
                    <a:invGamma/>
                    <a:alpha val="50000"/>
                  </a:srgbClr>
                </a:gs>
              </a:gsLst>
              <a:lin ang="0" scaled="1"/>
            </a:gra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Freeform 8"/>
            <p:cNvSpPr/>
            <p:nvPr/>
          </p:nvSpPr>
          <p:spPr bwMode="auto">
            <a:xfrm>
              <a:off x="1156447" y="2656671"/>
              <a:ext cx="1025681" cy="1275918"/>
            </a:xfrm>
            <a:custGeom>
              <a:avLst/>
              <a:gdLst>
                <a:gd name="T0" fmla="*/ 0 w 1006"/>
                <a:gd name="T1" fmla="*/ 0 h 1251"/>
                <a:gd name="T2" fmla="*/ 0 w 1006"/>
                <a:gd name="T3" fmla="*/ 2147483647 h 1251"/>
                <a:gd name="T4" fmla="*/ 2147483647 w 1006"/>
                <a:gd name="T5" fmla="*/ 2147483647 h 1251"/>
                <a:gd name="T6" fmla="*/ 2147483647 w 1006"/>
                <a:gd name="T7" fmla="*/ 2147483647 h 1251"/>
                <a:gd name="T8" fmla="*/ 0 w 1006"/>
                <a:gd name="T9" fmla="*/ 0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6"/>
                <a:gd name="T16" fmla="*/ 0 h 1251"/>
                <a:gd name="T17" fmla="*/ 1006 w 1006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6" h="1251">
                  <a:moveTo>
                    <a:pt x="0" y="0"/>
                  </a:moveTo>
                  <a:lnTo>
                    <a:pt x="0" y="1251"/>
                  </a:lnTo>
                  <a:lnTo>
                    <a:pt x="1006" y="1154"/>
                  </a:lnTo>
                  <a:lnTo>
                    <a:pt x="1006" y="8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wrap="none" anchor="ctr"/>
            <a:lstStyle/>
            <a:p>
              <a:endParaRPr lang="zh-CN" altLang="en-US" sz="240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6" name="Freeform 9"/>
            <p:cNvSpPr/>
            <p:nvPr/>
          </p:nvSpPr>
          <p:spPr bwMode="auto">
            <a:xfrm>
              <a:off x="810189" y="2656671"/>
              <a:ext cx="346258" cy="1275918"/>
            </a:xfrm>
            <a:custGeom>
              <a:avLst/>
              <a:gdLst>
                <a:gd name="T0" fmla="*/ 0 w 339"/>
                <a:gd name="T1" fmla="*/ 2147483647 h 1251"/>
                <a:gd name="T2" fmla="*/ 0 w 339"/>
                <a:gd name="T3" fmla="*/ 2147483647 h 1251"/>
                <a:gd name="T4" fmla="*/ 2147483647 w 339"/>
                <a:gd name="T5" fmla="*/ 2147483647 h 1251"/>
                <a:gd name="T6" fmla="*/ 2147483647 w 339"/>
                <a:gd name="T7" fmla="*/ 0 h 1251"/>
                <a:gd name="T8" fmla="*/ 0 w 339"/>
                <a:gd name="T9" fmla="*/ 2147483647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9"/>
                <a:gd name="T16" fmla="*/ 0 h 1251"/>
                <a:gd name="T17" fmla="*/ 339 w 339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9" h="1251">
                  <a:moveTo>
                    <a:pt x="0" y="110"/>
                  </a:moveTo>
                  <a:lnTo>
                    <a:pt x="0" y="1080"/>
                  </a:lnTo>
                  <a:lnTo>
                    <a:pt x="339" y="1251"/>
                  </a:lnTo>
                  <a:lnTo>
                    <a:pt x="339" y="0"/>
                  </a:lnTo>
                  <a:lnTo>
                    <a:pt x="0" y="110"/>
                  </a:lnTo>
                  <a:close/>
                </a:path>
              </a:pathLst>
            </a:custGeom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txBody>
            <a:bodyPr wrap="none" anchor="ctr"/>
            <a:lstStyle/>
            <a:p>
              <a:endParaRPr lang="zh-CN" altLang="en-US" sz="240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27" name="WordArt 33"/>
          <p:cNvSpPr>
            <a:spLocks noChangeArrowheads="1" noChangeShapeType="1" noTextEdit="1"/>
          </p:cNvSpPr>
          <p:nvPr/>
        </p:nvSpPr>
        <p:spPr bwMode="auto">
          <a:xfrm>
            <a:off x="3676675" y="3463955"/>
            <a:ext cx="137633" cy="25201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4800" kern="1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800" kern="1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6000">
        <p14:flip dir="r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ldLvl="0" animBg="1"/>
      <p:bldP spid="85" grpId="0"/>
      <p:bldP spid="86" grpId="0" bldLvl="0" animBg="1"/>
      <p:bldP spid="91" grpId="0"/>
      <p:bldP spid="92" grpId="0" bldLvl="0" animBg="1"/>
      <p:bldP spid="97" grpId="0"/>
      <p:bldP spid="1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84470" y="6246763"/>
            <a:ext cx="5760000" cy="90576"/>
          </a:xfrm>
          <a:prstGeom prst="rect">
            <a:avLst/>
          </a:prstGeom>
          <a:solidFill>
            <a:srgbClr val="0066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33291" y="1257012"/>
            <a:ext cx="10847865" cy="2968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信息收集的方法可以分成两种：被动扫描和主动扫描。</a:t>
            </a:r>
            <a:endParaRPr lang="zh-CN" altLang="en-US" sz="2400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2400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charset="0"/>
              <a:buChar char="l"/>
            </a:pPr>
            <a:r>
              <a:rPr lang="zh-CN" altLang="en-US" sz="24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被动扫描主要指在目标无法察觉的情况进行的信息收集</a:t>
            </a:r>
            <a:endParaRPr lang="zh-CN" altLang="en-US" sz="2400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charset="0"/>
              <a:buChar char="l"/>
            </a:pPr>
            <a:endParaRPr lang="zh-CN" altLang="en-US" sz="2400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charset="0"/>
              <a:buChar char="l"/>
            </a:pPr>
            <a:r>
              <a:rPr lang="zh-CN" altLang="en-US" sz="24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主动扫描一般都是针对目标发送特制的数据包，然后根据目标的反应来获得一些信息。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0905" y="1168400"/>
            <a:ext cx="111620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处于运行状态而且网络功能正常的主机被称为活跃主机，反之则称为非活跃主机。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u=3716625622,1920645031&amp;fm=26&amp;gp=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190" y="1863090"/>
            <a:ext cx="6372860" cy="424370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0905" y="1168400"/>
            <a:ext cx="1116203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回想现实生活中的例子，为什么当有人敲门的时候，屋里的人就会给出回应吗？对，因为这是一个生活中习惯了的约定。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在你的主机上构造一个“请求”，然后将它发送给主机A。如果主机A是活跃主机，那么你的主机就会收到来自它的“回应”数据包，否则，表示主机A是非活跃主机。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u=2789624755,691918971&amp;fm=26&amp;gp=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473450" y="3096260"/>
            <a:ext cx="4867275" cy="340741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0905" y="1168400"/>
            <a:ext cx="111620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ARP协议的中文名字是“地址解析协议”，主要用在局域网中。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对象 3"/>
          <p:cNvGraphicFramePr/>
          <p:nvPr/>
        </p:nvGraphicFramePr>
        <p:xfrm>
          <a:off x="2201545" y="1886585"/>
          <a:ext cx="7794625" cy="4723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4210050" imgH="2825750" progId="Paint.Picture">
                  <p:embed/>
                </p:oleObj>
              </mc:Choice>
              <mc:Fallback>
                <p:oleObj name="" r:id="rId1" imgW="4210050" imgH="2825750" progId="Paint.Picture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01545" y="1886585"/>
                        <a:ext cx="7794625" cy="47231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0905" y="1168400"/>
            <a:ext cx="111620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首先向目标发送一个ARP Request，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对象 -2147482623"/>
          <p:cNvGraphicFramePr>
            <a:graphicFrameLocks noChangeAspect="1"/>
          </p:cNvGraphicFramePr>
          <p:nvPr/>
        </p:nvGraphicFramePr>
        <p:xfrm>
          <a:off x="1210310" y="2384425"/>
          <a:ext cx="9778365" cy="267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11836400" imgH="3251200" progId="Visio.Drawing.11">
                  <p:embed/>
                </p:oleObj>
              </mc:Choice>
              <mc:Fallback>
                <p:oleObj name="" r:id="rId1" imgW="11836400" imgH="3251200" progId="Visio.Drawing.11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10310" y="2384425"/>
                        <a:ext cx="9778365" cy="2670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25830" y="1168400"/>
            <a:ext cx="111620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如果目标主机处于活跃状态的话，它一定会回应一个ARP Reply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对象 -2147482622"/>
          <p:cNvGraphicFramePr>
            <a:graphicFrameLocks noChangeAspect="1"/>
          </p:cNvGraphicFramePr>
          <p:nvPr/>
        </p:nvGraphicFramePr>
        <p:xfrm>
          <a:off x="1640205" y="2221230"/>
          <a:ext cx="9778365" cy="267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11836400" imgH="3251200" progId="Visio.Drawing.11">
                  <p:embed/>
                </p:oleObj>
              </mc:Choice>
              <mc:Fallback>
                <p:oleObj name="" r:id="rId1" imgW="11836400" imgH="3251200" progId="Visio.Drawing.11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40205" y="2221230"/>
                        <a:ext cx="9778365" cy="2670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0905" y="1168400"/>
            <a:ext cx="111620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如果目标主机处于非活跃状态的话，它不会给出任何回应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对象 -2147482621"/>
          <p:cNvGraphicFramePr>
            <a:graphicFrameLocks noChangeAspect="1"/>
          </p:cNvGraphicFramePr>
          <p:nvPr/>
        </p:nvGraphicFramePr>
        <p:xfrm>
          <a:off x="1069975" y="1931035"/>
          <a:ext cx="10250805" cy="2799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11836400" imgH="3251200" progId="Visio.Drawing.11">
                  <p:embed/>
                </p:oleObj>
              </mc:Choice>
              <mc:Fallback>
                <p:oleObj name="" r:id="rId1" imgW="11836400" imgH="3251200" progId="Visio.Drawing.11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69975" y="1931035"/>
                        <a:ext cx="10250805" cy="27990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0905" y="1168400"/>
            <a:ext cx="111620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Scapy库中ARP类型数据包中需要的参数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415" y="1866265"/>
            <a:ext cx="10129520" cy="366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0905" y="1168400"/>
            <a:ext cx="111620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完整的程序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84300" y="2114550"/>
            <a:ext cx="8819515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from scapy.all import srp,Ether,ARP</a:t>
            </a:r>
            <a:endParaRPr lang="zh-CN" altLang="en-US" sz="3200"/>
          </a:p>
          <a:p>
            <a:r>
              <a:rPr lang="zh-CN" altLang="en-US" sz="3200"/>
              <a:t>target="192.168.1.1"</a:t>
            </a:r>
            <a:endParaRPr lang="zh-CN" altLang="en-US" sz="3200"/>
          </a:p>
          <a:p>
            <a:r>
              <a:rPr lang="zh-CN" altLang="en-US" sz="3200"/>
              <a:t>pkt=Ether(dst="ff:ff:ff:ff:ff:ff")/ARP(pdst=target)</a:t>
            </a:r>
            <a:endParaRPr lang="zh-CN" altLang="en-US" sz="3200"/>
          </a:p>
          <a:p>
            <a:r>
              <a:rPr lang="zh-CN" altLang="en-US" sz="3200"/>
              <a:t>ans,unans=srp(pkt,timeout=1)</a:t>
            </a:r>
            <a:endParaRPr lang="zh-CN" altLang="en-US" sz="3200"/>
          </a:p>
          <a:p>
            <a:r>
              <a:rPr lang="zh-CN" altLang="en-US" sz="3200"/>
              <a:t>for s,r in ans:</a:t>
            </a:r>
            <a:endParaRPr lang="zh-CN" altLang="en-US" sz="3200"/>
          </a:p>
          <a:p>
            <a:r>
              <a:rPr lang="zh-CN" altLang="en-US" sz="3200"/>
              <a:t>    print("Target is alive")</a:t>
            </a:r>
            <a:endParaRPr lang="zh-CN" altLang="en-US" sz="3200"/>
          </a:p>
          <a:p>
            <a:r>
              <a:rPr lang="zh-CN" altLang="en-US" sz="3200"/>
              <a:t>    print(r.sprintf("%Ether.src% - %ARP.psrc%"))</a:t>
            </a:r>
            <a:endParaRPr lang="zh-CN" altLang="en-US" sz="320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0905" y="1168400"/>
            <a:ext cx="1116203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 （Internet Control Message Protocol，互联网控制报文协议），位于 TCP/IP 协议族中的网络层，它的目的是用于在主机、路由器之间传递控制消息。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a47d23b6dae77dce40413089f6d066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1525" y="2323465"/>
            <a:ext cx="5441950" cy="408178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0905" y="1168400"/>
            <a:ext cx="111620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首先向目标发送一个ICMP Request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对象 -2147482620"/>
          <p:cNvGraphicFramePr>
            <a:graphicFrameLocks noChangeAspect="1"/>
          </p:cNvGraphicFramePr>
          <p:nvPr/>
        </p:nvGraphicFramePr>
        <p:xfrm>
          <a:off x="1058545" y="1965960"/>
          <a:ext cx="11055350" cy="3018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11836400" imgH="3251200" progId="Visio.Drawing.11">
                  <p:embed/>
                </p:oleObj>
              </mc:Choice>
              <mc:Fallback>
                <p:oleObj name="" r:id="rId1" imgW="11836400" imgH="3251200" progId="Visio.Drawing.11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58545" y="1965960"/>
                        <a:ext cx="11055350" cy="30187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25830" y="1168400"/>
            <a:ext cx="111620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如果目标主机处于活跃状态的话，在正常情况下它就会回应一个ICMP Reply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对象 -2147482619"/>
          <p:cNvGraphicFramePr>
            <a:graphicFrameLocks noChangeAspect="1"/>
          </p:cNvGraphicFramePr>
          <p:nvPr/>
        </p:nvGraphicFramePr>
        <p:xfrm>
          <a:off x="1069975" y="2221865"/>
          <a:ext cx="10206355" cy="2787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11836400" imgH="3251200" progId="Visio.Drawing.11">
                  <p:embed/>
                </p:oleObj>
              </mc:Choice>
              <mc:Fallback>
                <p:oleObj name="" r:id="rId1" imgW="11836400" imgH="3251200" progId="Visio.Drawing.11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69975" y="2221865"/>
                        <a:ext cx="10206355" cy="27870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0905" y="1168400"/>
            <a:ext cx="111620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如果目标主机处于非活跃状态，它不会给出任何回应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对象 -2147482618"/>
          <p:cNvGraphicFramePr>
            <a:graphicFrameLocks noChangeAspect="1"/>
          </p:cNvGraphicFramePr>
          <p:nvPr/>
        </p:nvGraphicFramePr>
        <p:xfrm>
          <a:off x="977265" y="1978025"/>
          <a:ext cx="11055350" cy="3018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11836400" imgH="3251200" progId="Visio.Drawing.11">
                  <p:embed/>
                </p:oleObj>
              </mc:Choice>
              <mc:Fallback>
                <p:oleObj name="" r:id="rId1" imgW="11836400" imgH="3251200" progId="Visio.Drawing.11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77265" y="1978025"/>
                        <a:ext cx="11055350" cy="30187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0905" y="1168400"/>
            <a:ext cx="111620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Scapy库中ICMP类型数据包中需要的参数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" name="图片 2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24890" y="1805940"/>
            <a:ext cx="8369300" cy="4569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2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850323" y="2201228"/>
            <a:ext cx="4497705" cy="2455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0905" y="1168400"/>
            <a:ext cx="1116203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另外，ICMP协议并没有目标地址和源地址，所以需要在IP协议进行设置，首先查看一下Scapy库中IP类型数据包中需要的参数，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" name="图片 26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71245" y="2201545"/>
            <a:ext cx="9021445" cy="4363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0905" y="1168400"/>
            <a:ext cx="111620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完整的程序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84300" y="2114550"/>
            <a:ext cx="8819515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from scapy.all import sr,IP,ICMP</a:t>
            </a:r>
            <a:endParaRPr lang="zh-CN" altLang="en-US" sz="3200"/>
          </a:p>
          <a:p>
            <a:r>
              <a:rPr lang="zh-CN" altLang="en-US" sz="3200"/>
              <a:t>target="192.168.1.1"</a:t>
            </a:r>
            <a:endParaRPr lang="zh-CN" altLang="en-US" sz="3200"/>
          </a:p>
          <a:p>
            <a:r>
              <a:rPr lang="zh-CN" altLang="en-US" sz="3200"/>
              <a:t>pkt=IP(dst=target )/ICMP()</a:t>
            </a:r>
            <a:endParaRPr lang="zh-CN" altLang="en-US" sz="3200"/>
          </a:p>
          <a:p>
            <a:r>
              <a:rPr lang="zh-CN" altLang="en-US" sz="3200"/>
              <a:t>ans,unans=sr(pkt,timeout=1)</a:t>
            </a:r>
            <a:endParaRPr lang="zh-CN" altLang="en-US" sz="3200"/>
          </a:p>
          <a:p>
            <a:r>
              <a:rPr lang="zh-CN" altLang="en-US" sz="3200"/>
              <a:t>for s,r in ans:</a:t>
            </a:r>
            <a:endParaRPr lang="zh-CN" altLang="en-US" sz="3200"/>
          </a:p>
          <a:p>
            <a:r>
              <a:rPr lang="zh-CN" altLang="en-US" sz="3200"/>
              <a:t>    print("Target is alive")</a:t>
            </a:r>
            <a:endParaRPr lang="zh-CN" altLang="en-US" sz="3200"/>
          </a:p>
          <a:p>
            <a:r>
              <a:rPr lang="zh-CN" altLang="en-US" sz="3200"/>
              <a:t>    print(r.sprintf("%IP.src% is alive"))</a:t>
            </a:r>
            <a:endParaRPr lang="zh-CN" altLang="en-US" sz="320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0905" y="1168400"/>
            <a:ext cx="1116203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TCP（Transmission Control Protocol 传输控制协议）是一个位于传输层的协议。TCP 的特点是使用三次握手协议建立连接。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1F867C8C699A73FAF665FB0AA3F99BD5EA4547FE_size71_w598_h3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3620" y="2161540"/>
            <a:ext cx="7790815" cy="437769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0905" y="1168400"/>
            <a:ext cx="111620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目标主机活跃但是端口关闭的情形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-21474825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30375" y="1821180"/>
            <a:ext cx="8420100" cy="29610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25830" y="1168400"/>
            <a:ext cx="111620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目标主机活跃而且端口开放的情形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-21474825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0325" y="2313940"/>
            <a:ext cx="7580630" cy="26657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0905" y="1168400"/>
            <a:ext cx="111620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目标主机非活跃的情形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-21474825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9330" y="1952625"/>
            <a:ext cx="8595360" cy="30232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02335" y="1203325"/>
            <a:ext cx="111620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Scapy库中TCP类型数据包中需要的参数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8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192530" y="1998980"/>
            <a:ext cx="8436610" cy="362712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0905" y="1168400"/>
            <a:ext cx="111620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完整的程序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43330" y="1705610"/>
            <a:ext cx="8819515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from scapy.all import *</a:t>
            </a:r>
            <a:endParaRPr lang="zh-CN" altLang="en-US" sz="3200"/>
          </a:p>
          <a:p>
            <a:r>
              <a:rPr lang="zh-CN" altLang="en-US" sz="3200"/>
              <a:t>target="192.168.1.1"</a:t>
            </a:r>
            <a:endParaRPr lang="zh-CN" altLang="en-US" sz="3200"/>
          </a:p>
          <a:p>
            <a:r>
              <a:rPr lang="zh-CN" altLang="en-US" sz="3200"/>
              <a:t>targetPort=80</a:t>
            </a:r>
            <a:endParaRPr lang="zh-CN" altLang="en-US" sz="3200"/>
          </a:p>
          <a:p>
            <a:r>
              <a:rPr lang="zh-CN" altLang="en-US" sz="3200"/>
              <a:t>pkt=IP(dst=target)/TCP(dport=targetPort,flags=0x012)</a:t>
            </a:r>
            <a:endParaRPr lang="zh-CN" altLang="en-US" sz="3200"/>
          </a:p>
          <a:p>
            <a:r>
              <a:rPr lang="zh-CN" altLang="en-US" sz="3200"/>
              <a:t>ans,uans=sr(pkt,timeout=2)</a:t>
            </a:r>
            <a:endParaRPr lang="zh-CN" altLang="en-US" sz="3200"/>
          </a:p>
          <a:p>
            <a:r>
              <a:rPr lang="zh-CN" altLang="en-US" sz="3200"/>
              <a:t>for s, r in ans:</a:t>
            </a:r>
            <a:endParaRPr lang="zh-CN" altLang="en-US" sz="3200"/>
          </a:p>
          <a:p>
            <a:r>
              <a:rPr lang="zh-CN" altLang="en-US" sz="3200"/>
              <a:t>    print(r.sprintf("%IP.src% is alive"))</a:t>
            </a:r>
            <a:endParaRPr lang="zh-CN" altLang="en-US" sz="3200"/>
          </a:p>
          <a:p>
            <a:r>
              <a:rPr lang="zh-CN" altLang="en-US" sz="3200"/>
              <a:t>for s in uans:</a:t>
            </a:r>
            <a:endParaRPr lang="zh-CN" altLang="en-US" sz="3200"/>
          </a:p>
          <a:p>
            <a:r>
              <a:rPr lang="zh-CN" altLang="en-US" sz="3200"/>
              <a:t>    print(r.sprintf("%IP.src% is not alive"))</a:t>
            </a:r>
            <a:endParaRPr lang="zh-CN" altLang="en-US" sz="320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84470" y="2420888"/>
            <a:ext cx="5760000" cy="90576"/>
          </a:xfrm>
          <a:prstGeom prst="rect">
            <a:avLst/>
          </a:prstGeom>
          <a:solidFill>
            <a:srgbClr val="0066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6"/>
          <p:cNvSpPr txBox="1"/>
          <p:nvPr/>
        </p:nvSpPr>
        <p:spPr>
          <a:xfrm>
            <a:off x="895985" y="2637155"/>
            <a:ext cx="5437505" cy="2249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信息收集阶段我们就需要对目标的端口开放情况进行扫描，因为一方面这些端口可能成为进出的通道，另一方面利用这些端口可以进一步获得目标主机上运行的服务，从而找到可以进行渗透的漏洞。对于网络安全管理人员来说，对管理范围内主机进行端口扫描也是做好防范措施的第一步。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66311" y="1361152"/>
            <a:ext cx="1084786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端口扫描在网络安全渗透中是一个十分重要的概念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97289_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3490" y="2045970"/>
            <a:ext cx="6362700" cy="410527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84470" y="2420888"/>
            <a:ext cx="5760000" cy="90576"/>
          </a:xfrm>
          <a:prstGeom prst="rect">
            <a:avLst/>
          </a:prstGeom>
          <a:solidFill>
            <a:srgbClr val="0066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6"/>
          <p:cNvSpPr txBox="1"/>
          <p:nvPr/>
        </p:nvSpPr>
        <p:spPr>
          <a:xfrm>
            <a:off x="895985" y="2637155"/>
            <a:ext cx="10484485" cy="117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TCP全开扫描，这种扫描的思想很简单，如果目标端口是开放的，那么在接到我们主机端口发出的SYN请求之后，就会返回一个SYN+ACK回应，表示愿意接受这次连接的请求，然后我们主机端口再回应一个ACK，这样就成功的和目标端口建立一个TCP连接，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66311" y="1361152"/>
            <a:ext cx="1084786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基于TCP全开的端口扫描技术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对象 -2147482609"/>
          <p:cNvGraphicFramePr>
            <a:graphicFrameLocks noChangeAspect="1"/>
          </p:cNvGraphicFramePr>
          <p:nvPr/>
        </p:nvGraphicFramePr>
        <p:xfrm>
          <a:off x="3597593" y="4270375"/>
          <a:ext cx="5001895" cy="1375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11836400" imgH="3251200" progId="Visio.Drawing.11">
                  <p:embed/>
                </p:oleObj>
              </mc:Choice>
              <mc:Fallback>
                <p:oleObj name="" r:id="rId1" imgW="11836400" imgH="3251200" progId="Visio.Drawing.11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97593" y="4270375"/>
                        <a:ext cx="5001895" cy="13754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84470" y="2420888"/>
            <a:ext cx="5760000" cy="90576"/>
          </a:xfrm>
          <a:prstGeom prst="rect">
            <a:avLst/>
          </a:prstGeom>
          <a:solidFill>
            <a:srgbClr val="0066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6"/>
          <p:cNvSpPr txBox="1"/>
          <p:nvPr/>
        </p:nvSpPr>
        <p:spPr>
          <a:xfrm>
            <a:off x="895985" y="2637155"/>
            <a:ext cx="10484485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如果目标端口是关闭的，那么在接到我们主机端口发出的SYN请求之后，就会返回一个RST回应，表示不接受这次连接的请求，这样就中断了这次TCP连接</a:t>
            </a: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但是目标端口不开放还有另外一种情况，就是当我们主机端口发出的SYN请求之后，没有收到任何的回应。</a:t>
            </a:r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66311" y="1361152"/>
            <a:ext cx="1084786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基于TCP全开的端口扫描技术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对象 -2147482608"/>
          <p:cNvGraphicFramePr>
            <a:graphicFrameLocks noChangeAspect="1"/>
          </p:cNvGraphicFramePr>
          <p:nvPr/>
        </p:nvGraphicFramePr>
        <p:xfrm>
          <a:off x="476568" y="4430713"/>
          <a:ext cx="5267325" cy="143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11836400" imgH="3251200" progId="Visio.Drawing.11">
                  <p:embed/>
                </p:oleObj>
              </mc:Choice>
              <mc:Fallback>
                <p:oleObj name="" r:id="rId1" imgW="11836400" imgH="3251200" progId="Visio.Drawing.11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76568" y="4430713"/>
                        <a:ext cx="5267325" cy="1438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-2147482604"/>
          <p:cNvGraphicFramePr>
            <a:graphicFrameLocks noChangeAspect="1"/>
          </p:cNvGraphicFramePr>
          <p:nvPr/>
        </p:nvGraphicFramePr>
        <p:xfrm>
          <a:off x="6221413" y="4430713"/>
          <a:ext cx="5267325" cy="143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3" imgW="11836400" imgH="3251200" progId="Visio.Drawing.11">
                  <p:embed/>
                </p:oleObj>
              </mc:Choice>
              <mc:Fallback>
                <p:oleObj name="" r:id="rId3" imgW="11836400" imgH="3251200" progId="Visio.Drawing.11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21413" y="4430713"/>
                        <a:ext cx="5267325" cy="1438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/>
          <p:nvPr/>
        </p:nvSpPr>
        <p:spPr>
          <a:xfrm>
            <a:off x="930910" y="577215"/>
            <a:ext cx="10484485" cy="6206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from scapy.all import *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dst_ip = "192.168.1.1"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src_port = RandShort()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dst_port= 80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pkt= IP(dst=dst_ip)/TCP(sport=src_port,dport=dst_port,flags="S")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resp=sr1(pkt,timeout=1)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if(str(type(resp))=="&lt;class 'NoneType'&gt;"):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print("The port %s is Closed"  %( dst_port))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elif (resp.haslayer(TCP)):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if(resp.getlayer(TCP).flags == 0x12):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seq1 = resp.ack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ack1 = resp.seq+1       pkt_rst=IP(dst=dst_ip)/TCP(sport=src_port,dport=dst_port,seq=seq1,ack=ack1,flags=0x10)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send(pkt_rst)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print("The port %s is Open"  %( dst_port))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elif(resp.getlayer(TCP).flags == 0x14):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print("The port %s is Closed"  %( dst_port))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966360" y="1479183"/>
            <a:ext cx="5760000" cy="90576"/>
          </a:xfrm>
          <a:prstGeom prst="rect">
            <a:avLst/>
          </a:prstGeom>
          <a:solidFill>
            <a:srgbClr val="0066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6"/>
          <p:cNvSpPr txBox="1"/>
          <p:nvPr/>
        </p:nvSpPr>
        <p:spPr>
          <a:xfrm>
            <a:off x="966470" y="1945005"/>
            <a:ext cx="10484485" cy="2968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于TCP全开的端口扫描技术还有一些不完善的地方，例如这次连接可能会被目标主机的日志记录下来，而且最为主要的是建立TCP连接三次握手中的最后一次是没用的，在目标返回一个“SYN+ACK”类型的数据包之后，我们已经达到了探测的目的，最后发送的ACK类型数据包是不必要的，所以可以考虑去除这一步。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于是一种新的扫描技术产生了，这种扫描的思想很简单，如果目标端口是开放的，那么在接到我们主机端口发出的SYN请求之后，就会返回一个SYN+ACK回应，表示愿意接受这次连接的请求，然后我们主机端口不再回应一个ACK，而是发送一个RST表示中断这个连接。这样实际上并没有建立好完整的TCP连接，所以称为半开。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66311" y="907762"/>
            <a:ext cx="1084786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基于TCP半开的端口扫描技术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966360" y="1479183"/>
            <a:ext cx="5760000" cy="90576"/>
          </a:xfrm>
          <a:prstGeom prst="rect">
            <a:avLst/>
          </a:prstGeom>
          <a:solidFill>
            <a:srgbClr val="0066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6"/>
          <p:cNvSpPr txBox="1"/>
          <p:nvPr/>
        </p:nvSpPr>
        <p:spPr>
          <a:xfrm>
            <a:off x="966470" y="1945005"/>
            <a:ext cx="10484485" cy="4767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from scapy.all import *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dst_ip = "192.168.1.1"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src_port = RandShort()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dst_port= 80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pkt= IP(dst=dst_ip)/TCP(sport=src_port,dport=dst_port,flags="S")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resp=sr1(pkt,timeout=1)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if(str(type(resp))=="&lt;class 'NoneType'&gt;"):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print("The port %s is Closed"  %( dst_port))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elif (resp.haslayer(TCP)):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if(resp.getlayer(TCP).flags == 0x12):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print("The port %s is Open"  %( dst_port))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elif (resp.getlayer(TCP).flags == 0x14):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print("The port %s is Closed"  %( dst_port))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66311" y="907762"/>
            <a:ext cx="1084786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一个基于TCP半开的完整端口扫描程序</a:t>
            </a:r>
            <a:endParaRPr lang="zh-CN" altLang="en-US" sz="24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6"/>
          <p:cNvSpPr txBox="1"/>
          <p:nvPr/>
        </p:nvSpPr>
        <p:spPr>
          <a:xfrm>
            <a:off x="966311" y="1645290"/>
            <a:ext cx="10893504" cy="1928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在本章中，我们以Python作为工具，介绍了信息搜集中的一些手段。从基础用法开始，逐步介绍了如何使用Python对目标的在线状态，端口开放情况，信息搜集的工具其实很多，在Kali Linux中就提供了多达数十种，但是最为优秀的扫描工具却非Nmap莫属。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在线状态，端口开放情况只是信息搜集工作中的一小部分，另外比较常用的还有目标系统上安装的软件，存在的漏洞以及操作系统类型等内容，这些内容我们将会放在后面的章节中进行讲解。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6"/>
          <p:cNvSpPr txBox="1"/>
          <p:nvPr/>
        </p:nvSpPr>
        <p:spPr>
          <a:xfrm>
            <a:off x="1059815" y="5711825"/>
            <a:ext cx="10603865" cy="45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r>
              <a:rPr lang="en-US" altLang="zh-CN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公司有硬性规定的限定门槛，要第一时间查看。</a:t>
            </a:r>
            <a:endParaRPr lang="zh-CN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ags/tag1.xml><?xml version="1.0" encoding="utf-8"?>
<p:tagLst xmlns:p="http://schemas.openxmlformats.org/presentationml/2006/main">
  <p:tag name="REFSHAPE" val="904663580"/>
  <p:tag name="KSO_WM_UNIT_PLACING_PICTURE_USER_VIEWPORT" val="{&quot;height&quot;:3000,&quot;width&quot;:5360}"/>
</p:tagLst>
</file>

<file path=ppt/tags/tag2.xml><?xml version="1.0" encoding="utf-8"?>
<p:tagLst xmlns:p="http://schemas.openxmlformats.org/presentationml/2006/main">
  <p:tag name="REFSHAPE" val="1249126020"/>
  <p:tag name="KSO_WM_UNIT_PLACING_PICTURE_USER_VIEWPORT" val="{&quot;height&quot;:3500,&quot;width&quot;:5000}"/>
</p:tagLst>
</file>

<file path=ppt/tags/tag3.xml><?xml version="1.0" encoding="utf-8"?>
<p:tagLst xmlns:p="http://schemas.openxmlformats.org/presentationml/2006/main">
  <p:tag name="KSO_WPP_MARK_KEY" val="4f710981-a024-4c31-a86c-9c0e0a8a8b96"/>
  <p:tag name="COMMONDATA" val="eyJoZGlkIjoiZWQ4NDE3YzRiMzI1N2NiZGVmYzg3YWJhZjNmY2E2Y2M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微笑PPT - 小A">
  <a:themeElements>
    <a:clrScheme name="自定义 1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073E87"/>
      </a:accent1>
      <a:accent2>
        <a:srgbClr val="2D82F4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微笑PPT - 小A">
      <a:majorFont>
        <a:latin typeface="Arial"/>
        <a:ea typeface="微软雅黑"/>
        <a:cs typeface="宋体"/>
      </a:majorFont>
      <a:minorFont>
        <a:latin typeface="Arial"/>
        <a:ea typeface="微软雅黑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pitchFamily="2" charset="-122"/>
          </a:defRPr>
        </a:defPPr>
      </a:lstStyle>
    </a:lnDef>
  </a:objectDefaults>
  <a:extraClrSchemeLst>
    <a:extraClrScheme>
      <a:clrScheme name="微笑PPT - 小A 1">
        <a:dk1>
          <a:srgbClr val="000000"/>
        </a:dk1>
        <a:lt1>
          <a:srgbClr val="FFFFFF"/>
        </a:lt1>
        <a:dk2>
          <a:srgbClr val="FFFFFF"/>
        </a:dk2>
        <a:lt2>
          <a:srgbClr val="B2B2B2"/>
        </a:lt2>
        <a:accent1>
          <a:srgbClr val="E20000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EEAAAA"/>
        </a:accent5>
        <a:accent6>
          <a:srgbClr val="B90000"/>
        </a:accent6>
        <a:hlink>
          <a:srgbClr val="80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8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3729</Words>
  <Application>WPS 演示</Application>
  <PresentationFormat>自定义</PresentationFormat>
  <Paragraphs>145</Paragraphs>
  <Slides>32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7</vt:i4>
      </vt:variant>
      <vt:variant>
        <vt:lpstr>嵌入 OLE 服务器</vt:lpstr>
      </vt:variant>
      <vt:variant>
        <vt:i4>11</vt:i4>
      </vt:variant>
      <vt:variant>
        <vt:lpstr>幻灯片标题</vt:lpstr>
      </vt:variant>
      <vt:variant>
        <vt:i4>32</vt:i4>
      </vt:variant>
    </vt:vector>
  </HeadingPairs>
  <TitlesOfParts>
    <vt:vector size="65" baseType="lpstr">
      <vt:lpstr>Arial</vt:lpstr>
      <vt:lpstr>宋体</vt:lpstr>
      <vt:lpstr>Wingdings</vt:lpstr>
      <vt:lpstr>Arial Unicode MS</vt:lpstr>
      <vt:lpstr>华康俪金黑W8(P)</vt:lpstr>
      <vt:lpstr>黑体</vt:lpstr>
      <vt:lpstr>经典繁仿黑</vt:lpstr>
      <vt:lpstr>微软雅黑</vt:lpstr>
      <vt:lpstr>专业字体设计服务/WWW.ZTSGC.COM/</vt:lpstr>
      <vt:lpstr>华文细黑</vt:lpstr>
      <vt:lpstr>方正毡笔黑简体</vt:lpstr>
      <vt:lpstr>Wingdings</vt:lpstr>
      <vt:lpstr>Calibri</vt:lpstr>
      <vt:lpstr>Arial Unicode MS</vt:lpstr>
      <vt:lpstr>Segoe Print</vt:lpstr>
      <vt:lpstr>Office 主题</vt:lpstr>
      <vt:lpstr>微笑PPT - 小A</vt:lpstr>
      <vt:lpstr>8_Office 主题</vt:lpstr>
      <vt:lpstr>7_Office 主题</vt:lpstr>
      <vt:lpstr>2_Office 主题</vt:lpstr>
      <vt:lpstr>4_Office 主题</vt:lpstr>
      <vt:lpstr>6_Office 主题</vt:lpstr>
      <vt:lpstr>Paint.Picture</vt:lpstr>
      <vt:lpstr>Visio.Drawing.11</vt:lpstr>
      <vt:lpstr>Visio.Drawing.11</vt:lpstr>
      <vt:lpstr>Paint.Picture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刘雨</cp:lastModifiedBy>
  <cp:revision>921</cp:revision>
  <dcterms:created xsi:type="dcterms:W3CDTF">2020-04-21T01:41:00Z</dcterms:created>
  <dcterms:modified xsi:type="dcterms:W3CDTF">2025-03-25T00:40:05Z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71462E3CA7424293B726B6B1F76D7C34_12</vt:lpwstr>
  </property>
</Properties>
</file>