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256" r:id="rId2"/>
    <p:sldId id="260" r:id="rId3"/>
    <p:sldId id="261" r:id="rId4"/>
    <p:sldId id="258" r:id="rId5"/>
    <p:sldId id="259" r:id="rId6"/>
    <p:sldId id="262" r:id="rId7"/>
    <p:sldId id="263" r:id="rId8"/>
    <p:sldId id="264" r:id="rId9"/>
    <p:sldId id="265" r:id="rId10"/>
    <p:sldId id="271" r:id="rId11"/>
    <p:sldId id="268" r:id="rId12"/>
    <p:sldId id="267" r:id="rId1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06" autoAdjust="0"/>
    <p:restoredTop sz="94660"/>
  </p:normalViewPr>
  <p:slideViewPr>
    <p:cSldViewPr snapToGrid="0">
      <p:cViewPr varScale="1">
        <p:scale>
          <a:sx n="156" d="100"/>
          <a:sy n="156" d="100"/>
        </p:scale>
        <p:origin x="34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4922E7-B32E-49A5-94F8-7D327A4D5E94}" type="datetimeFigureOut">
              <a:rPr lang="zh-CN" altLang="en-US" smtClean="0"/>
              <a:t>2025/2/26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6E4C7E-BF71-40D4-964B-F3D6CFC7E18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17A17-84DC-4165-B70B-BE9608890167}" type="datetimeFigureOut">
              <a:rPr lang="zh-CN" altLang="en-US" smtClean="0"/>
              <a:t>2025/2/26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934F0-5F82-4066-84C2-1F7FF84A689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17A17-84DC-4165-B70B-BE9608890167}" type="datetimeFigureOut">
              <a:rPr lang="zh-CN" altLang="en-US" smtClean="0"/>
              <a:t>2025/2/26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934F0-5F82-4066-84C2-1F7FF84A689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17A17-84DC-4165-B70B-BE9608890167}" type="datetimeFigureOut">
              <a:rPr lang="zh-CN" altLang="en-US" smtClean="0"/>
              <a:t>2025/2/26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934F0-5F82-4066-84C2-1F7FF84A689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17A17-84DC-4165-B70B-BE9608890167}" type="datetimeFigureOut">
              <a:rPr lang="zh-CN" altLang="en-US" smtClean="0"/>
              <a:t>2025/2/26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934F0-5F82-4066-84C2-1F7FF84A689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17A17-84DC-4165-B70B-BE9608890167}" type="datetimeFigureOut">
              <a:rPr lang="zh-CN" altLang="en-US" smtClean="0"/>
              <a:t>2025/2/26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934F0-5F82-4066-84C2-1F7FF84A689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17A17-84DC-4165-B70B-BE9608890167}" type="datetimeFigureOut">
              <a:rPr lang="zh-CN" altLang="en-US" smtClean="0"/>
              <a:t>2025/2/26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934F0-5F82-4066-84C2-1F7FF84A689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17A17-84DC-4165-B70B-BE9608890167}" type="datetimeFigureOut">
              <a:rPr lang="zh-CN" altLang="en-US" smtClean="0"/>
              <a:t>2025/2/26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934F0-5F82-4066-84C2-1F7FF84A689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17A17-84DC-4165-B70B-BE9608890167}" type="datetimeFigureOut">
              <a:rPr lang="zh-CN" altLang="en-US" smtClean="0"/>
              <a:t>2025/2/26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934F0-5F82-4066-84C2-1F7FF84A689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17A17-84DC-4165-B70B-BE9608890167}" type="datetimeFigureOut">
              <a:rPr lang="zh-CN" altLang="en-US" smtClean="0"/>
              <a:t>2025/2/26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934F0-5F82-4066-84C2-1F7FF84A689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17A17-84DC-4165-B70B-BE9608890167}" type="datetimeFigureOut">
              <a:rPr lang="zh-CN" altLang="en-US" smtClean="0"/>
              <a:t>2025/2/26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934F0-5F82-4066-84C2-1F7FF84A689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17A17-84DC-4165-B70B-BE9608890167}" type="datetimeFigureOut">
              <a:rPr lang="zh-CN" altLang="en-US" smtClean="0"/>
              <a:t>2025/2/26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934F0-5F82-4066-84C2-1F7FF84A689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817A17-84DC-4165-B70B-BE9608890167}" type="datetimeFigureOut">
              <a:rPr lang="zh-CN" altLang="en-US" smtClean="0"/>
              <a:t>2025/2/26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6934F0-5F82-4066-84C2-1F7FF84A689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5" Type="http://schemas.openxmlformats.org/officeDocument/2006/relationships/image" Target="../media/image25.sv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Relationship Id="rId1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b="1" dirty="0"/>
              <a:t>Flask Web</a:t>
            </a:r>
            <a:r>
              <a:rPr lang="zh-CN" altLang="en-US" b="1" dirty="0"/>
              <a:t>开发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91" r="18168"/>
          <a:stretch>
            <a:fillRect/>
          </a:stretch>
        </p:blipFill>
        <p:spPr>
          <a:xfrm>
            <a:off x="5617029" y="3429000"/>
            <a:ext cx="4233184" cy="2846612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0785" y="3844246"/>
            <a:ext cx="1891391" cy="189139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复习：模块、包、库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在</a:t>
            </a:r>
            <a:r>
              <a:rPr lang="en-US" altLang="zh-CN" dirty="0"/>
              <a:t>Python</a:t>
            </a:r>
            <a:r>
              <a:rPr lang="zh-CN" altLang="en-US" dirty="0"/>
              <a:t>中，模块、包、库是组织代码的不同层次，它们之间的主要区别在于：</a:t>
            </a:r>
            <a:endParaRPr lang="en-US" altLang="zh-CN" dirty="0"/>
          </a:p>
          <a:p>
            <a:pPr lvl="1"/>
            <a:r>
              <a:rPr lang="en-US" altLang="zh-CN" dirty="0"/>
              <a:t>1</a:t>
            </a:r>
            <a:r>
              <a:rPr lang="zh-CN" altLang="en-US" dirty="0"/>
              <a:t>、 模块（</a:t>
            </a:r>
            <a:r>
              <a:rPr lang="en-US" altLang="zh-CN" dirty="0"/>
              <a:t>module</a:t>
            </a:r>
            <a:r>
              <a:rPr lang="zh-CN" altLang="en-US" dirty="0"/>
              <a:t>）是</a:t>
            </a:r>
            <a:r>
              <a:rPr lang="en-US" altLang="zh-CN" dirty="0"/>
              <a:t>Python</a:t>
            </a:r>
            <a:r>
              <a:rPr lang="zh-CN" altLang="en-US" dirty="0"/>
              <a:t>程序中一个</a:t>
            </a:r>
            <a:r>
              <a:rPr lang="en-US" altLang="zh-CN" dirty="0"/>
              <a:t>.</a:t>
            </a:r>
            <a:r>
              <a:rPr lang="en-US" altLang="zh-CN" dirty="0" err="1"/>
              <a:t>py</a:t>
            </a:r>
            <a:r>
              <a:rPr lang="zh-CN" altLang="en-US" dirty="0"/>
              <a:t>文件，包含变量、函数、类等；</a:t>
            </a:r>
            <a:endParaRPr lang="en-US" altLang="zh-CN" dirty="0"/>
          </a:p>
          <a:p>
            <a:pPr lvl="1"/>
            <a:r>
              <a:rPr lang="en-US" altLang="zh-CN" dirty="0"/>
              <a:t>2</a:t>
            </a:r>
            <a:r>
              <a:rPr lang="zh-CN" altLang="en-US" dirty="0"/>
              <a:t>、 库（</a:t>
            </a:r>
            <a:r>
              <a:rPr lang="en-US" altLang="zh-CN" dirty="0"/>
              <a:t>library</a:t>
            </a:r>
            <a:r>
              <a:rPr lang="zh-CN" altLang="en-US" dirty="0"/>
              <a:t>）是一组模块的集合，提供一系列相关功能；</a:t>
            </a:r>
            <a:endParaRPr lang="en-US" altLang="zh-CN" dirty="0"/>
          </a:p>
          <a:p>
            <a:pPr lvl="1"/>
            <a:r>
              <a:rPr lang="en-US" altLang="zh-CN" dirty="0"/>
              <a:t>3</a:t>
            </a:r>
            <a:r>
              <a:rPr lang="zh-CN" altLang="en-US" dirty="0"/>
              <a:t>、 包（</a:t>
            </a:r>
            <a:r>
              <a:rPr lang="en-US" altLang="zh-CN" dirty="0"/>
              <a:t>package</a:t>
            </a:r>
            <a:r>
              <a:rPr lang="zh-CN" altLang="en-US" dirty="0"/>
              <a:t>）是一种特殊的目录，定义了一组模块的层级结构，包含一个特殊的文件</a:t>
            </a:r>
            <a:r>
              <a:rPr lang="en-US" altLang="zh-CN" dirty="0"/>
              <a:t>`__init__.py`</a:t>
            </a:r>
            <a:r>
              <a:rPr lang="zh-CN" altLang="en-US" dirty="0"/>
              <a:t>。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4954" y="4605338"/>
            <a:ext cx="2162175" cy="157162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4175" y="4339318"/>
            <a:ext cx="2667000" cy="222885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椭圆 12"/>
          <p:cNvSpPr/>
          <p:nvPr/>
        </p:nvSpPr>
        <p:spPr>
          <a:xfrm>
            <a:off x="2109491" y="2137062"/>
            <a:ext cx="4495416" cy="4152968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困境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依赖冲突</a:t>
            </a:r>
          </a:p>
        </p:txBody>
      </p:sp>
      <p:sp>
        <p:nvSpPr>
          <p:cNvPr id="4" name="矩形: 圆角 3"/>
          <p:cNvSpPr/>
          <p:nvPr/>
        </p:nvSpPr>
        <p:spPr>
          <a:xfrm>
            <a:off x="2686050" y="3101635"/>
            <a:ext cx="1000125" cy="429419"/>
          </a:xfrm>
          <a:prstGeom prst="roundRec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100" dirty="0"/>
              <a:t>客户端</a:t>
            </a:r>
            <a:r>
              <a:rPr lang="en-US" altLang="zh-CN" sz="1100" dirty="0"/>
              <a:t>A</a:t>
            </a:r>
            <a:endParaRPr lang="zh-CN" altLang="en-US" sz="1100" dirty="0"/>
          </a:p>
        </p:txBody>
      </p:sp>
      <p:sp>
        <p:nvSpPr>
          <p:cNvPr id="5" name="矩形: 圆角 4"/>
          <p:cNvSpPr/>
          <p:nvPr/>
        </p:nvSpPr>
        <p:spPr>
          <a:xfrm>
            <a:off x="4816929" y="3076374"/>
            <a:ext cx="1000126" cy="429419"/>
          </a:xfrm>
          <a:prstGeom prst="round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100" dirty="0"/>
              <a:t>客户端</a:t>
            </a:r>
            <a:r>
              <a:rPr lang="en-US" altLang="zh-CN" sz="1100" dirty="0"/>
              <a:t>B</a:t>
            </a:r>
            <a:endParaRPr lang="zh-CN" altLang="en-US" sz="1100" dirty="0"/>
          </a:p>
        </p:txBody>
      </p:sp>
      <p:cxnSp>
        <p:nvCxnSpPr>
          <p:cNvPr id="7" name="直接箭头连接符 6"/>
          <p:cNvCxnSpPr/>
          <p:nvPr/>
        </p:nvCxnSpPr>
        <p:spPr>
          <a:xfrm>
            <a:off x="3382395" y="3633108"/>
            <a:ext cx="336437" cy="440764"/>
          </a:xfrm>
          <a:prstGeom prst="straightConnector1">
            <a:avLst/>
          </a:prstGeom>
          <a:ln w="571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3284953" y="4073872"/>
            <a:ext cx="108993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b="1" dirty="0"/>
              <a:t>Django 2.2.26</a:t>
            </a:r>
            <a:endParaRPr lang="zh-CN" altLang="en-US" sz="1100" b="1" dirty="0"/>
          </a:p>
        </p:txBody>
      </p:sp>
      <p:sp>
        <p:nvSpPr>
          <p:cNvPr id="10" name="文本框 9"/>
          <p:cNvSpPr txBox="1"/>
          <p:nvPr/>
        </p:nvSpPr>
        <p:spPr>
          <a:xfrm>
            <a:off x="4671519" y="4078769"/>
            <a:ext cx="914400" cy="260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b="1" dirty="0"/>
              <a:t>Django 5.1</a:t>
            </a:r>
            <a:endParaRPr lang="zh-CN" altLang="en-US" sz="1100" b="1" dirty="0"/>
          </a:p>
        </p:txBody>
      </p:sp>
      <p:cxnSp>
        <p:nvCxnSpPr>
          <p:cNvPr id="11" name="直接箭头连接符 10"/>
          <p:cNvCxnSpPr/>
          <p:nvPr/>
        </p:nvCxnSpPr>
        <p:spPr>
          <a:xfrm flipH="1">
            <a:off x="5274129" y="3604135"/>
            <a:ext cx="158982" cy="506583"/>
          </a:xfrm>
          <a:prstGeom prst="straightConnector1">
            <a:avLst/>
          </a:prstGeom>
          <a:ln w="5715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图形 13" descr="关闭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15467" y="3805170"/>
            <a:ext cx="914400" cy="914400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7128440" y="5729161"/>
            <a:ext cx="3746388" cy="64633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b="1" dirty="0"/>
              <a:t>在单一的</a:t>
            </a:r>
            <a:r>
              <a:rPr lang="en-US" altLang="zh-CN" b="1" dirty="0"/>
              <a:t>Python</a:t>
            </a:r>
            <a:r>
              <a:rPr lang="zh-CN" altLang="en-US" b="1" dirty="0"/>
              <a:t>环境中，无法存在同一包的不同版本！</a:t>
            </a: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6993" y="998033"/>
            <a:ext cx="3397613" cy="3825844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5762" y="5064856"/>
            <a:ext cx="914400" cy="914400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 rot="10800000" flipV="1">
            <a:off x="3895912" y="6379947"/>
            <a:ext cx="16900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rgbClr val="7030A0"/>
                </a:solidFill>
              </a:rPr>
              <a:t>单一环境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椭圆 10"/>
          <p:cNvSpPr/>
          <p:nvPr/>
        </p:nvSpPr>
        <p:spPr>
          <a:xfrm>
            <a:off x="2674820" y="3397856"/>
            <a:ext cx="2879952" cy="2681968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6375282" y="3397856"/>
            <a:ext cx="2879952" cy="2681968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Python</a:t>
            </a:r>
            <a:r>
              <a:rPr lang="zh-CN" altLang="en-US" dirty="0"/>
              <a:t>虚拟环境（</a:t>
            </a:r>
            <a:r>
              <a:rPr lang="en-US" altLang="zh-CN" dirty="0"/>
              <a:t>virtual environment </a:t>
            </a:r>
            <a:r>
              <a:rPr lang="zh-CN" altLang="en-US" dirty="0"/>
              <a:t>）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解决方案就是创建多个虚拟（隔离）环境。</a:t>
            </a:r>
            <a:endParaRPr lang="en-US" altLang="zh-CN" dirty="0"/>
          </a:p>
          <a:p>
            <a:pPr lvl="1"/>
            <a:r>
              <a:rPr lang="zh-CN" altLang="en-US" dirty="0"/>
              <a:t>每个虚拟环境可以有自己特定版本的包和模块，甚至是</a:t>
            </a:r>
            <a:r>
              <a:rPr lang="en-US" altLang="zh-CN" dirty="0"/>
              <a:t>Python</a:t>
            </a:r>
            <a:r>
              <a:rPr lang="zh-CN" altLang="en-US" dirty="0"/>
              <a:t>解释器</a:t>
            </a:r>
            <a:endParaRPr lang="en-US" altLang="zh-CN" dirty="0"/>
          </a:p>
          <a:p>
            <a:pPr lvl="1"/>
            <a:r>
              <a:rPr lang="zh-CN" altLang="en-US" dirty="0"/>
              <a:t>不同虚拟环境之间互不干扰</a:t>
            </a:r>
            <a:endParaRPr lang="en-US" altLang="zh-CN" dirty="0"/>
          </a:p>
        </p:txBody>
      </p:sp>
      <p:sp>
        <p:nvSpPr>
          <p:cNvPr id="4" name="矩形: 圆角 3"/>
          <p:cNvSpPr/>
          <p:nvPr/>
        </p:nvSpPr>
        <p:spPr>
          <a:xfrm>
            <a:off x="3559625" y="3915537"/>
            <a:ext cx="959303" cy="485014"/>
          </a:xfrm>
          <a:prstGeom prst="roundRec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/>
              <a:t>客户端</a:t>
            </a:r>
            <a:r>
              <a:rPr lang="en-US" altLang="zh-CN" sz="1200" dirty="0"/>
              <a:t>A</a:t>
            </a:r>
            <a:endParaRPr lang="zh-CN" altLang="en-US" sz="1200" dirty="0"/>
          </a:p>
        </p:txBody>
      </p:sp>
      <p:sp>
        <p:nvSpPr>
          <p:cNvPr id="5" name="矩形: 圆角 4"/>
          <p:cNvSpPr/>
          <p:nvPr/>
        </p:nvSpPr>
        <p:spPr>
          <a:xfrm>
            <a:off x="7090678" y="4037239"/>
            <a:ext cx="983796" cy="444953"/>
          </a:xfrm>
          <a:prstGeom prst="round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/>
              <a:t>客户端</a:t>
            </a:r>
            <a:r>
              <a:rPr lang="en-US" altLang="zh-CN" sz="1200" dirty="0"/>
              <a:t>B</a:t>
            </a:r>
            <a:endParaRPr lang="zh-CN" altLang="en-US" sz="1200" dirty="0"/>
          </a:p>
        </p:txBody>
      </p:sp>
      <p:sp>
        <p:nvSpPr>
          <p:cNvPr id="6" name="文本框 5"/>
          <p:cNvSpPr txBox="1"/>
          <p:nvPr/>
        </p:nvSpPr>
        <p:spPr>
          <a:xfrm>
            <a:off x="2935056" y="4828030"/>
            <a:ext cx="14491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/>
              <a:t>Django 2.2.26</a:t>
            </a:r>
            <a:endParaRPr lang="zh-CN" altLang="en-US" sz="1200" b="1" dirty="0"/>
          </a:p>
        </p:txBody>
      </p:sp>
      <p:sp>
        <p:nvSpPr>
          <p:cNvPr id="7" name="文本框 6"/>
          <p:cNvSpPr txBox="1"/>
          <p:nvPr/>
        </p:nvSpPr>
        <p:spPr>
          <a:xfrm>
            <a:off x="6890653" y="4828030"/>
            <a:ext cx="142671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/>
              <a:t>Django 5.1</a:t>
            </a:r>
            <a:endParaRPr lang="zh-CN" altLang="en-US" sz="1200" b="1" dirty="0"/>
          </a:p>
        </p:txBody>
      </p:sp>
      <p:sp>
        <p:nvSpPr>
          <p:cNvPr id="13" name="文本框 12"/>
          <p:cNvSpPr txBox="1"/>
          <p:nvPr/>
        </p:nvSpPr>
        <p:spPr>
          <a:xfrm rot="10800000" flipV="1">
            <a:off x="3331022" y="6153468"/>
            <a:ext cx="16900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rgbClr val="7030A0"/>
                </a:solidFill>
              </a:rPr>
              <a:t>虚拟环境</a:t>
            </a:r>
            <a:r>
              <a:rPr lang="en-US" altLang="zh-CN" b="1" dirty="0">
                <a:solidFill>
                  <a:srgbClr val="7030A0"/>
                </a:solidFill>
              </a:rPr>
              <a:t>_1</a:t>
            </a:r>
            <a:endParaRPr lang="zh-CN" altLang="en-US" b="1" dirty="0">
              <a:solidFill>
                <a:srgbClr val="7030A0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 rot="10800000" flipV="1">
            <a:off x="7175041" y="6190671"/>
            <a:ext cx="16900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rgbClr val="7030A0"/>
                </a:solidFill>
              </a:rPr>
              <a:t>虚拟环境</a:t>
            </a:r>
            <a:r>
              <a:rPr lang="en-US" altLang="zh-CN" b="1" dirty="0">
                <a:solidFill>
                  <a:srgbClr val="7030A0"/>
                </a:solidFill>
              </a:rPr>
              <a:t>_2</a:t>
            </a:r>
            <a:endParaRPr lang="zh-CN" altLang="en-US" b="1" dirty="0">
              <a:solidFill>
                <a:srgbClr val="7030A0"/>
              </a:solidFill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0250" y="4857750"/>
            <a:ext cx="736248" cy="736248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3929" y="4694464"/>
            <a:ext cx="739372" cy="73937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Python</a:t>
            </a:r>
            <a:r>
              <a:rPr lang="zh-CN" altLang="en-US" dirty="0"/>
              <a:t>虚拟环境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Python</a:t>
            </a:r>
            <a:r>
              <a:rPr lang="zh-CN" altLang="en-US" dirty="0"/>
              <a:t>虚拟环境表现形式为一个</a:t>
            </a:r>
            <a:r>
              <a:rPr lang="zh-CN" altLang="en-US" b="1" dirty="0">
                <a:solidFill>
                  <a:srgbClr val="FF0000"/>
                </a:solidFill>
              </a:rPr>
              <a:t>目录结构</a:t>
            </a:r>
            <a:r>
              <a:rPr lang="zh-CN" altLang="en-US" dirty="0"/>
              <a:t>，其中包含各种必要的文件（模块、库、</a:t>
            </a:r>
            <a:r>
              <a:rPr lang="en-US" altLang="zh-CN" dirty="0"/>
              <a:t>Python</a:t>
            </a:r>
            <a:r>
              <a:rPr lang="zh-CN" altLang="en-US" dirty="0"/>
              <a:t>解释器、配置文件等）</a:t>
            </a:r>
            <a:endParaRPr lang="en-US" altLang="zh-CN" dirty="0"/>
          </a:p>
          <a:p>
            <a:pPr lvl="1"/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120" y="3108551"/>
            <a:ext cx="7020434" cy="1720624"/>
          </a:xfrm>
          <a:prstGeom prst="rect">
            <a:avLst/>
          </a:prstGeom>
        </p:spPr>
      </p:pic>
      <p:sp>
        <p:nvSpPr>
          <p:cNvPr id="6" name="对话气泡: 圆角矩形 5"/>
          <p:cNvSpPr/>
          <p:nvPr/>
        </p:nvSpPr>
        <p:spPr>
          <a:xfrm>
            <a:off x="6302829" y="738868"/>
            <a:ext cx="3551464" cy="628650"/>
          </a:xfrm>
          <a:prstGeom prst="wedgeRoundRectCallout">
            <a:avLst>
              <a:gd name="adj1" fmla="val -27355"/>
              <a:gd name="adj2" fmla="val 104708"/>
              <a:gd name="adj3" fmla="val 1666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意味着你可以随时删除虚拟环境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Python</a:t>
            </a:r>
            <a:r>
              <a:rPr lang="zh-CN" altLang="en-US" dirty="0"/>
              <a:t>虚拟环境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可用于创建</a:t>
            </a:r>
            <a:r>
              <a:rPr lang="en-US" altLang="zh-CN" dirty="0"/>
              <a:t>Python</a:t>
            </a:r>
            <a:r>
              <a:rPr lang="zh-CN" altLang="en-US" dirty="0"/>
              <a:t>虚拟环境的工具有很多</a:t>
            </a:r>
            <a:endParaRPr lang="en-US" altLang="zh-CN" dirty="0"/>
          </a:p>
          <a:p>
            <a:pPr lvl="1"/>
            <a:r>
              <a:rPr lang="en-US" altLang="zh-CN" dirty="0" err="1"/>
              <a:t>venv</a:t>
            </a:r>
            <a:r>
              <a:rPr lang="zh-CN" altLang="en-US" dirty="0"/>
              <a:t>（</a:t>
            </a:r>
            <a:r>
              <a:rPr lang="en-US" altLang="zh-CN" dirty="0"/>
              <a:t>python</a:t>
            </a:r>
            <a:r>
              <a:rPr lang="zh-CN" altLang="en-US" dirty="0"/>
              <a:t>内置）</a:t>
            </a:r>
            <a:endParaRPr lang="en-US" altLang="zh-CN" dirty="0"/>
          </a:p>
          <a:p>
            <a:pPr lvl="1"/>
            <a:r>
              <a:rPr lang="en-US" altLang="zh-CN" dirty="0" err="1"/>
              <a:t>conda</a:t>
            </a:r>
            <a:r>
              <a:rPr lang="en-US" altLang="zh-CN" dirty="0"/>
              <a:t>/ </a:t>
            </a:r>
            <a:r>
              <a:rPr lang="en-US" altLang="zh-CN" dirty="0" err="1"/>
              <a:t>virtualenv</a:t>
            </a:r>
            <a:r>
              <a:rPr lang="zh-CN" altLang="en-US" dirty="0"/>
              <a:t>（第三方工具）</a:t>
            </a:r>
            <a:endParaRPr lang="en-US" altLang="zh-CN" dirty="0"/>
          </a:p>
          <a:p>
            <a:pPr lvl="1"/>
            <a:endParaRPr lang="zh-CN" alt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/>
              <a:t>virtualenv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err="1"/>
              <a:t>virtualenv</a:t>
            </a:r>
            <a:endParaRPr lang="en-US" altLang="zh-CN" dirty="0"/>
          </a:p>
          <a:p>
            <a:pPr lvl="1"/>
            <a:r>
              <a:rPr lang="zh-CN" altLang="en-US" dirty="0"/>
              <a:t>安装</a:t>
            </a:r>
            <a:r>
              <a:rPr lang="en-US" altLang="zh-CN" dirty="0" err="1"/>
              <a:t>virtualenv</a:t>
            </a:r>
            <a:endParaRPr lang="en-US" altLang="zh-CN" dirty="0"/>
          </a:p>
          <a:p>
            <a:pPr lvl="2"/>
            <a:r>
              <a:rPr lang="en-US" altLang="zh-CN" dirty="0">
                <a:solidFill>
                  <a:srgbClr val="7030A0"/>
                </a:solidFill>
              </a:rPr>
              <a:t>pip install </a:t>
            </a:r>
            <a:r>
              <a:rPr lang="en-US" altLang="zh-CN" dirty="0" err="1">
                <a:solidFill>
                  <a:srgbClr val="7030A0"/>
                </a:solidFill>
              </a:rPr>
              <a:t>virtualenv</a:t>
            </a:r>
            <a:endParaRPr lang="en-US" altLang="zh-CN" dirty="0">
              <a:solidFill>
                <a:srgbClr val="7030A0"/>
              </a:solidFill>
            </a:endParaRPr>
          </a:p>
          <a:p>
            <a:pPr lvl="2"/>
            <a:r>
              <a:rPr lang="sv-SE" altLang="zh-CN" dirty="0">
                <a:solidFill>
                  <a:srgbClr val="7030A0"/>
                </a:solidFill>
              </a:rPr>
              <a:t>pip install </a:t>
            </a:r>
            <a:r>
              <a:rPr lang="en-US" altLang="zh-CN" dirty="0" err="1">
                <a:solidFill>
                  <a:srgbClr val="7030A0"/>
                </a:solidFill>
              </a:rPr>
              <a:t>virtualenv</a:t>
            </a:r>
            <a:r>
              <a:rPr lang="sv-SE" altLang="zh-CN" dirty="0">
                <a:solidFill>
                  <a:srgbClr val="7030A0"/>
                </a:solidFill>
              </a:rPr>
              <a:t> </a:t>
            </a:r>
            <a:r>
              <a:rPr lang="sv-SE" altLang="zh-CN" b="1" i="1" dirty="0">
                <a:solidFill>
                  <a:srgbClr val="FF0000"/>
                </a:solidFill>
              </a:rPr>
              <a:t>-i https://pypi.tuna.tsinghua.edu.cn/simple</a:t>
            </a:r>
            <a:endParaRPr lang="en-US" altLang="zh-CN" b="1" i="1" dirty="0">
              <a:solidFill>
                <a:srgbClr val="FF0000"/>
              </a:solidFill>
            </a:endParaRPr>
          </a:p>
          <a:p>
            <a:pPr lvl="1"/>
            <a:r>
              <a:rPr lang="zh-CN" altLang="en-US" dirty="0"/>
              <a:t>创建虚拟环境并指定</a:t>
            </a:r>
            <a:r>
              <a:rPr lang="en-US" altLang="zh-CN" dirty="0"/>
              <a:t>Python</a:t>
            </a:r>
            <a:r>
              <a:rPr lang="zh-CN" altLang="en-US" dirty="0"/>
              <a:t>版本</a:t>
            </a:r>
            <a:endParaRPr lang="en-US" altLang="zh-CN" dirty="0"/>
          </a:p>
          <a:p>
            <a:pPr lvl="2"/>
            <a:r>
              <a:rPr lang="en-US" altLang="zh-CN" dirty="0" err="1">
                <a:solidFill>
                  <a:srgbClr val="7030A0"/>
                </a:solidFill>
              </a:rPr>
              <a:t>virtualenv</a:t>
            </a:r>
            <a:r>
              <a:rPr lang="en-US" altLang="zh-CN" dirty="0">
                <a:solidFill>
                  <a:srgbClr val="7030A0"/>
                </a:solidFill>
              </a:rPr>
              <a:t> </a:t>
            </a:r>
            <a:r>
              <a:rPr lang="en-US" altLang="zh-CN" dirty="0" err="1">
                <a:solidFill>
                  <a:srgbClr val="7030A0"/>
                </a:solidFill>
              </a:rPr>
              <a:t>venv</a:t>
            </a:r>
            <a:r>
              <a:rPr lang="en-US" altLang="zh-CN" dirty="0">
                <a:solidFill>
                  <a:srgbClr val="7030A0"/>
                </a:solidFill>
              </a:rPr>
              <a:t> --python=python3.5</a:t>
            </a:r>
            <a:endParaRPr lang="zh-CN" altLang="en-US" dirty="0">
              <a:solidFill>
                <a:srgbClr val="7030A0"/>
              </a:solidFill>
            </a:endParaRPr>
          </a:p>
          <a:p>
            <a:pPr lvl="1"/>
            <a:r>
              <a:rPr lang="zh-CN" altLang="en-US" dirty="0"/>
              <a:t>激活虚拟环境</a:t>
            </a:r>
            <a:endParaRPr lang="en-US" altLang="zh-CN" dirty="0"/>
          </a:p>
          <a:p>
            <a:pPr lvl="2"/>
            <a:r>
              <a:rPr lang="en-US" altLang="zh-CN" dirty="0">
                <a:solidFill>
                  <a:srgbClr val="7030A0"/>
                </a:solidFill>
              </a:rPr>
              <a:t>Scripts\activate.bat</a:t>
            </a:r>
          </a:p>
          <a:p>
            <a:pPr lvl="1"/>
            <a:r>
              <a:rPr lang="zh-CN" altLang="en-US" dirty="0"/>
              <a:t>关闭虚拟环境</a:t>
            </a:r>
            <a:endParaRPr lang="en-US" altLang="zh-CN" dirty="0"/>
          </a:p>
          <a:p>
            <a:pPr lvl="2"/>
            <a:r>
              <a:rPr lang="en-US" altLang="zh-CN" dirty="0">
                <a:solidFill>
                  <a:srgbClr val="7030A0"/>
                </a:solidFill>
              </a:rPr>
              <a:t>Scripts\deactivate.bat</a:t>
            </a:r>
          </a:p>
          <a:p>
            <a:pPr lvl="2"/>
            <a:endParaRPr lang="zh-CN" alt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Flask Web</a:t>
            </a:r>
            <a:r>
              <a:rPr lang="zh-CN" altLang="en-US" dirty="0"/>
              <a:t>应用的基本流程</a:t>
            </a:r>
          </a:p>
        </p:txBody>
      </p:sp>
      <p:pic>
        <p:nvPicPr>
          <p:cNvPr id="5" name="内容占位符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7731" y="2516537"/>
            <a:ext cx="866094" cy="866094"/>
          </a:xfr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1521" y="2398154"/>
            <a:ext cx="1081234" cy="1081234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0589" y="2566735"/>
            <a:ext cx="815895" cy="815895"/>
          </a:xfrm>
          <a:prstGeom prst="rect">
            <a:avLst/>
          </a:prstGeom>
        </p:spPr>
      </p:pic>
      <p:cxnSp>
        <p:nvCxnSpPr>
          <p:cNvPr id="19" name="直接箭头连接符 18"/>
          <p:cNvCxnSpPr/>
          <p:nvPr/>
        </p:nvCxnSpPr>
        <p:spPr>
          <a:xfrm>
            <a:off x="2766546" y="2938770"/>
            <a:ext cx="930729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箭头连接符 19"/>
          <p:cNvCxnSpPr/>
          <p:nvPr/>
        </p:nvCxnSpPr>
        <p:spPr>
          <a:xfrm>
            <a:off x="5181260" y="2953325"/>
            <a:ext cx="930729" cy="0"/>
          </a:xfrm>
          <a:prstGeom prst="straightConnector1">
            <a:avLst/>
          </a:prstGeom>
          <a:ln w="57150">
            <a:prstDash val="dash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箭头连接符 20"/>
          <p:cNvCxnSpPr/>
          <p:nvPr/>
        </p:nvCxnSpPr>
        <p:spPr>
          <a:xfrm>
            <a:off x="7314794" y="2866104"/>
            <a:ext cx="930729" cy="0"/>
          </a:xfrm>
          <a:prstGeom prst="straightConnector1">
            <a:avLst/>
          </a:prstGeom>
          <a:ln w="57150">
            <a:solidFill>
              <a:schemeClr val="accent2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/>
          <p:cNvSpPr txBox="1"/>
          <p:nvPr/>
        </p:nvSpPr>
        <p:spPr>
          <a:xfrm>
            <a:off x="2697296" y="2166966"/>
            <a:ext cx="11908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/>
              <a:t>HTTP</a:t>
            </a:r>
            <a:r>
              <a:rPr lang="zh-CN" altLang="en-US" sz="1600" dirty="0"/>
              <a:t>请求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4904734" y="2168334"/>
            <a:ext cx="15267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/>
              <a:t>转发</a:t>
            </a:r>
            <a:r>
              <a:rPr lang="en-US" altLang="zh-CN" sz="1600" dirty="0"/>
              <a:t>HTTP</a:t>
            </a:r>
            <a:r>
              <a:rPr lang="zh-CN" altLang="en-US" sz="1600" dirty="0"/>
              <a:t>请求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6976745" y="1575435"/>
            <a:ext cx="361759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200" dirty="0"/>
              <a:t>将请求转换为 </a:t>
            </a:r>
            <a:r>
              <a:rPr lang="en-US" altLang="zh-CN" sz="1200" dirty="0"/>
              <a:t>Python Web </a:t>
            </a:r>
            <a:r>
              <a:rPr lang="zh-CN" altLang="en-US" sz="1200" dirty="0"/>
              <a:t>应用可以处理的格式。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200" dirty="0"/>
              <a:t>调用 </a:t>
            </a:r>
            <a:r>
              <a:rPr lang="en-US" altLang="zh-CN" sz="1200" dirty="0">
                <a:sym typeface="+mn-ea"/>
              </a:rPr>
              <a:t>Python Web</a:t>
            </a:r>
            <a:r>
              <a:rPr lang="en-US" altLang="zh-CN" sz="1200" dirty="0"/>
              <a:t> </a:t>
            </a:r>
            <a:r>
              <a:rPr lang="zh-CN" altLang="en-US" sz="1200" dirty="0"/>
              <a:t>应用（</a:t>
            </a:r>
            <a:r>
              <a:rPr lang="en-US" altLang="zh-CN" sz="1200" dirty="0">
                <a:sym typeface="+mn-ea"/>
              </a:rPr>
              <a:t>Flask/Django</a:t>
            </a:r>
            <a:r>
              <a:rPr lang="zh-CN" altLang="en-US" sz="1200" dirty="0"/>
              <a:t>）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3824633" y="4753708"/>
            <a:ext cx="5771131" cy="119888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CN" dirty="0"/>
              <a:t>WSGI</a:t>
            </a:r>
            <a:r>
              <a:rPr lang="zh-CN" altLang="en-US" dirty="0"/>
              <a:t>（</a:t>
            </a:r>
            <a:r>
              <a:rPr lang="en-US" altLang="zh-CN" dirty="0"/>
              <a:t>Web Server Gateway Interface</a:t>
            </a:r>
            <a:r>
              <a:rPr lang="zh-CN" altLang="en-US" dirty="0"/>
              <a:t>）是专门用于运行 </a:t>
            </a:r>
            <a:r>
              <a:rPr lang="en-US" altLang="zh-CN" dirty="0"/>
              <a:t>Python Web </a:t>
            </a:r>
            <a:r>
              <a:rPr lang="zh-CN" altLang="en-US" dirty="0"/>
              <a:t>应用的服务器，它遵循 </a:t>
            </a:r>
            <a:r>
              <a:rPr lang="en-US" altLang="zh-CN" dirty="0"/>
              <a:t>WSGI </a:t>
            </a:r>
            <a:r>
              <a:rPr lang="zh-CN" altLang="en-US" dirty="0"/>
              <a:t>协议，作为 </a:t>
            </a:r>
            <a:r>
              <a:rPr lang="en-US" altLang="zh-CN" dirty="0"/>
              <a:t>Python Web </a:t>
            </a:r>
            <a:r>
              <a:rPr lang="zh-CN" altLang="en-US" dirty="0"/>
              <a:t>框架（如 </a:t>
            </a:r>
            <a:r>
              <a:rPr lang="en-US" altLang="zh-CN" dirty="0"/>
              <a:t>Flask</a:t>
            </a:r>
            <a:r>
              <a:rPr lang="zh-CN" altLang="en-US" dirty="0"/>
              <a:t>、</a:t>
            </a:r>
            <a:r>
              <a:rPr lang="en-US" altLang="zh-CN" dirty="0"/>
              <a:t>Django</a:t>
            </a:r>
            <a:r>
              <a:rPr lang="zh-CN" altLang="en-US" dirty="0"/>
              <a:t>）和 </a:t>
            </a:r>
            <a:r>
              <a:rPr lang="en-US" altLang="zh-CN" dirty="0"/>
              <a:t>Web </a:t>
            </a:r>
            <a:r>
              <a:rPr lang="zh-CN" altLang="en-US" dirty="0"/>
              <a:t>服务器之间的桥梁。</a:t>
            </a:r>
          </a:p>
        </p:txBody>
      </p:sp>
      <p:cxnSp>
        <p:nvCxnSpPr>
          <p:cNvPr id="29" name="直接箭头连接符 28"/>
          <p:cNvCxnSpPr/>
          <p:nvPr/>
        </p:nvCxnSpPr>
        <p:spPr>
          <a:xfrm flipH="1">
            <a:off x="7650007" y="3250896"/>
            <a:ext cx="893712" cy="0"/>
          </a:xfrm>
          <a:prstGeom prst="straightConnector1">
            <a:avLst/>
          </a:prstGeom>
          <a:ln w="57150">
            <a:solidFill>
              <a:schemeClr val="accent2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文本框 31"/>
          <p:cNvSpPr txBox="1"/>
          <p:nvPr/>
        </p:nvSpPr>
        <p:spPr>
          <a:xfrm>
            <a:off x="7575918" y="3753972"/>
            <a:ext cx="15103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/>
              <a:t>处理业务逻辑，</a:t>
            </a:r>
            <a:endParaRPr lang="en-US" altLang="zh-CN" sz="1400" dirty="0"/>
          </a:p>
          <a:p>
            <a:r>
              <a:rPr lang="zh-CN" altLang="en-US" sz="1400" dirty="0"/>
              <a:t>生成响应并返回</a:t>
            </a:r>
            <a:endParaRPr lang="zh-CN" altLang="en-US" sz="1400" b="1" dirty="0"/>
          </a:p>
        </p:txBody>
      </p:sp>
      <p:cxnSp>
        <p:nvCxnSpPr>
          <p:cNvPr id="33" name="直接箭头连接符 32"/>
          <p:cNvCxnSpPr/>
          <p:nvPr/>
        </p:nvCxnSpPr>
        <p:spPr>
          <a:xfrm flipH="1">
            <a:off x="5376071" y="3288194"/>
            <a:ext cx="777860" cy="0"/>
          </a:xfrm>
          <a:prstGeom prst="straightConnector1">
            <a:avLst/>
          </a:prstGeom>
          <a:ln w="57150">
            <a:prstDash val="dash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箭头连接符 36"/>
          <p:cNvCxnSpPr/>
          <p:nvPr/>
        </p:nvCxnSpPr>
        <p:spPr>
          <a:xfrm flipH="1">
            <a:off x="3123712" y="3250896"/>
            <a:ext cx="835786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" name="图片 4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3013" y="3334175"/>
            <a:ext cx="399374" cy="399374"/>
          </a:xfrm>
          <a:prstGeom prst="rect">
            <a:avLst/>
          </a:prstGeom>
        </p:spPr>
      </p:pic>
      <p:pic>
        <p:nvPicPr>
          <p:cNvPr id="43" name="图片 4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4859" y="3381689"/>
            <a:ext cx="406845" cy="406845"/>
          </a:xfrm>
          <a:prstGeom prst="rect">
            <a:avLst/>
          </a:prstGeom>
        </p:spPr>
      </p:pic>
      <p:pic>
        <p:nvPicPr>
          <p:cNvPr id="45" name="图片 4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9438" y="3366159"/>
            <a:ext cx="422375" cy="422375"/>
          </a:xfrm>
          <a:prstGeom prst="rect">
            <a:avLst/>
          </a:prstGeom>
        </p:spPr>
      </p:pic>
      <p:pic>
        <p:nvPicPr>
          <p:cNvPr id="47" name="图片 4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894" y="2421549"/>
            <a:ext cx="396528" cy="396528"/>
          </a:xfrm>
          <a:prstGeom prst="rect">
            <a:avLst/>
          </a:prstGeom>
        </p:spPr>
      </p:pic>
      <p:pic>
        <p:nvPicPr>
          <p:cNvPr id="49" name="图片 4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6929" y="2468854"/>
            <a:ext cx="411353" cy="411353"/>
          </a:xfrm>
          <a:prstGeom prst="rect">
            <a:avLst/>
          </a:prstGeom>
        </p:spPr>
      </p:pic>
      <p:pic>
        <p:nvPicPr>
          <p:cNvPr id="51" name="图片 5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5289" y="2477059"/>
            <a:ext cx="413245" cy="413245"/>
          </a:xfrm>
          <a:prstGeom prst="rect">
            <a:avLst/>
          </a:prstGeom>
        </p:spPr>
      </p:pic>
      <p:sp>
        <p:nvSpPr>
          <p:cNvPr id="52" name="文本框 51"/>
          <p:cNvSpPr txBox="1"/>
          <p:nvPr/>
        </p:nvSpPr>
        <p:spPr>
          <a:xfrm>
            <a:off x="5303115" y="3741386"/>
            <a:ext cx="10374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/>
              <a:t>返回响应</a:t>
            </a:r>
            <a:endParaRPr lang="zh-CN" altLang="en-US" sz="1600" b="1" dirty="0"/>
          </a:p>
        </p:txBody>
      </p:sp>
      <p:sp>
        <p:nvSpPr>
          <p:cNvPr id="53" name="文本框 52"/>
          <p:cNvSpPr txBox="1"/>
          <p:nvPr/>
        </p:nvSpPr>
        <p:spPr>
          <a:xfrm>
            <a:off x="3129240" y="3716558"/>
            <a:ext cx="10374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/>
              <a:t>返回响应</a:t>
            </a:r>
            <a:endParaRPr lang="zh-CN" altLang="en-US" sz="1600" b="1" dirty="0"/>
          </a:p>
        </p:txBody>
      </p:sp>
      <p:pic>
        <p:nvPicPr>
          <p:cNvPr id="54" name="图片 5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1252" y="2614791"/>
            <a:ext cx="786019" cy="786019"/>
          </a:xfrm>
          <a:prstGeom prst="rect">
            <a:avLst/>
          </a:prstGeom>
        </p:spPr>
      </p:pic>
      <p:grpSp>
        <p:nvGrpSpPr>
          <p:cNvPr id="59" name="组合 58"/>
          <p:cNvGrpSpPr/>
          <p:nvPr/>
        </p:nvGrpSpPr>
        <p:grpSpPr>
          <a:xfrm>
            <a:off x="659515" y="4616045"/>
            <a:ext cx="2688522" cy="1839188"/>
            <a:chOff x="659515" y="4616045"/>
            <a:chExt cx="2688522" cy="1839188"/>
          </a:xfrm>
        </p:grpSpPr>
        <p:sp>
          <p:nvSpPr>
            <p:cNvPr id="14" name="文本框 13"/>
            <p:cNvSpPr txBox="1"/>
            <p:nvPr/>
          </p:nvSpPr>
          <p:spPr>
            <a:xfrm>
              <a:off x="1235776" y="4725258"/>
              <a:ext cx="136045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rgbClr val="0070C0"/>
                  </a:solidFill>
                </a:rPr>
                <a:t>客户端（浏览器）</a:t>
              </a: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1235777" y="5137247"/>
              <a:ext cx="147376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0070C0"/>
                  </a:solidFill>
                </a:rPr>
                <a:t>Web</a:t>
              </a:r>
              <a:r>
                <a:rPr lang="zh-CN" altLang="en-US" sz="1200" dirty="0">
                  <a:solidFill>
                    <a:srgbClr val="0070C0"/>
                  </a:solidFill>
                </a:rPr>
                <a:t>服务器</a:t>
              </a: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227777" y="5661989"/>
              <a:ext cx="152672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0070C0"/>
                  </a:solidFill>
                </a:rPr>
                <a:t>WSGI</a:t>
              </a:r>
              <a:r>
                <a:rPr lang="zh-CN" altLang="en-US" sz="1200" dirty="0">
                  <a:solidFill>
                    <a:srgbClr val="0070C0"/>
                  </a:solidFill>
                </a:rPr>
                <a:t>服务器</a:t>
              </a: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1195120" y="6133768"/>
              <a:ext cx="215291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100" dirty="0">
                  <a:solidFill>
                    <a:srgbClr val="0070C0"/>
                  </a:solidFill>
                </a:rPr>
                <a:t>Python Web</a:t>
              </a:r>
              <a:r>
                <a:rPr lang="zh-CN" altLang="en-US" sz="1100" dirty="0">
                  <a:solidFill>
                    <a:srgbClr val="0070C0"/>
                  </a:solidFill>
                </a:rPr>
                <a:t>应用</a:t>
              </a:r>
              <a:r>
                <a:rPr lang="en-US" altLang="zh-CN" sz="1100" dirty="0">
                  <a:solidFill>
                    <a:srgbClr val="0070C0"/>
                  </a:solidFill>
                </a:rPr>
                <a:t> (Flask/Django)</a:t>
              </a:r>
              <a:endParaRPr lang="zh-CN" altLang="en-US" sz="1100" dirty="0">
                <a:solidFill>
                  <a:srgbClr val="0070C0"/>
                </a:solidFill>
              </a:endParaRPr>
            </a:p>
          </p:txBody>
        </p:sp>
        <p:pic>
          <p:nvPicPr>
            <p:cNvPr id="55" name="内容占位符 4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9515" y="4616045"/>
              <a:ext cx="388527" cy="388527"/>
            </a:xfrm>
            <a:prstGeom prst="rect">
              <a:avLst/>
            </a:prstGeom>
          </p:spPr>
        </p:pic>
        <p:pic>
          <p:nvPicPr>
            <p:cNvPr id="56" name="图片 5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9515" y="5007945"/>
              <a:ext cx="535605" cy="535605"/>
            </a:xfrm>
            <a:prstGeom prst="rect">
              <a:avLst/>
            </a:prstGeom>
          </p:spPr>
        </p:pic>
        <p:pic>
          <p:nvPicPr>
            <p:cNvPr id="57" name="图片 5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8276" y="5645131"/>
              <a:ext cx="310716" cy="310716"/>
            </a:xfrm>
            <a:prstGeom prst="rect">
              <a:avLst/>
            </a:prstGeom>
          </p:spPr>
        </p:pic>
        <p:pic>
          <p:nvPicPr>
            <p:cNvPr id="58" name="图片 57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1962" y="6129153"/>
              <a:ext cx="326080" cy="326080"/>
            </a:xfrm>
            <a:prstGeom prst="rect">
              <a:avLst/>
            </a:prstGeom>
          </p:spPr>
        </p:pic>
      </p:grpSp>
      <p:pic>
        <p:nvPicPr>
          <p:cNvPr id="61" name="图形 60" descr="标记"/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6275735" y="1742371"/>
            <a:ext cx="914400" cy="9144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Flask Web</a:t>
            </a:r>
            <a:r>
              <a:rPr lang="zh-CN" altLang="en-US" dirty="0"/>
              <a:t>应用的基本结构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所有 </a:t>
            </a:r>
            <a:r>
              <a:rPr lang="en-US" altLang="zh-CN" dirty="0"/>
              <a:t>Flask </a:t>
            </a:r>
            <a:r>
              <a:rPr lang="zh-CN" altLang="en-US" dirty="0"/>
              <a:t>应用都必须创建一个应用实例。应用实例是 </a:t>
            </a:r>
            <a:r>
              <a:rPr lang="en-US" altLang="zh-CN" dirty="0"/>
              <a:t>Flask </a:t>
            </a:r>
            <a:r>
              <a:rPr lang="zh-CN" altLang="en-US" dirty="0"/>
              <a:t>类的对象，通常由下述代码创建：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0307" y="3232697"/>
            <a:ext cx="3588883" cy="1821676"/>
          </a:xfrm>
          <a:prstGeom prst="rect">
            <a:avLst/>
          </a:prstGeom>
        </p:spPr>
      </p:pic>
      <p:cxnSp>
        <p:nvCxnSpPr>
          <p:cNvPr id="8" name="直接箭头连接符 7"/>
          <p:cNvCxnSpPr/>
          <p:nvPr/>
        </p:nvCxnSpPr>
        <p:spPr>
          <a:xfrm>
            <a:off x="6617154" y="3461657"/>
            <a:ext cx="1379764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8233685" y="3316266"/>
            <a:ext cx="14899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0070C0"/>
                </a:solidFill>
              </a:rPr>
              <a:t>导入</a:t>
            </a:r>
            <a:r>
              <a:rPr lang="en-US" altLang="zh-CN" dirty="0">
                <a:solidFill>
                  <a:srgbClr val="0070C0"/>
                </a:solidFill>
              </a:rPr>
              <a:t>Flask</a:t>
            </a:r>
            <a:r>
              <a:rPr lang="zh-CN" altLang="en-US" dirty="0">
                <a:solidFill>
                  <a:srgbClr val="0070C0"/>
                </a:solidFill>
              </a:rPr>
              <a:t>类</a:t>
            </a:r>
          </a:p>
        </p:txBody>
      </p:sp>
      <p:cxnSp>
        <p:nvCxnSpPr>
          <p:cNvPr id="10" name="直接箭头连接符 9"/>
          <p:cNvCxnSpPr/>
          <p:nvPr/>
        </p:nvCxnSpPr>
        <p:spPr>
          <a:xfrm>
            <a:off x="6629400" y="3927021"/>
            <a:ext cx="1379764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8233685" y="3737305"/>
            <a:ext cx="21553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0070C0"/>
                </a:solidFill>
              </a:rPr>
              <a:t>创建</a:t>
            </a:r>
            <a:r>
              <a:rPr lang="en-US" altLang="zh-CN" dirty="0">
                <a:solidFill>
                  <a:srgbClr val="0070C0"/>
                </a:solidFill>
              </a:rPr>
              <a:t>Flask</a:t>
            </a:r>
            <a:r>
              <a:rPr lang="zh-CN" altLang="en-US" dirty="0">
                <a:solidFill>
                  <a:srgbClr val="0070C0"/>
                </a:solidFill>
              </a:rPr>
              <a:t>应用实例</a:t>
            </a:r>
          </a:p>
        </p:txBody>
      </p:sp>
      <p:cxnSp>
        <p:nvCxnSpPr>
          <p:cNvPr id="13" name="直接箭头连接符 12"/>
          <p:cNvCxnSpPr/>
          <p:nvPr/>
        </p:nvCxnSpPr>
        <p:spPr>
          <a:xfrm>
            <a:off x="5849714" y="4371975"/>
            <a:ext cx="2383971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8233685" y="4151537"/>
            <a:ext cx="14899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0070C0"/>
                </a:solidFill>
              </a:rPr>
              <a:t>路由</a:t>
            </a:r>
          </a:p>
        </p:txBody>
      </p:sp>
      <p:cxnSp>
        <p:nvCxnSpPr>
          <p:cNvPr id="16" name="直接箭头连接符 15"/>
          <p:cNvCxnSpPr/>
          <p:nvPr/>
        </p:nvCxnSpPr>
        <p:spPr>
          <a:xfrm>
            <a:off x="6096000" y="4637314"/>
            <a:ext cx="2137685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8233685" y="4488420"/>
            <a:ext cx="14899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0070C0"/>
                </a:solidFill>
              </a:rPr>
              <a:t>视图函数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路由和视图函数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>
                <a:sym typeface="+mn-ea"/>
              </a:rPr>
              <a:t>Flask</a:t>
            </a:r>
            <a:r>
              <a:rPr lang="zh-CN" altLang="en-US" dirty="0">
                <a:sym typeface="+mn-ea"/>
              </a:rPr>
              <a:t>应用实例需要知道对每个 </a:t>
            </a:r>
            <a:r>
              <a:rPr lang="en-US" altLang="zh-CN" dirty="0">
                <a:sym typeface="+mn-ea"/>
              </a:rPr>
              <a:t>URL </a:t>
            </a:r>
            <a:r>
              <a:rPr lang="zh-CN" altLang="en-US" dirty="0">
                <a:sym typeface="+mn-ea"/>
              </a:rPr>
              <a:t>的请求要运行哪些代码。</a:t>
            </a:r>
          </a:p>
          <a:p>
            <a:pPr lvl="1"/>
            <a:r>
              <a:rPr lang="zh-CN" altLang="en-US" dirty="0">
                <a:highlight>
                  <a:srgbClr val="FFFF00"/>
                </a:highlight>
                <a:sym typeface="+mn-ea"/>
              </a:rPr>
              <a:t>路由（</a:t>
            </a:r>
            <a:r>
              <a:rPr lang="en-US" altLang="zh-CN" dirty="0">
                <a:highlight>
                  <a:srgbClr val="FFFF00"/>
                </a:highlight>
                <a:sym typeface="+mn-ea"/>
              </a:rPr>
              <a:t>routing</a:t>
            </a:r>
            <a:r>
              <a:rPr lang="zh-CN" altLang="en-US" dirty="0">
                <a:highlight>
                  <a:srgbClr val="FFFF00"/>
                </a:highlight>
                <a:sym typeface="+mn-ea"/>
              </a:rPr>
              <a:t>）</a:t>
            </a:r>
            <a:r>
              <a:rPr lang="zh-CN" altLang="en-US" dirty="0">
                <a:sym typeface="+mn-ea"/>
              </a:rPr>
              <a:t>将特定 </a:t>
            </a:r>
            <a:r>
              <a:rPr lang="en-US" altLang="zh-CN" dirty="0">
                <a:sym typeface="+mn-ea"/>
              </a:rPr>
              <a:t>URL</a:t>
            </a:r>
            <a:r>
              <a:rPr lang="zh-CN" altLang="en-US" dirty="0">
                <a:sym typeface="+mn-ea"/>
              </a:rPr>
              <a:t>的处理委托给具体的函数，即“视图函数”。</a:t>
            </a:r>
            <a:endParaRPr lang="en-US" altLang="zh-CN" dirty="0"/>
          </a:p>
          <a:p>
            <a:pPr lvl="1"/>
            <a:r>
              <a:rPr lang="zh-CN" altLang="en-US" dirty="0">
                <a:highlight>
                  <a:srgbClr val="FFFF00"/>
                </a:highlight>
                <a:sym typeface="+mn-ea"/>
              </a:rPr>
              <a:t>视图函数</a:t>
            </a:r>
            <a:r>
              <a:rPr lang="zh-CN" altLang="en-US" dirty="0">
                <a:sym typeface="+mn-ea"/>
              </a:rPr>
              <a:t>负责处理请求并生成响应。</a:t>
            </a:r>
          </a:p>
          <a:p>
            <a:pPr lvl="1"/>
            <a:endParaRPr lang="en-US"/>
          </a:p>
        </p:txBody>
      </p:sp>
      <p:grpSp>
        <p:nvGrpSpPr>
          <p:cNvPr id="16" name="组合 15"/>
          <p:cNvGrpSpPr/>
          <p:nvPr/>
        </p:nvGrpSpPr>
        <p:grpSpPr>
          <a:xfrm>
            <a:off x="1935163" y="3937635"/>
            <a:ext cx="4638675" cy="2159000"/>
            <a:chOff x="3967" y="5292"/>
            <a:chExt cx="7305" cy="3400"/>
          </a:xfrm>
        </p:grpSpPr>
        <p:pic>
          <p:nvPicPr>
            <p:cNvPr id="54" name="图片 5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12" y="5632"/>
              <a:ext cx="3060" cy="3060"/>
            </a:xfrm>
            <a:prstGeom prst="rect">
              <a:avLst/>
            </a:prstGeom>
          </p:spPr>
        </p:pic>
        <p:sp>
          <p:nvSpPr>
            <p:cNvPr id="5" name="文本框 4"/>
            <p:cNvSpPr txBox="1"/>
            <p:nvPr/>
          </p:nvSpPr>
          <p:spPr>
            <a:xfrm rot="826621">
              <a:off x="4816" y="5292"/>
              <a:ext cx="3048" cy="5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/>
                <a:t>http://localhost/</a:t>
              </a:r>
              <a:endParaRPr lang="zh-CN" altLang="en-US" sz="1600" dirty="0"/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4156" y="6541"/>
              <a:ext cx="3532" cy="5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/>
                <a:t>http://localhost/user</a:t>
              </a:r>
              <a:endParaRPr lang="zh-CN" altLang="en-US" sz="1600" dirty="0"/>
            </a:p>
          </p:txBody>
        </p:sp>
        <p:sp>
          <p:nvSpPr>
            <p:cNvPr id="4" name="文本框 3"/>
            <p:cNvSpPr txBox="1"/>
            <p:nvPr/>
          </p:nvSpPr>
          <p:spPr>
            <a:xfrm rot="20830872">
              <a:off x="3967" y="7716"/>
              <a:ext cx="4619" cy="5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/>
                <a:t>http://localhost/disp/json</a:t>
              </a:r>
              <a:endParaRPr lang="zh-CN" altLang="en-US" sz="1600" dirty="0"/>
            </a:p>
          </p:txBody>
        </p:sp>
        <p:sp>
          <p:nvSpPr>
            <p:cNvPr id="9" name="右箭头 8"/>
            <p:cNvSpPr/>
            <p:nvPr/>
          </p:nvSpPr>
          <p:spPr>
            <a:xfrm rot="796555">
              <a:off x="4859" y="5853"/>
              <a:ext cx="2678" cy="120"/>
            </a:xfrm>
            <a:prstGeom prst="rightArrow">
              <a:avLst>
                <a:gd name="adj1" fmla="val 0"/>
                <a:gd name="adj2" fmla="val 50000"/>
              </a:avLst>
            </a:prstGeom>
            <a:ln w="76200"/>
          </p:spPr>
          <p:style>
            <a:lnRef idx="3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右箭头 9"/>
            <p:cNvSpPr/>
            <p:nvPr/>
          </p:nvSpPr>
          <p:spPr>
            <a:xfrm>
              <a:off x="4732" y="7108"/>
              <a:ext cx="2714" cy="163"/>
            </a:xfrm>
            <a:prstGeom prst="rightArrow">
              <a:avLst/>
            </a:prstGeom>
            <a:ln w="76200"/>
          </p:spPr>
          <p:style>
            <a:lnRef idx="3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右箭头 10"/>
            <p:cNvSpPr/>
            <p:nvPr/>
          </p:nvSpPr>
          <p:spPr>
            <a:xfrm rot="20869108">
              <a:off x="4734" y="8353"/>
              <a:ext cx="3212" cy="120"/>
            </a:xfrm>
            <a:prstGeom prst="rightArrow">
              <a:avLst/>
            </a:prstGeom>
            <a:ln w="76200"/>
          </p:spPr>
          <p:style>
            <a:lnRef idx="3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aphicFrame>
        <p:nvGraphicFramePr>
          <p:cNvPr id="18" name="表格 17"/>
          <p:cNvGraphicFramePr/>
          <p:nvPr>
            <p:custDataLst>
              <p:tags r:id="rId1"/>
            </p:custDataLst>
          </p:nvPr>
        </p:nvGraphicFramePr>
        <p:xfrm>
          <a:off x="6906895" y="4311015"/>
          <a:ext cx="3841115" cy="14382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553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857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942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600" b="1" dirty="0"/>
                        <a:t>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lang="en-US" altLang="zh-CN" sz="1600" b="1" dirty="0">
                          <a:solidFill>
                            <a:srgbClr val="0070C0"/>
                          </a:solidFill>
                        </a:rPr>
                        <a:t>def index()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942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600" b="1" dirty="0"/>
                        <a:t>/user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600" b="1" dirty="0">
                          <a:solidFill>
                            <a:srgbClr val="0070C0"/>
                          </a:solidFill>
                        </a:rPr>
                        <a:t>def user_response()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942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600" b="1" dirty="0"/>
                        <a:t>/</a:t>
                      </a:r>
                      <a:r>
                        <a:rPr lang="en-US" altLang="zh-CN" sz="1600" b="1" dirty="0" err="1"/>
                        <a:t>disp</a:t>
                      </a:r>
                      <a:r>
                        <a:rPr lang="en-US" altLang="zh-CN" sz="1600" b="1" dirty="0"/>
                        <a:t>/</a:t>
                      </a:r>
                      <a:r>
                        <a:rPr lang="en-US" altLang="zh-CN" sz="1600" b="1" dirty="0" err="1"/>
                        <a:t>json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600" b="1" dirty="0">
                          <a:solidFill>
                            <a:srgbClr val="0070C0"/>
                          </a:solidFill>
                        </a:rPr>
                        <a:t>def json_response()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9" name="矩形 18"/>
          <p:cNvSpPr/>
          <p:nvPr/>
        </p:nvSpPr>
        <p:spPr>
          <a:xfrm>
            <a:off x="8141335" y="4114165"/>
            <a:ext cx="2085340" cy="1635125"/>
          </a:xfrm>
          <a:prstGeom prst="rect">
            <a:avLst/>
          </a:prstGeom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8532495" y="3677920"/>
            <a:ext cx="150622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视图函数</a:t>
            </a:r>
          </a:p>
        </p:txBody>
      </p:sp>
      <p:sp>
        <p:nvSpPr>
          <p:cNvPr id="7" name="箭头: 左右 6">
            <a:extLst>
              <a:ext uri="{FF2B5EF4-FFF2-40B4-BE49-F238E27FC236}">
                <a16:creationId xmlns:a16="http://schemas.microsoft.com/office/drawing/2014/main" id="{46919E2D-5CF7-5F0E-153B-A175B2611080}"/>
              </a:ext>
            </a:extLst>
          </p:cNvPr>
          <p:cNvSpPr/>
          <p:nvPr/>
        </p:nvSpPr>
        <p:spPr>
          <a:xfrm>
            <a:off x="7519307" y="4437289"/>
            <a:ext cx="288971" cy="127019"/>
          </a:xfrm>
          <a:prstGeom prst="leftRightArrow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箭头: 左右 7">
            <a:extLst>
              <a:ext uri="{FF2B5EF4-FFF2-40B4-BE49-F238E27FC236}">
                <a16:creationId xmlns:a16="http://schemas.microsoft.com/office/drawing/2014/main" id="{B0C128D5-37DA-EB0B-7CF6-B7BEA5E30360}"/>
              </a:ext>
            </a:extLst>
          </p:cNvPr>
          <p:cNvSpPr/>
          <p:nvPr/>
        </p:nvSpPr>
        <p:spPr>
          <a:xfrm>
            <a:off x="7620000" y="4907687"/>
            <a:ext cx="288971" cy="127019"/>
          </a:xfrm>
          <a:prstGeom prst="leftRightArrow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箭头: 左右 11">
            <a:extLst>
              <a:ext uri="{FF2B5EF4-FFF2-40B4-BE49-F238E27FC236}">
                <a16:creationId xmlns:a16="http://schemas.microsoft.com/office/drawing/2014/main" id="{5A1DCD47-CF76-44DB-1856-7DAA306FBBBB}"/>
              </a:ext>
            </a:extLst>
          </p:cNvPr>
          <p:cNvSpPr/>
          <p:nvPr/>
        </p:nvSpPr>
        <p:spPr>
          <a:xfrm>
            <a:off x="7938407" y="5389380"/>
            <a:ext cx="288971" cy="127019"/>
          </a:xfrm>
          <a:prstGeom prst="leftRightArrow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运行</a:t>
            </a:r>
            <a:r>
              <a:rPr lang="en-US" altLang="zh-CN" dirty="0"/>
              <a:t>Flask</a:t>
            </a:r>
            <a:r>
              <a:rPr lang="zh-CN" altLang="en-US" dirty="0"/>
              <a:t>应用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Flask </a:t>
            </a:r>
            <a:r>
              <a:rPr lang="zh-CN" altLang="en-US" dirty="0"/>
              <a:t>自带 </a:t>
            </a:r>
            <a:r>
              <a:rPr lang="en-US" altLang="zh-CN" dirty="0"/>
              <a:t>Web </a:t>
            </a:r>
            <a:r>
              <a:rPr lang="zh-CN" altLang="en-US" dirty="0"/>
              <a:t>服务器，通过 </a:t>
            </a:r>
            <a:r>
              <a:rPr lang="en-US" altLang="zh-CN" dirty="0"/>
              <a:t>flask run </a:t>
            </a:r>
            <a:r>
              <a:rPr lang="zh-CN" altLang="en-US" dirty="0"/>
              <a:t>命令启动。这个命令在 </a:t>
            </a:r>
            <a:r>
              <a:rPr lang="en-US" altLang="zh-CN" dirty="0"/>
              <a:t>FLASK_APP </a:t>
            </a:r>
            <a:r>
              <a:rPr lang="zh-CN" altLang="en-US" dirty="0"/>
              <a:t>环境变量指定的 </a:t>
            </a:r>
            <a:r>
              <a:rPr lang="en-US" altLang="zh-CN" dirty="0"/>
              <a:t>Python </a:t>
            </a:r>
            <a:r>
              <a:rPr lang="zh-CN" altLang="en-US" dirty="0"/>
              <a:t>脚本中寻找应用实例：</a:t>
            </a:r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也可以使用命令行选项运行：</a:t>
            </a:r>
            <a:endParaRPr lang="en-US" altLang="zh-CN" dirty="0"/>
          </a:p>
          <a:p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1196" y="2758596"/>
            <a:ext cx="5629275" cy="1009599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975882" y="4314449"/>
            <a:ext cx="6168118" cy="87495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3284084" y="5430752"/>
            <a:ext cx="4933270" cy="12003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1800" b="1" i="0" dirty="0">
                <a:solidFill>
                  <a:srgbClr val="000000"/>
                </a:solidFill>
                <a:effectLst/>
                <a:latin typeface="HYa1gj"/>
              </a:rPr>
              <a:t>服务器启动后便开始轮询，处理请求。直到按 </a:t>
            </a:r>
            <a:r>
              <a:rPr lang="en-US" altLang="zh-CN" sz="1800" b="1" i="0" dirty="0" err="1">
                <a:solidFill>
                  <a:srgbClr val="000000"/>
                </a:solidFill>
                <a:effectLst/>
                <a:latin typeface="Times-Roman"/>
              </a:rPr>
              <a:t>Ctrl+C</a:t>
            </a:r>
            <a:r>
              <a:rPr lang="en-US" altLang="zh-CN" sz="1800" b="1" i="0" dirty="0">
                <a:solidFill>
                  <a:srgbClr val="000000"/>
                </a:solidFill>
                <a:effectLst/>
                <a:latin typeface="Times-Roman"/>
              </a:rPr>
              <a:t> </a:t>
            </a:r>
            <a:r>
              <a:rPr lang="zh-CN" altLang="en-US" sz="1800" b="1" i="0" dirty="0">
                <a:solidFill>
                  <a:srgbClr val="000000"/>
                </a:solidFill>
                <a:effectLst/>
                <a:latin typeface="HYa1gj"/>
              </a:rPr>
              <a:t>键停止服务器，轮询才会停止。</a:t>
            </a:r>
            <a:r>
              <a:rPr lang="zh-CN" altLang="en-US" b="1" dirty="0"/>
              <a:t> </a:t>
            </a:r>
            <a:endParaRPr lang="en-US" altLang="zh-CN" b="1" dirty="0"/>
          </a:p>
          <a:p>
            <a:br>
              <a:rPr lang="zh-CN" altLang="en-US" dirty="0"/>
            </a:br>
            <a:endParaRPr lang="zh-CN" altLang="en-US" dirty="0"/>
          </a:p>
        </p:txBody>
      </p:sp>
      <p:sp>
        <p:nvSpPr>
          <p:cNvPr id="10" name="文本框 9"/>
          <p:cNvSpPr txBox="1"/>
          <p:nvPr/>
        </p:nvSpPr>
        <p:spPr>
          <a:xfrm>
            <a:off x="8900092" y="5569545"/>
            <a:ext cx="2500312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000000"/>
                </a:solidFill>
                <a:latin typeface="HYa1gj"/>
              </a:rPr>
              <a:t>如果文件名为</a:t>
            </a:r>
            <a:r>
              <a:rPr lang="en-US" altLang="zh-CN" dirty="0">
                <a:solidFill>
                  <a:srgbClr val="000000"/>
                </a:solidFill>
                <a:latin typeface="HYa1gj"/>
              </a:rPr>
              <a:t>app.py</a:t>
            </a:r>
            <a:r>
              <a:rPr lang="zh-CN" altLang="en-US" dirty="0">
                <a:solidFill>
                  <a:srgbClr val="000000"/>
                </a:solidFill>
                <a:latin typeface="HYa1gj"/>
              </a:rPr>
              <a:t>或</a:t>
            </a:r>
            <a:r>
              <a:rPr lang="en-US" altLang="zh-CN" dirty="0">
                <a:solidFill>
                  <a:srgbClr val="000000"/>
                </a:solidFill>
                <a:latin typeface="HYa1gj"/>
              </a:rPr>
              <a:t>wsgi.py</a:t>
            </a:r>
            <a:r>
              <a:rPr lang="zh-CN" altLang="en-US" dirty="0">
                <a:solidFill>
                  <a:srgbClr val="000000"/>
                </a:solidFill>
                <a:latin typeface="HYa1gj"/>
              </a:rPr>
              <a:t>，可以无需指定</a:t>
            </a:r>
            <a:br>
              <a:rPr lang="zh-CN" altLang="en-US" dirty="0"/>
            </a:br>
            <a:endParaRPr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46133" y="6113008"/>
            <a:ext cx="2819400" cy="48577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78336" y="2758596"/>
            <a:ext cx="2689451" cy="372937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路由和视图函数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如果仔细观察日常所用服务的某些 </a:t>
            </a:r>
            <a:r>
              <a:rPr lang="en-US" altLang="zh-CN" dirty="0"/>
              <a:t>URL</a:t>
            </a:r>
            <a:r>
              <a:rPr lang="zh-CN" altLang="en-US" dirty="0"/>
              <a:t>，你会发现很多地址中都包含可变部分。例如，豆瓣的个人页面的地址是 </a:t>
            </a:r>
            <a:r>
              <a:rPr lang="en-US" altLang="zh-CN" dirty="0">
                <a:solidFill>
                  <a:srgbClr val="0070C0"/>
                </a:solidFill>
              </a:rPr>
              <a:t>https://www.douban.com/people/&lt;your-name&gt;</a:t>
            </a:r>
            <a:r>
              <a:rPr lang="zh-CN" altLang="en-US" dirty="0"/>
              <a:t>，</a:t>
            </a:r>
            <a:r>
              <a:rPr lang="en-US" altLang="zh-CN" dirty="0"/>
              <a:t>&lt;your-name&gt;</a:t>
            </a:r>
            <a:r>
              <a:rPr lang="zh-CN" altLang="en-US" dirty="0"/>
              <a:t>部分不固定。 </a:t>
            </a:r>
            <a:r>
              <a:rPr lang="en-US" altLang="zh-CN" dirty="0"/>
              <a:t>Flask </a:t>
            </a:r>
            <a:r>
              <a:rPr lang="zh-CN" altLang="en-US" dirty="0"/>
              <a:t>支持这种形式的 </a:t>
            </a:r>
            <a:r>
              <a:rPr lang="en-US" altLang="zh-CN" dirty="0"/>
              <a:t>URL</a:t>
            </a:r>
            <a:r>
              <a:rPr lang="zh-CN" altLang="en-US" dirty="0"/>
              <a:t>，只需在 </a:t>
            </a:r>
            <a:r>
              <a:rPr lang="en-US" altLang="zh-CN" dirty="0" err="1"/>
              <a:t>app.route</a:t>
            </a:r>
            <a:r>
              <a:rPr lang="en-US" altLang="zh-CN" dirty="0"/>
              <a:t> </a:t>
            </a:r>
            <a:r>
              <a:rPr lang="zh-CN" altLang="en-US" dirty="0"/>
              <a:t>中使用特殊的语法即可。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2621" y="4092450"/>
            <a:ext cx="6422572" cy="1213655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5559879" y="4188279"/>
            <a:ext cx="787853" cy="293914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" name="直接箭头连接符 7"/>
          <p:cNvCxnSpPr/>
          <p:nvPr/>
        </p:nvCxnSpPr>
        <p:spPr>
          <a:xfrm>
            <a:off x="6417128" y="4363811"/>
            <a:ext cx="644979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7062107" y="4150570"/>
            <a:ext cx="2701020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CN" dirty="0"/>
              <a:t>&lt;...&gt;</a:t>
            </a:r>
            <a:r>
              <a:rPr lang="zh-CN" altLang="en-US" dirty="0"/>
              <a:t>代表</a:t>
            </a:r>
            <a:r>
              <a:rPr lang="en-US" altLang="zh-CN" dirty="0"/>
              <a:t>URL</a:t>
            </a:r>
            <a:r>
              <a:rPr lang="zh-CN" altLang="en-US" dirty="0"/>
              <a:t>中可变部分</a:t>
            </a:r>
          </a:p>
        </p:txBody>
      </p:sp>
      <p:cxnSp>
        <p:nvCxnSpPr>
          <p:cNvPr id="11" name="连接符: 曲线 10"/>
          <p:cNvCxnSpPr/>
          <p:nvPr/>
        </p:nvCxnSpPr>
        <p:spPr>
          <a:xfrm rot="10800000" flipV="1">
            <a:off x="4988379" y="4482192"/>
            <a:ext cx="644978" cy="159203"/>
          </a:xfrm>
          <a:prstGeom prst="curvedConnector3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4388304" y="4519902"/>
            <a:ext cx="551089" cy="268452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4" name="直接箭头连接符 13"/>
          <p:cNvCxnSpPr/>
          <p:nvPr/>
        </p:nvCxnSpPr>
        <p:spPr>
          <a:xfrm>
            <a:off x="4620986" y="4861832"/>
            <a:ext cx="0" cy="55108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7" name="文本框 16"/>
          <p:cNvSpPr txBox="1"/>
          <p:nvPr/>
        </p:nvSpPr>
        <p:spPr>
          <a:xfrm>
            <a:off x="4038597" y="5533395"/>
            <a:ext cx="2309135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CN" dirty="0"/>
              <a:t>URL</a:t>
            </a:r>
            <a:r>
              <a:rPr lang="zh-CN" altLang="en-US" dirty="0"/>
              <a:t>中可变部分作为参数传入视图函数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356*113"/>
  <p:tag name="TABLE_ENDDRAG_RECT" val="144*225*356*113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879</TotalTime>
  <Words>704</Words>
  <Application>Microsoft Office PowerPoint</Application>
  <PresentationFormat>宽屏</PresentationFormat>
  <Paragraphs>89</Paragraphs>
  <Slides>12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18" baseType="lpstr">
      <vt:lpstr>HYa1gj</vt:lpstr>
      <vt:lpstr>Times-Roman</vt:lpstr>
      <vt:lpstr>等线</vt:lpstr>
      <vt:lpstr>等线 Light</vt:lpstr>
      <vt:lpstr>Arial</vt:lpstr>
      <vt:lpstr>Office 主题​​</vt:lpstr>
      <vt:lpstr>Flask Web开发</vt:lpstr>
      <vt:lpstr>复习：模块、包、库</vt:lpstr>
      <vt:lpstr>困境</vt:lpstr>
      <vt:lpstr>Python虚拟环境（virtual environment ）</vt:lpstr>
      <vt:lpstr>Python虚拟环境</vt:lpstr>
      <vt:lpstr>Python虚拟环境</vt:lpstr>
      <vt:lpstr>virtualenv</vt:lpstr>
      <vt:lpstr>Flask Web应用的基本流程</vt:lpstr>
      <vt:lpstr>Flask Web应用的基本结构</vt:lpstr>
      <vt:lpstr>路由和视图函数</vt:lpstr>
      <vt:lpstr>运行Flask应用</vt:lpstr>
      <vt:lpstr>路由和视图函数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佳 门</dc:creator>
  <cp:lastModifiedBy>佳 门</cp:lastModifiedBy>
  <cp:revision>38</cp:revision>
  <dcterms:created xsi:type="dcterms:W3CDTF">2025-02-17T17:59:00Z</dcterms:created>
  <dcterms:modified xsi:type="dcterms:W3CDTF">2025-02-26T17:33:19Z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66A30F5CF96F484E962C64678710D600_12</vt:lpwstr>
  </property>
  <property fmtid="{D5CDD505-2E9C-101B-9397-08002B2CF9AE}" pid="3" name="KSOProductBuildVer">
    <vt:lpwstr>2052-12.8.2.18205</vt:lpwstr>
  </property>
</Properties>
</file>