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5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78" r:id="rId11"/>
    <p:sldId id="265" r:id="rId12"/>
    <p:sldId id="271" r:id="rId13"/>
    <p:sldId id="268" r:id="rId14"/>
    <p:sldId id="273" r:id="rId15"/>
    <p:sldId id="272" r:id="rId16"/>
    <p:sldId id="267" r:id="rId17"/>
    <p:sldId id="274" r:id="rId18"/>
    <p:sldId id="275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3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922E7-B32E-49A5-94F8-7D327A4D5E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E4C7E-BF71-40D4-964B-F3D6CFC7E1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25.svg"/><Relationship Id="rId13" Type="http://schemas.openxmlformats.org/officeDocument/2006/relationships/image" Target="../media/image24.png"/><Relationship Id="rId12" Type="http://schemas.openxmlformats.org/officeDocument/2006/relationships/image" Target="../media/image23.png"/><Relationship Id="rId11" Type="http://schemas.openxmlformats.org/officeDocument/2006/relationships/image" Target="../media/image22.png"/><Relationship Id="rId10" Type="http://schemas.openxmlformats.org/officeDocument/2006/relationships/image" Target="../media/image21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Flask Web</a:t>
            </a:r>
            <a:r>
              <a:rPr lang="zh-CN" altLang="en-US" b="1" dirty="0"/>
              <a:t>开发</a:t>
            </a:r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1" r="18168"/>
          <a:stretch>
            <a:fillRect/>
          </a:stretch>
        </p:blipFill>
        <p:spPr>
          <a:xfrm>
            <a:off x="5617029" y="3429000"/>
            <a:ext cx="4233184" cy="28466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785" y="3844246"/>
            <a:ext cx="1891391" cy="18913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复习：模块、包、库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Python</a:t>
            </a:r>
            <a:r>
              <a:rPr lang="zh-CN" altLang="en-US" dirty="0"/>
              <a:t>中，模块、包、库是组织代码的不同层次，它们之间的主要区别在于：</a:t>
            </a:r>
            <a:endParaRPr lang="en-US" altLang="zh-CN" dirty="0"/>
          </a:p>
          <a:p>
            <a:pPr lvl="1"/>
            <a:r>
              <a:rPr lang="en-US" altLang="zh-CN" dirty="0"/>
              <a:t>1</a:t>
            </a:r>
            <a:r>
              <a:rPr lang="zh-CN" altLang="en-US" dirty="0"/>
              <a:t>、 模块（</a:t>
            </a:r>
            <a:r>
              <a:rPr lang="en-US" altLang="zh-CN" dirty="0"/>
              <a:t>module</a:t>
            </a:r>
            <a:r>
              <a:rPr lang="zh-CN" altLang="en-US" dirty="0"/>
              <a:t>）是</a:t>
            </a:r>
            <a:r>
              <a:rPr lang="en-US" altLang="zh-CN" dirty="0"/>
              <a:t>Python</a:t>
            </a:r>
            <a:r>
              <a:rPr lang="zh-CN" altLang="en-US" dirty="0"/>
              <a:t>程序中一个</a:t>
            </a:r>
            <a:r>
              <a:rPr lang="en-US" altLang="zh-CN" dirty="0"/>
              <a:t>.</a:t>
            </a:r>
            <a:r>
              <a:rPr lang="en-US" altLang="zh-CN" dirty="0" err="1"/>
              <a:t>py</a:t>
            </a:r>
            <a:r>
              <a:rPr lang="zh-CN" altLang="en-US" dirty="0"/>
              <a:t>文件，包含变量、函数、类等；</a:t>
            </a:r>
            <a:endParaRPr lang="en-US" altLang="zh-CN" dirty="0"/>
          </a:p>
          <a:p>
            <a:pPr lvl="1"/>
            <a:r>
              <a:rPr lang="en-US" altLang="zh-CN" dirty="0"/>
              <a:t>2</a:t>
            </a:r>
            <a:r>
              <a:rPr lang="zh-CN" altLang="en-US" dirty="0"/>
              <a:t>、 库（</a:t>
            </a:r>
            <a:r>
              <a:rPr lang="en-US" altLang="zh-CN" dirty="0"/>
              <a:t>library</a:t>
            </a:r>
            <a:r>
              <a:rPr lang="zh-CN" altLang="en-US" dirty="0"/>
              <a:t>）是一组模块的集合，提供一系列相关功能；</a:t>
            </a:r>
            <a:endParaRPr lang="en-US" altLang="zh-CN" dirty="0"/>
          </a:p>
          <a:p>
            <a:pPr lvl="1"/>
            <a:r>
              <a:rPr lang="en-US" altLang="zh-CN" dirty="0"/>
              <a:t>3</a:t>
            </a:r>
            <a:r>
              <a:rPr lang="zh-CN" altLang="en-US" dirty="0"/>
              <a:t>、 包（</a:t>
            </a:r>
            <a:r>
              <a:rPr lang="en-US" altLang="zh-CN" dirty="0"/>
              <a:t>package</a:t>
            </a:r>
            <a:r>
              <a:rPr lang="zh-CN" altLang="en-US" dirty="0"/>
              <a:t>）是一种特殊的目录，定义了一组模块的层级结构，包含一个特殊的文件</a:t>
            </a:r>
            <a:r>
              <a:rPr lang="en-US" altLang="zh-CN" dirty="0"/>
              <a:t>`__init__.py`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4954" y="4605338"/>
            <a:ext cx="2162175" cy="15716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75" y="4339318"/>
            <a:ext cx="266700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2109491" y="2137062"/>
            <a:ext cx="4495416" cy="415296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困境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依赖冲突</a:t>
            </a:r>
            <a:endParaRPr lang="zh-CN" altLang="en-US" dirty="0"/>
          </a:p>
        </p:txBody>
      </p:sp>
      <p:sp>
        <p:nvSpPr>
          <p:cNvPr id="4" name="矩形: 圆角 3"/>
          <p:cNvSpPr/>
          <p:nvPr/>
        </p:nvSpPr>
        <p:spPr>
          <a:xfrm>
            <a:off x="2686050" y="3101635"/>
            <a:ext cx="1000125" cy="42941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/>
              <a:t>客户端</a:t>
            </a:r>
            <a:r>
              <a:rPr lang="en-US" altLang="zh-CN" sz="1100" dirty="0"/>
              <a:t>A</a:t>
            </a:r>
            <a:endParaRPr lang="zh-CN" altLang="en-US" sz="1100" dirty="0"/>
          </a:p>
        </p:txBody>
      </p:sp>
      <p:sp>
        <p:nvSpPr>
          <p:cNvPr id="5" name="矩形: 圆角 4"/>
          <p:cNvSpPr/>
          <p:nvPr/>
        </p:nvSpPr>
        <p:spPr>
          <a:xfrm>
            <a:off x="4816929" y="3076374"/>
            <a:ext cx="1000126" cy="429419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/>
              <a:t>客户端</a:t>
            </a:r>
            <a:r>
              <a:rPr lang="en-US" altLang="zh-CN" sz="1100" dirty="0"/>
              <a:t>B</a:t>
            </a:r>
            <a:endParaRPr lang="zh-CN" altLang="en-US" sz="1100" dirty="0"/>
          </a:p>
        </p:txBody>
      </p:sp>
      <p:cxnSp>
        <p:nvCxnSpPr>
          <p:cNvPr id="7" name="直接箭头连接符 6"/>
          <p:cNvCxnSpPr/>
          <p:nvPr/>
        </p:nvCxnSpPr>
        <p:spPr>
          <a:xfrm>
            <a:off x="3382395" y="3633108"/>
            <a:ext cx="336437" cy="440764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284953" y="4073872"/>
            <a:ext cx="10899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Django 2.2.26</a:t>
            </a:r>
            <a:endParaRPr lang="zh-CN" altLang="en-US" sz="11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4671519" y="4078769"/>
            <a:ext cx="91440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Django 5.1</a:t>
            </a:r>
            <a:endParaRPr lang="zh-CN" altLang="en-US" sz="1100" b="1" dirty="0"/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5274129" y="3604135"/>
            <a:ext cx="158982" cy="506583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形 13" descr="关闭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15467" y="3805170"/>
            <a:ext cx="914400" cy="9144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128440" y="5729161"/>
            <a:ext cx="3746388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/>
              <a:t>在单一的</a:t>
            </a:r>
            <a:r>
              <a:rPr lang="en-US" altLang="zh-CN" b="1" dirty="0"/>
              <a:t>Python</a:t>
            </a:r>
            <a:r>
              <a:rPr lang="zh-CN" altLang="en-US" b="1" dirty="0"/>
              <a:t>环境中，无法存在同一包的不同版本！</a:t>
            </a:r>
            <a:endParaRPr lang="zh-CN" altLang="en-US" b="1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993" y="998033"/>
            <a:ext cx="3397613" cy="382584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762" y="5064856"/>
            <a:ext cx="914400" cy="9144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 rot="10800000" flipV="1">
            <a:off x="3895912" y="6379947"/>
            <a:ext cx="1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单一环境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674820" y="3397856"/>
            <a:ext cx="2879952" cy="268196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375282" y="3397856"/>
            <a:ext cx="2879952" cy="268196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虚拟环境（</a:t>
            </a:r>
            <a:r>
              <a:rPr lang="en-US" altLang="zh-CN" dirty="0"/>
              <a:t>virtual environment 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解决方案就是创建多个虚拟（隔离）环境。</a:t>
            </a:r>
            <a:endParaRPr lang="en-US" altLang="zh-CN" dirty="0"/>
          </a:p>
          <a:p>
            <a:pPr lvl="1"/>
            <a:r>
              <a:rPr lang="zh-CN" altLang="en-US" dirty="0"/>
              <a:t>每个虚拟环境可以有自己特定版本的包和模块，甚至是</a:t>
            </a:r>
            <a:r>
              <a:rPr lang="en-US" altLang="zh-CN" dirty="0"/>
              <a:t>Python</a:t>
            </a:r>
            <a:r>
              <a:rPr lang="zh-CN" altLang="en-US" dirty="0"/>
              <a:t>解释器</a:t>
            </a:r>
            <a:endParaRPr lang="en-US" altLang="zh-CN" dirty="0"/>
          </a:p>
          <a:p>
            <a:pPr lvl="1"/>
            <a:r>
              <a:rPr lang="zh-CN" altLang="en-US" dirty="0"/>
              <a:t>不同虚拟环境之间互不干扰</a:t>
            </a:r>
            <a:endParaRPr lang="en-US" altLang="zh-CN" dirty="0"/>
          </a:p>
        </p:txBody>
      </p:sp>
      <p:sp>
        <p:nvSpPr>
          <p:cNvPr id="4" name="矩形: 圆角 3"/>
          <p:cNvSpPr/>
          <p:nvPr/>
        </p:nvSpPr>
        <p:spPr>
          <a:xfrm>
            <a:off x="3559625" y="3915537"/>
            <a:ext cx="959303" cy="485014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客户端</a:t>
            </a:r>
            <a:r>
              <a:rPr lang="en-US" altLang="zh-CN" sz="1200" dirty="0"/>
              <a:t>A</a:t>
            </a:r>
            <a:endParaRPr lang="zh-CN" altLang="en-US" sz="1200" dirty="0"/>
          </a:p>
        </p:txBody>
      </p:sp>
      <p:sp>
        <p:nvSpPr>
          <p:cNvPr id="5" name="矩形: 圆角 4"/>
          <p:cNvSpPr/>
          <p:nvPr/>
        </p:nvSpPr>
        <p:spPr>
          <a:xfrm>
            <a:off x="7090678" y="4037239"/>
            <a:ext cx="983796" cy="444953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客户端</a:t>
            </a:r>
            <a:r>
              <a:rPr lang="en-US" altLang="zh-CN" sz="1200" dirty="0"/>
              <a:t>B</a:t>
            </a:r>
            <a:endParaRPr lang="zh-CN" altLang="en-US" sz="1200" dirty="0"/>
          </a:p>
        </p:txBody>
      </p:sp>
      <p:sp>
        <p:nvSpPr>
          <p:cNvPr id="6" name="文本框 5"/>
          <p:cNvSpPr txBox="1"/>
          <p:nvPr/>
        </p:nvSpPr>
        <p:spPr>
          <a:xfrm>
            <a:off x="2935056" y="4828030"/>
            <a:ext cx="1449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Django 2.2.26</a:t>
            </a:r>
            <a:endParaRPr lang="zh-CN" altLang="en-US" sz="12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6890653" y="4828030"/>
            <a:ext cx="14267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Django 5.1</a:t>
            </a:r>
            <a:endParaRPr lang="zh-CN" altLang="en-US" sz="1200" b="1" dirty="0"/>
          </a:p>
        </p:txBody>
      </p:sp>
      <p:sp>
        <p:nvSpPr>
          <p:cNvPr id="13" name="文本框 12"/>
          <p:cNvSpPr txBox="1"/>
          <p:nvPr/>
        </p:nvSpPr>
        <p:spPr>
          <a:xfrm rot="10800000" flipV="1">
            <a:off x="3331022" y="6153468"/>
            <a:ext cx="1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虚拟环境</a:t>
            </a:r>
            <a:r>
              <a:rPr lang="en-US" altLang="zh-CN" b="1" dirty="0">
                <a:solidFill>
                  <a:srgbClr val="7030A0"/>
                </a:solidFill>
              </a:rPr>
              <a:t>_1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 rot="10800000" flipV="1">
            <a:off x="7175041" y="6190671"/>
            <a:ext cx="1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虚拟环境</a:t>
            </a:r>
            <a:r>
              <a:rPr lang="en-US" altLang="zh-CN" b="1" dirty="0">
                <a:solidFill>
                  <a:srgbClr val="7030A0"/>
                </a:solidFill>
              </a:rPr>
              <a:t>_2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50" y="4857750"/>
            <a:ext cx="736248" cy="73624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29" y="4694464"/>
            <a:ext cx="739372" cy="7393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虚拟环境表现形式为一个</a:t>
            </a:r>
            <a:r>
              <a:rPr lang="zh-CN" altLang="en-US" b="1" dirty="0">
                <a:solidFill>
                  <a:srgbClr val="FF0000"/>
                </a:solidFill>
              </a:rPr>
              <a:t>目录结构</a:t>
            </a:r>
            <a:r>
              <a:rPr lang="zh-CN" altLang="en-US" dirty="0"/>
              <a:t>，其中包含各种必要的文件（模块、库、</a:t>
            </a:r>
            <a:r>
              <a:rPr lang="en-US" altLang="zh-CN" dirty="0"/>
              <a:t>Python</a:t>
            </a:r>
            <a:r>
              <a:rPr lang="zh-CN" altLang="en-US" dirty="0"/>
              <a:t>解释器、配置文件等）</a:t>
            </a:r>
            <a:endParaRPr lang="en-US" altLang="zh-CN" dirty="0"/>
          </a:p>
          <a:p>
            <a:pPr lvl="1"/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120" y="3108551"/>
            <a:ext cx="7020434" cy="1720624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6302829" y="738868"/>
            <a:ext cx="3551464" cy="628650"/>
          </a:xfrm>
          <a:prstGeom prst="wedgeRoundRectCallout">
            <a:avLst>
              <a:gd name="adj1" fmla="val -27355"/>
              <a:gd name="adj2" fmla="val 10470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意味着你可以随时删除虚拟环境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可用于创建</a:t>
            </a:r>
            <a:r>
              <a:rPr lang="en-US" altLang="zh-CN" dirty="0"/>
              <a:t>Python</a:t>
            </a:r>
            <a:r>
              <a:rPr lang="zh-CN" altLang="en-US" dirty="0"/>
              <a:t>虚拟环境的工具有很多</a:t>
            </a:r>
            <a:endParaRPr lang="en-US" altLang="zh-CN" dirty="0"/>
          </a:p>
          <a:p>
            <a:pPr lvl="1"/>
            <a:r>
              <a:rPr lang="en-US" altLang="zh-CN" dirty="0" err="1"/>
              <a:t>venv</a:t>
            </a:r>
            <a:r>
              <a:rPr lang="zh-CN" altLang="en-US" dirty="0"/>
              <a:t>（</a:t>
            </a:r>
            <a:r>
              <a:rPr lang="en-US" altLang="zh-CN" dirty="0"/>
              <a:t>python</a:t>
            </a:r>
            <a:r>
              <a:rPr lang="zh-CN" altLang="en-US" dirty="0"/>
              <a:t>内置）</a:t>
            </a:r>
            <a:endParaRPr lang="en-US" altLang="zh-CN" dirty="0"/>
          </a:p>
          <a:p>
            <a:pPr lvl="1"/>
            <a:r>
              <a:rPr lang="en-US" altLang="zh-CN" dirty="0" err="1"/>
              <a:t>conda</a:t>
            </a:r>
            <a:r>
              <a:rPr lang="en-US" altLang="zh-CN" dirty="0"/>
              <a:t>/ </a:t>
            </a:r>
            <a:r>
              <a:rPr lang="en-US" altLang="zh-CN" dirty="0" err="1"/>
              <a:t>virtualenv</a:t>
            </a:r>
            <a:r>
              <a:rPr lang="zh-CN" altLang="en-US" dirty="0"/>
              <a:t>（第三方工具）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virtualenv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virtualenv</a:t>
            </a:r>
            <a:endParaRPr lang="en-US" altLang="zh-CN" dirty="0"/>
          </a:p>
          <a:p>
            <a:pPr lvl="1"/>
            <a:r>
              <a:rPr lang="zh-CN" altLang="en-US" dirty="0"/>
              <a:t>安装</a:t>
            </a:r>
            <a:r>
              <a:rPr lang="en-US" altLang="zh-CN" dirty="0" err="1"/>
              <a:t>virtualenv</a:t>
            </a:r>
            <a:endParaRPr lang="en-US" altLang="zh-CN" dirty="0"/>
          </a:p>
          <a:p>
            <a:pPr lvl="2"/>
            <a:r>
              <a:rPr lang="en-US" altLang="zh-CN" dirty="0">
                <a:solidFill>
                  <a:srgbClr val="7030A0"/>
                </a:solidFill>
              </a:rPr>
              <a:t>pip install </a:t>
            </a:r>
            <a:r>
              <a:rPr lang="en-US" altLang="zh-CN" dirty="0" err="1">
                <a:solidFill>
                  <a:srgbClr val="7030A0"/>
                </a:solidFill>
              </a:rPr>
              <a:t>virtualenv</a:t>
            </a:r>
            <a:endParaRPr lang="en-US" altLang="zh-CN" dirty="0">
              <a:solidFill>
                <a:srgbClr val="7030A0"/>
              </a:solidFill>
            </a:endParaRPr>
          </a:p>
          <a:p>
            <a:pPr lvl="2"/>
            <a:r>
              <a:rPr lang="sv-SE" altLang="zh-CN" dirty="0">
                <a:solidFill>
                  <a:srgbClr val="7030A0"/>
                </a:solidFill>
              </a:rPr>
              <a:t>pip install </a:t>
            </a:r>
            <a:r>
              <a:rPr lang="en-US" altLang="zh-CN" dirty="0" err="1">
                <a:solidFill>
                  <a:srgbClr val="7030A0"/>
                </a:solidFill>
              </a:rPr>
              <a:t>virtualenv</a:t>
            </a:r>
            <a:r>
              <a:rPr lang="sv-SE" altLang="zh-CN" dirty="0">
                <a:solidFill>
                  <a:srgbClr val="7030A0"/>
                </a:solidFill>
              </a:rPr>
              <a:t> </a:t>
            </a:r>
            <a:r>
              <a:rPr lang="sv-SE" altLang="zh-CN" b="1" i="1" dirty="0">
                <a:solidFill>
                  <a:srgbClr val="FF0000"/>
                </a:solidFill>
              </a:rPr>
              <a:t>-i https://pypi.tuna.tsinghua.edu.cn/simple</a:t>
            </a:r>
            <a:endParaRPr lang="en-US" altLang="zh-CN" b="1" i="1" dirty="0">
              <a:solidFill>
                <a:srgbClr val="FF0000"/>
              </a:solidFill>
            </a:endParaRPr>
          </a:p>
          <a:p>
            <a:pPr lvl="1"/>
            <a:r>
              <a:rPr lang="zh-CN" altLang="en-US" dirty="0"/>
              <a:t>创建虚拟环境并指定</a:t>
            </a:r>
            <a:r>
              <a:rPr lang="en-US" altLang="zh-CN" dirty="0"/>
              <a:t>Python</a:t>
            </a:r>
            <a:r>
              <a:rPr lang="zh-CN" altLang="en-US" dirty="0"/>
              <a:t>版本</a:t>
            </a:r>
            <a:endParaRPr lang="en-US" altLang="zh-CN" dirty="0"/>
          </a:p>
          <a:p>
            <a:pPr lvl="2"/>
            <a:r>
              <a:rPr lang="en-US" altLang="zh-CN" dirty="0" err="1">
                <a:solidFill>
                  <a:srgbClr val="7030A0"/>
                </a:solidFill>
              </a:rPr>
              <a:t>virtualenv</a:t>
            </a:r>
            <a:r>
              <a:rPr lang="en-US" altLang="zh-CN" dirty="0">
                <a:solidFill>
                  <a:srgbClr val="7030A0"/>
                </a:solidFill>
              </a:rPr>
              <a:t> </a:t>
            </a:r>
            <a:r>
              <a:rPr lang="en-US" altLang="zh-CN" dirty="0" err="1">
                <a:solidFill>
                  <a:srgbClr val="7030A0"/>
                </a:solidFill>
              </a:rPr>
              <a:t>venv</a:t>
            </a:r>
            <a:r>
              <a:rPr lang="en-US" altLang="zh-CN" dirty="0">
                <a:solidFill>
                  <a:srgbClr val="7030A0"/>
                </a:solidFill>
              </a:rPr>
              <a:t> --python=python3.5</a:t>
            </a:r>
            <a:endParaRPr lang="zh-CN" altLang="en-US" dirty="0">
              <a:solidFill>
                <a:srgbClr val="7030A0"/>
              </a:solidFill>
            </a:endParaRPr>
          </a:p>
          <a:p>
            <a:pPr lvl="1"/>
            <a:r>
              <a:rPr lang="zh-CN" altLang="en-US" dirty="0"/>
              <a:t>激活虚拟环境</a:t>
            </a:r>
            <a:endParaRPr lang="en-US" altLang="zh-CN" dirty="0"/>
          </a:p>
          <a:p>
            <a:pPr lvl="2"/>
            <a:r>
              <a:rPr lang="en-US" altLang="zh-CN" dirty="0">
                <a:solidFill>
                  <a:srgbClr val="7030A0"/>
                </a:solidFill>
              </a:rPr>
              <a:t>Scripts\activate.bat</a:t>
            </a:r>
            <a:endParaRPr lang="en-US" altLang="zh-CN" dirty="0">
              <a:solidFill>
                <a:srgbClr val="7030A0"/>
              </a:solidFill>
            </a:endParaRPr>
          </a:p>
          <a:p>
            <a:pPr lvl="1"/>
            <a:r>
              <a:rPr lang="zh-CN" altLang="en-US" dirty="0"/>
              <a:t>关闭虚拟环境</a:t>
            </a:r>
            <a:endParaRPr lang="en-US" altLang="zh-CN" dirty="0"/>
          </a:p>
          <a:p>
            <a:pPr lvl="2"/>
            <a:r>
              <a:rPr lang="en-US" altLang="zh-CN" dirty="0">
                <a:solidFill>
                  <a:srgbClr val="7030A0"/>
                </a:solidFill>
              </a:rPr>
              <a:t>Scripts\deactivate.bat</a:t>
            </a:r>
            <a:endParaRPr lang="en-US" altLang="zh-CN" dirty="0">
              <a:solidFill>
                <a:srgbClr val="7030A0"/>
              </a:solidFill>
            </a:endParaRPr>
          </a:p>
          <a:p>
            <a:pPr lvl="2"/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Flask Web</a:t>
            </a:r>
            <a:r>
              <a:rPr lang="zh-CN" altLang="en-US" dirty="0"/>
              <a:t>应用的基本流程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31" y="2516537"/>
            <a:ext cx="866094" cy="866094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521" y="2398154"/>
            <a:ext cx="1081234" cy="108123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589" y="2566735"/>
            <a:ext cx="815895" cy="815895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/>
        </p:nvCxnSpPr>
        <p:spPr>
          <a:xfrm>
            <a:off x="2766546" y="2938770"/>
            <a:ext cx="9307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5181260" y="2953325"/>
            <a:ext cx="930729" cy="0"/>
          </a:xfrm>
          <a:prstGeom prst="straightConnector1">
            <a:avLst/>
          </a:prstGeom>
          <a:ln w="57150"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7314794" y="2866104"/>
            <a:ext cx="930729" cy="0"/>
          </a:xfrm>
          <a:prstGeom prst="straightConnector1">
            <a:avLst/>
          </a:prstGeom>
          <a:ln w="5715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697296" y="2166966"/>
            <a:ext cx="1190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HTTP</a:t>
            </a:r>
            <a:r>
              <a:rPr lang="zh-CN" altLang="en-US" sz="1600" dirty="0"/>
              <a:t>请求</a:t>
            </a:r>
            <a:endParaRPr lang="zh-CN" altLang="en-US" sz="1600" dirty="0"/>
          </a:p>
        </p:txBody>
      </p:sp>
      <p:sp>
        <p:nvSpPr>
          <p:cNvPr id="23" name="文本框 22"/>
          <p:cNvSpPr txBox="1"/>
          <p:nvPr/>
        </p:nvSpPr>
        <p:spPr>
          <a:xfrm>
            <a:off x="4904734" y="2168334"/>
            <a:ext cx="1526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转发</a:t>
            </a:r>
            <a:r>
              <a:rPr lang="en-US" altLang="zh-CN" sz="1600" dirty="0"/>
              <a:t>HTTP</a:t>
            </a:r>
            <a:r>
              <a:rPr lang="zh-CN" altLang="en-US" sz="1600" dirty="0"/>
              <a:t>请求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976745" y="1575435"/>
            <a:ext cx="3617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/>
              <a:t>将请求转换为 </a:t>
            </a:r>
            <a:r>
              <a:rPr lang="en-US" altLang="zh-CN" sz="1200" dirty="0"/>
              <a:t>Python Web </a:t>
            </a:r>
            <a:r>
              <a:rPr lang="zh-CN" altLang="en-US" sz="1200" dirty="0"/>
              <a:t>应用可以处理的格式。</a:t>
            </a:r>
            <a:endParaRPr lang="zh-CN" alt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/>
              <a:t>调用 </a:t>
            </a:r>
            <a:r>
              <a:rPr lang="en-US" altLang="zh-CN" sz="1200" dirty="0">
                <a:sym typeface="+mn-ea"/>
              </a:rPr>
              <a:t>Python Web</a:t>
            </a:r>
            <a:r>
              <a:rPr lang="en-US" altLang="zh-CN" sz="1200" dirty="0"/>
              <a:t> </a:t>
            </a:r>
            <a:r>
              <a:rPr lang="zh-CN" altLang="en-US" sz="1200" dirty="0"/>
              <a:t>应用（</a:t>
            </a:r>
            <a:r>
              <a:rPr lang="en-US" altLang="zh-CN" sz="1200" dirty="0">
                <a:sym typeface="+mn-ea"/>
              </a:rPr>
              <a:t>Flask/Django</a:t>
            </a:r>
            <a:r>
              <a:rPr lang="zh-CN" altLang="en-US" sz="1200" dirty="0"/>
              <a:t>）</a:t>
            </a:r>
            <a:endParaRPr lang="zh-CN" altLang="en-US" sz="1200" dirty="0"/>
          </a:p>
        </p:txBody>
      </p:sp>
      <p:sp>
        <p:nvSpPr>
          <p:cNvPr id="27" name="文本框 26"/>
          <p:cNvSpPr txBox="1"/>
          <p:nvPr/>
        </p:nvSpPr>
        <p:spPr>
          <a:xfrm>
            <a:off x="3824633" y="4753708"/>
            <a:ext cx="5771131" cy="11988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WSGI</a:t>
            </a:r>
            <a:r>
              <a:rPr lang="zh-CN" altLang="en-US" dirty="0"/>
              <a:t>（</a:t>
            </a:r>
            <a:r>
              <a:rPr lang="en-US" altLang="zh-CN" dirty="0"/>
              <a:t>Web Server Gateway Interface</a:t>
            </a:r>
            <a:r>
              <a:rPr lang="zh-CN" altLang="en-US" dirty="0"/>
              <a:t>）是专门用于运行 </a:t>
            </a:r>
            <a:r>
              <a:rPr lang="en-US" altLang="zh-CN" dirty="0"/>
              <a:t>Python Web </a:t>
            </a:r>
            <a:r>
              <a:rPr lang="zh-CN" altLang="en-US" dirty="0"/>
              <a:t>应用的服务器，它遵循 </a:t>
            </a:r>
            <a:r>
              <a:rPr lang="en-US" altLang="zh-CN" dirty="0"/>
              <a:t>WSGI </a:t>
            </a:r>
            <a:r>
              <a:rPr lang="zh-CN" altLang="en-US" dirty="0"/>
              <a:t>协议，作为 </a:t>
            </a:r>
            <a:r>
              <a:rPr lang="en-US" altLang="zh-CN" dirty="0"/>
              <a:t>Python Web </a:t>
            </a:r>
            <a:r>
              <a:rPr lang="zh-CN" altLang="en-US" dirty="0"/>
              <a:t>框架（如 </a:t>
            </a:r>
            <a:r>
              <a:rPr lang="en-US" altLang="zh-CN" dirty="0"/>
              <a:t>Flask</a:t>
            </a:r>
            <a:r>
              <a:rPr lang="zh-CN" altLang="en-US" dirty="0"/>
              <a:t>、</a:t>
            </a:r>
            <a:r>
              <a:rPr lang="en-US" altLang="zh-CN" dirty="0"/>
              <a:t>Django</a:t>
            </a:r>
            <a:r>
              <a:rPr lang="zh-CN" altLang="en-US" dirty="0"/>
              <a:t>）和 </a:t>
            </a:r>
            <a:r>
              <a:rPr lang="en-US" altLang="zh-CN" dirty="0"/>
              <a:t>Web </a:t>
            </a:r>
            <a:r>
              <a:rPr lang="zh-CN" altLang="en-US" dirty="0"/>
              <a:t>服务器之间的桥梁。</a:t>
            </a:r>
            <a:endParaRPr lang="zh-CN" altLang="en-US" dirty="0"/>
          </a:p>
        </p:txBody>
      </p:sp>
      <p:cxnSp>
        <p:nvCxnSpPr>
          <p:cNvPr id="29" name="直接箭头连接符 28"/>
          <p:cNvCxnSpPr/>
          <p:nvPr/>
        </p:nvCxnSpPr>
        <p:spPr>
          <a:xfrm flipH="1">
            <a:off x="7650007" y="3250896"/>
            <a:ext cx="893712" cy="0"/>
          </a:xfrm>
          <a:prstGeom prst="straightConnector1">
            <a:avLst/>
          </a:prstGeom>
          <a:ln w="5715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75918" y="3753972"/>
            <a:ext cx="1510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处理业务逻辑，</a:t>
            </a:r>
            <a:endParaRPr lang="en-US" altLang="zh-CN" sz="1400" dirty="0"/>
          </a:p>
          <a:p>
            <a:r>
              <a:rPr lang="zh-CN" altLang="en-US" sz="1400" dirty="0"/>
              <a:t>生成响应并返回</a:t>
            </a:r>
            <a:endParaRPr lang="zh-CN" altLang="en-US" sz="1400" b="1" dirty="0"/>
          </a:p>
        </p:txBody>
      </p:sp>
      <p:cxnSp>
        <p:nvCxnSpPr>
          <p:cNvPr id="33" name="直接箭头连接符 32"/>
          <p:cNvCxnSpPr/>
          <p:nvPr/>
        </p:nvCxnSpPr>
        <p:spPr>
          <a:xfrm flipH="1">
            <a:off x="5376071" y="3288194"/>
            <a:ext cx="777860" cy="0"/>
          </a:xfrm>
          <a:prstGeom prst="straightConnector1">
            <a:avLst/>
          </a:prstGeom>
          <a:ln w="57150"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 flipH="1">
            <a:off x="3123712" y="3250896"/>
            <a:ext cx="83578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013" y="3334175"/>
            <a:ext cx="399374" cy="399374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859" y="3381689"/>
            <a:ext cx="406845" cy="40684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438" y="3366159"/>
            <a:ext cx="422375" cy="42237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894" y="2421549"/>
            <a:ext cx="396528" cy="396528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929" y="2468854"/>
            <a:ext cx="411353" cy="41135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89" y="2477059"/>
            <a:ext cx="413245" cy="413245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5303115" y="3741386"/>
            <a:ext cx="10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返回响应</a:t>
            </a:r>
            <a:endParaRPr lang="zh-CN" altLang="en-US" sz="1600" b="1" dirty="0"/>
          </a:p>
        </p:txBody>
      </p:sp>
      <p:sp>
        <p:nvSpPr>
          <p:cNvPr id="53" name="文本框 52"/>
          <p:cNvSpPr txBox="1"/>
          <p:nvPr/>
        </p:nvSpPr>
        <p:spPr>
          <a:xfrm>
            <a:off x="3129240" y="3716558"/>
            <a:ext cx="10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返回响应</a:t>
            </a:r>
            <a:endParaRPr lang="zh-CN" altLang="en-US" sz="1600" b="1" dirty="0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252" y="2614791"/>
            <a:ext cx="786019" cy="786019"/>
          </a:xfrm>
          <a:prstGeom prst="rect">
            <a:avLst/>
          </a:prstGeom>
        </p:spPr>
      </p:pic>
      <p:grpSp>
        <p:nvGrpSpPr>
          <p:cNvPr id="59" name="组合 58"/>
          <p:cNvGrpSpPr/>
          <p:nvPr/>
        </p:nvGrpSpPr>
        <p:grpSpPr>
          <a:xfrm>
            <a:off x="659515" y="4616045"/>
            <a:ext cx="2688522" cy="1839188"/>
            <a:chOff x="659515" y="4616045"/>
            <a:chExt cx="2688522" cy="1839188"/>
          </a:xfrm>
        </p:grpSpPr>
        <p:sp>
          <p:nvSpPr>
            <p:cNvPr id="14" name="文本框 13"/>
            <p:cNvSpPr txBox="1"/>
            <p:nvPr/>
          </p:nvSpPr>
          <p:spPr>
            <a:xfrm>
              <a:off x="1235776" y="4725258"/>
              <a:ext cx="1360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70C0"/>
                  </a:solidFill>
                </a:rPr>
                <a:t>客户端（浏览器）</a:t>
              </a:r>
              <a:endParaRPr lang="zh-CN" altLang="en-US" sz="1200" dirty="0">
                <a:solidFill>
                  <a:srgbClr val="0070C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235777" y="5137247"/>
              <a:ext cx="14737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0070C0"/>
                  </a:solidFill>
                </a:rPr>
                <a:t>Web</a:t>
              </a:r>
              <a:r>
                <a:rPr lang="zh-CN" altLang="en-US" sz="1200" dirty="0">
                  <a:solidFill>
                    <a:srgbClr val="0070C0"/>
                  </a:solidFill>
                </a:rPr>
                <a:t>服务器</a:t>
              </a:r>
              <a:endParaRPr lang="zh-CN" altLang="en-US" sz="1200" dirty="0">
                <a:solidFill>
                  <a:srgbClr val="0070C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27777" y="5661989"/>
              <a:ext cx="15267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0070C0"/>
                  </a:solidFill>
                </a:rPr>
                <a:t>WSGI</a:t>
              </a:r>
              <a:r>
                <a:rPr lang="zh-CN" altLang="en-US" sz="1200" dirty="0">
                  <a:solidFill>
                    <a:srgbClr val="0070C0"/>
                  </a:solidFill>
                </a:rPr>
                <a:t>服务器</a:t>
              </a:r>
              <a:endParaRPr lang="zh-CN" altLang="en-US" sz="1200" dirty="0">
                <a:solidFill>
                  <a:srgbClr val="0070C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95120" y="6133768"/>
              <a:ext cx="2152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0070C0"/>
                  </a:solidFill>
                </a:rPr>
                <a:t>Python Web</a:t>
              </a:r>
              <a:r>
                <a:rPr lang="zh-CN" altLang="en-US" sz="1100" dirty="0">
                  <a:solidFill>
                    <a:srgbClr val="0070C0"/>
                  </a:solidFill>
                </a:rPr>
                <a:t>应用</a:t>
              </a:r>
              <a:r>
                <a:rPr lang="en-US" altLang="zh-CN" sz="1100" dirty="0">
                  <a:solidFill>
                    <a:srgbClr val="0070C0"/>
                  </a:solidFill>
                </a:rPr>
                <a:t> (Flask/Django)</a:t>
              </a:r>
              <a:endParaRPr lang="zh-CN" altLang="en-US" sz="1100" dirty="0">
                <a:solidFill>
                  <a:srgbClr val="0070C0"/>
                </a:solidFill>
              </a:endParaRPr>
            </a:p>
          </p:txBody>
        </p:sp>
        <p:pic>
          <p:nvPicPr>
            <p:cNvPr id="55" name="内容占位符 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515" y="4616045"/>
              <a:ext cx="388527" cy="388527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515" y="5007945"/>
              <a:ext cx="535605" cy="535605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276" y="5645131"/>
              <a:ext cx="310716" cy="310716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62" y="6129153"/>
              <a:ext cx="326080" cy="326080"/>
            </a:xfrm>
            <a:prstGeom prst="rect">
              <a:avLst/>
            </a:prstGeom>
          </p:spPr>
        </p:pic>
      </p:grpSp>
      <p:pic>
        <p:nvPicPr>
          <p:cNvPr id="61" name="图形 60" descr="标记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75735" y="174237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URL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URL</a:t>
            </a:r>
            <a:r>
              <a:rPr lang="zh-CN" altLang="en-US"/>
              <a:t>（统一资源定位符）指明了特定资源所在的位置。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657350" y="3060700"/>
            <a:ext cx="8705215" cy="4603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r>
              <a:rPr lang="en-US" altLang="zh-CN" sz="2400" b="1"/>
              <a:t>https://www.douban.com/movies/12471268/post/show.jpg</a:t>
            </a:r>
            <a:endParaRPr lang="en-US" altLang="zh-CN" sz="2400" b="1"/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1748155" y="3445510"/>
            <a:ext cx="759460" cy="11430"/>
          </a:xfrm>
          <a:prstGeom prst="line">
            <a:avLst/>
          </a:prstGeom>
          <a:ln w="44450"/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307330" y="3077210"/>
            <a:ext cx="4728845" cy="45529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2708275" y="3543935"/>
            <a:ext cx="2414270" cy="1270"/>
          </a:xfrm>
          <a:prstGeom prst="line">
            <a:avLst/>
          </a:prstGeom>
          <a:ln w="44450">
            <a:solidFill>
              <a:srgbClr val="00B0F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009650" y="4100195"/>
            <a:ext cx="1226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访问协议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13735" y="4468495"/>
            <a:ext cx="1226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主机名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551295" y="4100195"/>
            <a:ext cx="1226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资源路径</a:t>
            </a:r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1623060" y="3631565"/>
            <a:ext cx="346710" cy="468630"/>
          </a:xfrm>
          <a:prstGeom prst="straightConnector1">
            <a:avLst/>
          </a:prstGeom>
          <a:ln w="3492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3568700" y="3693160"/>
            <a:ext cx="38735" cy="690245"/>
          </a:xfrm>
          <a:prstGeom prst="straightConnector1">
            <a:avLst/>
          </a:prstGeom>
          <a:ln w="3492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V="1">
            <a:off x="7141845" y="3545205"/>
            <a:ext cx="41910" cy="529590"/>
          </a:xfrm>
          <a:prstGeom prst="straightConnector1">
            <a:avLst/>
          </a:prstGeom>
          <a:ln w="3492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Flask Web</a:t>
            </a:r>
            <a:r>
              <a:rPr lang="zh-CN" altLang="en-US" dirty="0"/>
              <a:t>应用的基本结构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所有 </a:t>
            </a:r>
            <a:r>
              <a:rPr lang="en-US" altLang="zh-CN" dirty="0"/>
              <a:t>Flask </a:t>
            </a:r>
            <a:r>
              <a:rPr lang="zh-CN" altLang="en-US" dirty="0"/>
              <a:t>应用都必须创建一个应用实例。应用实例是 </a:t>
            </a:r>
            <a:r>
              <a:rPr lang="en-US" altLang="zh-CN" dirty="0"/>
              <a:t>Flask </a:t>
            </a:r>
            <a:r>
              <a:rPr lang="zh-CN" altLang="en-US" dirty="0"/>
              <a:t>类的对象，通常由下述代码创建：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0307" y="3232697"/>
            <a:ext cx="3588883" cy="1821676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>
            <a:off x="6617154" y="3461657"/>
            <a:ext cx="137976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233685" y="3316266"/>
            <a:ext cx="1489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导入</a:t>
            </a:r>
            <a:r>
              <a:rPr lang="en-US" altLang="zh-CN" dirty="0">
                <a:solidFill>
                  <a:srgbClr val="0070C0"/>
                </a:solidFill>
              </a:rPr>
              <a:t>Flask</a:t>
            </a:r>
            <a:r>
              <a:rPr lang="zh-CN" altLang="en-US" dirty="0">
                <a:solidFill>
                  <a:srgbClr val="0070C0"/>
                </a:solidFill>
              </a:rPr>
              <a:t>类</a:t>
            </a:r>
            <a:endParaRPr lang="zh-CN" altLang="en-US" dirty="0">
              <a:solidFill>
                <a:srgbClr val="0070C0"/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6629400" y="3927021"/>
            <a:ext cx="137976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8233685" y="3737305"/>
            <a:ext cx="215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创建</a:t>
            </a:r>
            <a:r>
              <a:rPr lang="en-US" altLang="zh-CN" dirty="0">
                <a:solidFill>
                  <a:srgbClr val="0070C0"/>
                </a:solidFill>
              </a:rPr>
              <a:t>Flask</a:t>
            </a:r>
            <a:r>
              <a:rPr lang="zh-CN" altLang="en-US" dirty="0">
                <a:solidFill>
                  <a:srgbClr val="0070C0"/>
                </a:solidFill>
              </a:rPr>
              <a:t>应用实例</a:t>
            </a:r>
            <a:endParaRPr lang="zh-CN" altLang="en-US" dirty="0">
              <a:solidFill>
                <a:srgbClr val="0070C0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5849714" y="4371975"/>
            <a:ext cx="238397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233685" y="4151537"/>
            <a:ext cx="1489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路由</a:t>
            </a:r>
            <a:endParaRPr lang="zh-CN" altLang="en-US" dirty="0">
              <a:solidFill>
                <a:srgbClr val="0070C0"/>
              </a:solidFill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6096000" y="4637314"/>
            <a:ext cx="213768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233685" y="4488420"/>
            <a:ext cx="1489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视图函数</a:t>
            </a:r>
            <a:endParaRPr lang="zh-CN" alt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路由和视图函数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Flask</a:t>
            </a:r>
            <a:r>
              <a:rPr lang="zh-CN" altLang="en-US" dirty="0">
                <a:sym typeface="+mn-ea"/>
              </a:rPr>
              <a:t>应用实例需要知道对每个 </a:t>
            </a:r>
            <a:r>
              <a:rPr lang="en-US" altLang="zh-CN" dirty="0">
                <a:sym typeface="+mn-ea"/>
              </a:rPr>
              <a:t>URL </a:t>
            </a:r>
            <a:r>
              <a:rPr lang="zh-CN" altLang="en-US" dirty="0">
                <a:sym typeface="+mn-ea"/>
              </a:rPr>
              <a:t>的请求要运行哪些代码。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highlight>
                  <a:srgbClr val="FFFF00"/>
                </a:highlight>
                <a:sym typeface="+mn-ea"/>
              </a:rPr>
              <a:t>路由（</a:t>
            </a:r>
            <a:r>
              <a:rPr lang="en-US" altLang="zh-CN" dirty="0">
                <a:highlight>
                  <a:srgbClr val="FFFF00"/>
                </a:highlight>
                <a:sym typeface="+mn-ea"/>
              </a:rPr>
              <a:t>routing</a:t>
            </a:r>
            <a:r>
              <a:rPr lang="zh-CN" altLang="en-US" dirty="0">
                <a:highlight>
                  <a:srgbClr val="FFFF00"/>
                </a:highlight>
                <a:sym typeface="+mn-ea"/>
              </a:rPr>
              <a:t>）</a:t>
            </a:r>
            <a:r>
              <a:rPr lang="zh-CN" altLang="en-US" dirty="0">
                <a:sym typeface="+mn-ea"/>
              </a:rPr>
              <a:t>将特定 </a:t>
            </a:r>
            <a:r>
              <a:rPr lang="en-US" altLang="zh-CN" dirty="0">
                <a:sym typeface="+mn-ea"/>
              </a:rPr>
              <a:t>URL</a:t>
            </a:r>
            <a:r>
              <a:rPr lang="zh-CN" altLang="en-US" dirty="0">
                <a:sym typeface="+mn-ea"/>
              </a:rPr>
              <a:t>的处理委托给具体的函数，即“视图函数”。</a:t>
            </a:r>
            <a:endParaRPr lang="en-US" altLang="zh-CN" dirty="0"/>
          </a:p>
          <a:p>
            <a:pPr lvl="1"/>
            <a:r>
              <a:rPr lang="zh-CN" altLang="en-US" dirty="0">
                <a:highlight>
                  <a:srgbClr val="FFFF00"/>
                </a:highlight>
                <a:sym typeface="+mn-ea"/>
              </a:rPr>
              <a:t>视图函数</a:t>
            </a:r>
            <a:r>
              <a:rPr lang="zh-CN" altLang="en-US" dirty="0">
                <a:sym typeface="+mn-ea"/>
              </a:rPr>
              <a:t>负责处理请求并生成响应。</a:t>
            </a:r>
            <a:endParaRPr lang="zh-CN" altLang="en-US" dirty="0">
              <a:sym typeface="+mn-ea"/>
            </a:endParaRPr>
          </a:p>
          <a:p>
            <a:pPr lvl="1"/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935163" y="3937635"/>
            <a:ext cx="4638675" cy="2159000"/>
            <a:chOff x="3967" y="5292"/>
            <a:chExt cx="7305" cy="3400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2" y="5632"/>
              <a:ext cx="3060" cy="306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 rot="826621">
              <a:off x="4816" y="5292"/>
              <a:ext cx="3048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http://localhost/</a:t>
              </a:r>
              <a:endParaRPr lang="zh-CN" altLang="en-US" sz="16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156" y="6541"/>
              <a:ext cx="3532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http://localhost/user</a:t>
              </a:r>
              <a:endParaRPr lang="zh-CN" altLang="en-US" sz="1600" dirty="0"/>
            </a:p>
          </p:txBody>
        </p:sp>
        <p:sp>
          <p:nvSpPr>
            <p:cNvPr id="4" name="文本框 3"/>
            <p:cNvSpPr txBox="1"/>
            <p:nvPr/>
          </p:nvSpPr>
          <p:spPr>
            <a:xfrm rot="20830872">
              <a:off x="3967" y="7716"/>
              <a:ext cx="4619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http://localhost/disp/json</a:t>
              </a:r>
              <a:endParaRPr lang="zh-CN" altLang="en-US" sz="1600" dirty="0"/>
            </a:p>
          </p:txBody>
        </p:sp>
        <p:sp>
          <p:nvSpPr>
            <p:cNvPr id="9" name="右箭头 8"/>
            <p:cNvSpPr/>
            <p:nvPr/>
          </p:nvSpPr>
          <p:spPr>
            <a:xfrm rot="796555">
              <a:off x="4859" y="5853"/>
              <a:ext cx="2678" cy="120"/>
            </a:xfrm>
            <a:prstGeom prst="rightArrow">
              <a:avLst>
                <a:gd name="adj1" fmla="val 0"/>
                <a:gd name="adj2" fmla="val 50000"/>
              </a:avLst>
            </a:prstGeom>
            <a:ln w="76200"/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右箭头 9"/>
            <p:cNvSpPr/>
            <p:nvPr/>
          </p:nvSpPr>
          <p:spPr>
            <a:xfrm>
              <a:off x="4732" y="7108"/>
              <a:ext cx="2714" cy="163"/>
            </a:xfrm>
            <a:prstGeom prst="rightArrow">
              <a:avLst/>
            </a:prstGeom>
            <a:ln w="76200"/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右箭头 10"/>
            <p:cNvSpPr/>
            <p:nvPr/>
          </p:nvSpPr>
          <p:spPr>
            <a:xfrm rot="20869108">
              <a:off x="4734" y="8353"/>
              <a:ext cx="3212" cy="120"/>
            </a:xfrm>
            <a:prstGeom prst="rightArrow">
              <a:avLst/>
            </a:prstGeom>
            <a:ln w="76200"/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8" name="表格 17"/>
          <p:cNvGraphicFramePr/>
          <p:nvPr>
            <p:custDataLst>
              <p:tags r:id="rId2"/>
            </p:custDataLst>
          </p:nvPr>
        </p:nvGraphicFramePr>
        <p:xfrm>
          <a:off x="6906895" y="4311015"/>
          <a:ext cx="3841115" cy="1438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5395"/>
                <a:gridCol w="2585720"/>
              </a:tblGrid>
              <a:tr h="4794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/>
                        <a:t>/</a:t>
                      </a:r>
                      <a:endParaRPr lang="en-US" altLang="zh-C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 dirty="0">
                          <a:solidFill>
                            <a:srgbClr val="0070C0"/>
                          </a:solidFill>
                        </a:rPr>
                        <a:t>def index()</a:t>
                      </a:r>
                      <a:endParaRPr lang="en-US" altLang="zh-CN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794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/>
                        <a:t>/user</a:t>
                      </a:r>
                      <a:endParaRPr lang="en-US" altLang="zh-C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>
                          <a:solidFill>
                            <a:srgbClr val="0070C0"/>
                          </a:solidFill>
                        </a:rPr>
                        <a:t>def user_response()</a:t>
                      </a:r>
                      <a:endParaRPr lang="en-US" altLang="zh-CN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794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/>
                        <a:t>/</a:t>
                      </a:r>
                      <a:r>
                        <a:rPr lang="en-US" altLang="zh-CN" sz="1600" b="1" dirty="0" err="1"/>
                        <a:t>disp</a:t>
                      </a:r>
                      <a:r>
                        <a:rPr lang="en-US" altLang="zh-CN" sz="1600" b="1" dirty="0"/>
                        <a:t>/</a:t>
                      </a:r>
                      <a:r>
                        <a:rPr lang="en-US" altLang="zh-CN" sz="1600" b="1" dirty="0" err="1"/>
                        <a:t>json</a:t>
                      </a:r>
                      <a:endParaRPr lang="en-US" altLang="zh-CN" sz="1600" b="1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>
                          <a:solidFill>
                            <a:srgbClr val="0070C0"/>
                          </a:solidFill>
                        </a:rPr>
                        <a:t>def json_response()</a:t>
                      </a:r>
                      <a:endParaRPr lang="en-US" altLang="zh-CN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矩形 18"/>
          <p:cNvSpPr/>
          <p:nvPr/>
        </p:nvSpPr>
        <p:spPr>
          <a:xfrm>
            <a:off x="8141335" y="4114165"/>
            <a:ext cx="2085340" cy="1635125"/>
          </a:xfrm>
          <a:prstGeom prst="rec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532495" y="3677920"/>
            <a:ext cx="1506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视图函数</a:t>
            </a:r>
            <a:endParaRPr lang="zh-CN" altLang="en-US"/>
          </a:p>
        </p:txBody>
      </p:sp>
      <p:sp>
        <p:nvSpPr>
          <p:cNvPr id="7" name="箭头: 左右 6"/>
          <p:cNvSpPr/>
          <p:nvPr/>
        </p:nvSpPr>
        <p:spPr>
          <a:xfrm>
            <a:off x="7519307" y="4437289"/>
            <a:ext cx="288971" cy="12701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箭头: 左右 7"/>
          <p:cNvSpPr/>
          <p:nvPr/>
        </p:nvSpPr>
        <p:spPr>
          <a:xfrm>
            <a:off x="7620000" y="4907687"/>
            <a:ext cx="288971" cy="12701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箭头: 左右 11"/>
          <p:cNvSpPr/>
          <p:nvPr/>
        </p:nvSpPr>
        <p:spPr>
          <a:xfrm>
            <a:off x="7938407" y="5389380"/>
            <a:ext cx="288971" cy="12701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</a:t>
            </a:r>
            <a:r>
              <a:rPr lang="en-US" altLang="zh-CN" dirty="0"/>
              <a:t>Flask</a:t>
            </a:r>
            <a:r>
              <a:rPr lang="zh-CN" altLang="en-US" dirty="0"/>
              <a:t>应用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Flask </a:t>
            </a:r>
            <a:r>
              <a:rPr lang="zh-CN" altLang="en-US" dirty="0"/>
              <a:t>自带 </a:t>
            </a:r>
            <a:r>
              <a:rPr lang="en-US" altLang="zh-CN" dirty="0"/>
              <a:t>Web </a:t>
            </a:r>
            <a:r>
              <a:rPr lang="zh-CN" altLang="en-US" dirty="0"/>
              <a:t>服务器，通过 </a:t>
            </a:r>
            <a:r>
              <a:rPr lang="en-US" altLang="zh-CN" dirty="0"/>
              <a:t>flask run </a:t>
            </a:r>
            <a:r>
              <a:rPr lang="zh-CN" altLang="en-US" dirty="0"/>
              <a:t>命令启动。这个命令在 </a:t>
            </a:r>
            <a:r>
              <a:rPr lang="en-US" altLang="zh-CN" dirty="0"/>
              <a:t>FLASK_APP </a:t>
            </a:r>
            <a:r>
              <a:rPr lang="zh-CN" altLang="en-US" dirty="0"/>
              <a:t>环境变量指定的 </a:t>
            </a:r>
            <a:r>
              <a:rPr lang="en-US" altLang="zh-CN" dirty="0"/>
              <a:t>Python </a:t>
            </a:r>
            <a:r>
              <a:rPr lang="zh-CN" altLang="en-US" dirty="0"/>
              <a:t>脚本中寻找应用实例：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也可以使用命令行选项运行：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1196" y="2758596"/>
            <a:ext cx="5629275" cy="10095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5882" y="4314449"/>
            <a:ext cx="6168118" cy="8749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284084" y="5430752"/>
            <a:ext cx="493327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800" b="1" i="0" dirty="0">
                <a:solidFill>
                  <a:srgbClr val="000000"/>
                </a:solidFill>
                <a:effectLst/>
                <a:latin typeface="HYa1gj"/>
              </a:rPr>
              <a:t>服务器启动后便开始轮询，处理请求。直到按 </a:t>
            </a:r>
            <a:r>
              <a:rPr lang="en-US" altLang="zh-CN" sz="1800" b="1" i="0" dirty="0" err="1">
                <a:solidFill>
                  <a:srgbClr val="000000"/>
                </a:solidFill>
                <a:effectLst/>
                <a:latin typeface="Times-Roman"/>
              </a:rPr>
              <a:t>Ctrl+C</a:t>
            </a:r>
            <a:r>
              <a:rPr lang="en-US" altLang="zh-CN" sz="1800" b="1" i="0" dirty="0">
                <a:solidFill>
                  <a:srgbClr val="000000"/>
                </a:solidFill>
                <a:effectLst/>
                <a:latin typeface="Times-Roman"/>
              </a:rPr>
              <a:t> </a:t>
            </a:r>
            <a:r>
              <a:rPr lang="zh-CN" altLang="en-US" sz="1800" b="1" i="0" dirty="0">
                <a:solidFill>
                  <a:srgbClr val="000000"/>
                </a:solidFill>
                <a:effectLst/>
                <a:latin typeface="HYa1gj"/>
              </a:rPr>
              <a:t>键停止服务器，轮询才会停止。</a:t>
            </a:r>
            <a:r>
              <a:rPr lang="zh-CN" altLang="en-US" b="1" dirty="0"/>
              <a:t> </a:t>
            </a:r>
            <a:endParaRPr lang="en-US" altLang="zh-CN" b="1" dirty="0"/>
          </a:p>
          <a:p>
            <a:br>
              <a:rPr lang="zh-CN" altLang="en-US" dirty="0"/>
            </a:b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900092" y="5569545"/>
            <a:ext cx="250031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HYa1gj"/>
              </a:rPr>
              <a:t>如果文件名为</a:t>
            </a:r>
            <a:r>
              <a:rPr lang="en-US" altLang="zh-CN" dirty="0">
                <a:solidFill>
                  <a:srgbClr val="000000"/>
                </a:solidFill>
                <a:latin typeface="HYa1gj"/>
              </a:rPr>
              <a:t>app.py</a:t>
            </a:r>
            <a:r>
              <a:rPr lang="zh-CN" altLang="en-US" dirty="0">
                <a:solidFill>
                  <a:srgbClr val="000000"/>
                </a:solidFill>
                <a:latin typeface="HYa1gj"/>
              </a:rPr>
              <a:t>或</a:t>
            </a:r>
            <a:r>
              <a:rPr lang="en-US" altLang="zh-CN" dirty="0">
                <a:solidFill>
                  <a:srgbClr val="000000"/>
                </a:solidFill>
                <a:latin typeface="HYa1gj"/>
              </a:rPr>
              <a:t>wsgi.py</a:t>
            </a:r>
            <a:r>
              <a:rPr lang="zh-CN" altLang="en-US" dirty="0">
                <a:solidFill>
                  <a:srgbClr val="000000"/>
                </a:solidFill>
                <a:latin typeface="HYa1gj"/>
              </a:rPr>
              <a:t>，可以无需指定</a:t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133" y="6113008"/>
            <a:ext cx="2819400" cy="4857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36" y="2758596"/>
            <a:ext cx="2689451" cy="3729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HTTP</a:t>
            </a:r>
            <a:r>
              <a:rPr lang="zh-CN" altLang="en-US" dirty="0"/>
              <a:t>请求方法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HTTP </a:t>
            </a:r>
            <a:r>
              <a:rPr lang="zh-CN" altLang="en-US" dirty="0"/>
              <a:t>请求方法定义了客户端和服务器之间的通信方式。</a:t>
            </a:r>
            <a:endParaRPr lang="zh-CN" altLang="en-US" dirty="0"/>
          </a:p>
          <a:p>
            <a:r>
              <a:rPr lang="zh-CN" altLang="en-US" dirty="0"/>
              <a:t>根据 </a:t>
            </a:r>
            <a:r>
              <a:rPr lang="en-US" altLang="zh-CN" dirty="0"/>
              <a:t>HTTP </a:t>
            </a:r>
            <a:r>
              <a:rPr lang="zh-CN" altLang="en-US" dirty="0"/>
              <a:t>标准，</a:t>
            </a:r>
            <a:r>
              <a:rPr lang="en-US" altLang="zh-CN" dirty="0"/>
              <a:t>HTTP </a:t>
            </a:r>
            <a:r>
              <a:rPr lang="zh-CN" altLang="en-US" dirty="0"/>
              <a:t>请求可以使用多种请求方法。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3357" y="2819339"/>
            <a:ext cx="6094270" cy="3708007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360942" y="3301801"/>
            <a:ext cx="3285024" cy="1888146"/>
            <a:chOff x="1360942" y="3301801"/>
            <a:chExt cx="3285024" cy="1888146"/>
          </a:xfrm>
        </p:grpSpPr>
        <p:pic>
          <p:nvPicPr>
            <p:cNvPr id="6" name="内容占位符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0942" y="3651372"/>
              <a:ext cx="866094" cy="86609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4732" y="3532989"/>
              <a:ext cx="1081234" cy="1081234"/>
            </a:xfrm>
            <a:prstGeom prst="rect">
              <a:avLst/>
            </a:prstGeom>
          </p:spPr>
        </p:pic>
        <p:cxnSp>
          <p:nvCxnSpPr>
            <p:cNvPr id="8" name="直接箭头连接符 7"/>
            <p:cNvCxnSpPr/>
            <p:nvPr/>
          </p:nvCxnSpPr>
          <p:spPr>
            <a:xfrm>
              <a:off x="2329757" y="4073605"/>
              <a:ext cx="9307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2260507" y="3301801"/>
              <a:ext cx="11908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HTTP</a:t>
              </a:r>
              <a:r>
                <a:rPr lang="zh-CN" altLang="en-US" sz="1600" dirty="0"/>
                <a:t>请求</a:t>
              </a:r>
              <a:endParaRPr lang="zh-CN" altLang="en-US" sz="1600" dirty="0"/>
            </a:p>
          </p:txBody>
        </p:sp>
        <p:cxnSp>
          <p:nvCxnSpPr>
            <p:cNvPr id="10" name="直接箭头连接符 9"/>
            <p:cNvCxnSpPr/>
            <p:nvPr/>
          </p:nvCxnSpPr>
          <p:spPr>
            <a:xfrm flipH="1">
              <a:off x="2686923" y="4385731"/>
              <a:ext cx="835786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8500" y="3611894"/>
              <a:ext cx="413245" cy="413245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2692451" y="4851393"/>
              <a:ext cx="10374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返回响应</a:t>
              </a:r>
              <a:endParaRPr lang="zh-CN" altLang="en-US" sz="1600" b="1" dirty="0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50" y="4467665"/>
              <a:ext cx="411353" cy="4113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HTTP</a:t>
            </a:r>
            <a:r>
              <a:rPr lang="zh-CN" altLang="en-US" dirty="0"/>
              <a:t>请求方法限定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methods</a:t>
            </a:r>
            <a:r>
              <a:rPr lang="zh-CN" altLang="en-US" dirty="0"/>
              <a:t>参数指定可接受的</a:t>
            </a:r>
            <a:r>
              <a:rPr lang="en-US" altLang="zh-CN" dirty="0"/>
              <a:t>HTTP</a:t>
            </a:r>
            <a:r>
              <a:rPr lang="zh-CN" altLang="en-US" dirty="0"/>
              <a:t>的请求方式：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8937" y="2653393"/>
            <a:ext cx="5591175" cy="12573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路由和视图函数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如果仔细观察日常所用服务的某些 </a:t>
            </a:r>
            <a:r>
              <a:rPr lang="en-US" altLang="zh-CN" dirty="0"/>
              <a:t>URL</a:t>
            </a:r>
            <a:r>
              <a:rPr lang="zh-CN" altLang="en-US" dirty="0"/>
              <a:t>，你会发现很多地址中都包含可变部分。例如，豆瓣的个人页面的地址是 </a:t>
            </a:r>
            <a:r>
              <a:rPr lang="en-US" altLang="zh-CN" dirty="0">
                <a:solidFill>
                  <a:srgbClr val="0070C0"/>
                </a:solidFill>
              </a:rPr>
              <a:t>https://www.douban.com/people/&lt;your-name&gt;</a:t>
            </a:r>
            <a:r>
              <a:rPr lang="zh-CN" altLang="en-US" dirty="0"/>
              <a:t>，</a:t>
            </a:r>
            <a:r>
              <a:rPr lang="en-US" altLang="zh-CN" dirty="0"/>
              <a:t>&lt;your-name&gt;</a:t>
            </a:r>
            <a:r>
              <a:rPr lang="zh-CN" altLang="en-US" dirty="0"/>
              <a:t>部分不固定。 </a:t>
            </a:r>
            <a:endParaRPr lang="en-US" altLang="zh-C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路由和视图函数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5881" y="2241096"/>
            <a:ext cx="4290747" cy="373584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4" y="2240857"/>
            <a:ext cx="3542781" cy="373608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979840" y="2240857"/>
            <a:ext cx="1881868" cy="23292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448426" y="2208200"/>
            <a:ext cx="1881868" cy="23292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路由和视图函数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Flask </a:t>
            </a:r>
            <a:r>
              <a:rPr lang="zh-CN" altLang="en-US" dirty="0"/>
              <a:t>支持这种形式的 </a:t>
            </a:r>
            <a:r>
              <a:rPr lang="en-US" altLang="zh-CN" dirty="0"/>
              <a:t>URL</a:t>
            </a:r>
            <a:r>
              <a:rPr lang="zh-CN" altLang="en-US" dirty="0"/>
              <a:t>，只需在 </a:t>
            </a:r>
            <a:r>
              <a:rPr lang="en-US" altLang="zh-CN" dirty="0"/>
              <a:t>@app.route </a:t>
            </a:r>
            <a:r>
              <a:rPr lang="zh-CN" altLang="en-US" dirty="0"/>
              <a:t>中使用特殊的语法即可。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2328" y="3059668"/>
            <a:ext cx="6422572" cy="121365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849586" y="3155497"/>
            <a:ext cx="787853" cy="29391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5706835" y="3331029"/>
            <a:ext cx="64497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351814" y="3117788"/>
            <a:ext cx="270102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&lt;...&gt;</a:t>
            </a:r>
            <a:r>
              <a:rPr lang="zh-CN" altLang="en-US" dirty="0"/>
              <a:t>代表</a:t>
            </a:r>
            <a:r>
              <a:rPr lang="en-US" altLang="zh-CN" dirty="0"/>
              <a:t>URL</a:t>
            </a:r>
            <a:r>
              <a:rPr lang="zh-CN" altLang="en-US" dirty="0"/>
              <a:t>中可变部分</a:t>
            </a:r>
            <a:endParaRPr lang="zh-CN" altLang="en-US" dirty="0"/>
          </a:p>
        </p:txBody>
      </p:sp>
      <p:cxnSp>
        <p:nvCxnSpPr>
          <p:cNvPr id="11" name="连接符: 曲线 10"/>
          <p:cNvCxnSpPr/>
          <p:nvPr/>
        </p:nvCxnSpPr>
        <p:spPr>
          <a:xfrm rot="10800000" flipV="1">
            <a:off x="4278086" y="3449410"/>
            <a:ext cx="644978" cy="159203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678011" y="3487120"/>
            <a:ext cx="551089" cy="26845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3910693" y="3829050"/>
            <a:ext cx="0" cy="5510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328304" y="4500613"/>
            <a:ext cx="230913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URL</a:t>
            </a:r>
            <a:r>
              <a:rPr lang="zh-CN" altLang="en-US" dirty="0"/>
              <a:t>中可变部分作为参数传入视图函数</a:t>
            </a:r>
            <a:endParaRPr lang="zh-CN" altLang="en-US" dirty="0"/>
          </a:p>
        </p:txBody>
      </p:sp>
      <p:sp>
        <p:nvSpPr>
          <p:cNvPr id="7" name="矩形: 圆角 6"/>
          <p:cNvSpPr/>
          <p:nvPr/>
        </p:nvSpPr>
        <p:spPr>
          <a:xfrm>
            <a:off x="7098846" y="4620986"/>
            <a:ext cx="3069772" cy="43678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将同一类</a:t>
            </a:r>
            <a:r>
              <a:rPr lang="en-US" altLang="zh-CN" sz="1200" dirty="0"/>
              <a:t>URL</a:t>
            </a:r>
            <a:r>
              <a:rPr lang="zh-CN" altLang="en-US" sz="1200" dirty="0"/>
              <a:t>映射到同一个视图函数处理</a:t>
            </a:r>
            <a:endParaRPr lang="zh-CN" altLang="en-US" sz="12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356*113"/>
  <p:tag name="TABLE_ENDDRAG_RECT" val="144*225*356*11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1966</Words>
  <Application>WPS 演示</Application>
  <PresentationFormat>宽屏</PresentationFormat>
  <Paragraphs>197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宋体</vt:lpstr>
      <vt:lpstr>Wingdings</vt:lpstr>
      <vt:lpstr>HYa1gj</vt:lpstr>
      <vt:lpstr>Segoe Print</vt:lpstr>
      <vt:lpstr>Times-Roman</vt:lpstr>
      <vt:lpstr>等线 Light</vt:lpstr>
      <vt:lpstr>微软雅黑</vt:lpstr>
      <vt:lpstr>Arial Unicode MS</vt:lpstr>
      <vt:lpstr>等线</vt:lpstr>
      <vt:lpstr>Times New Roman</vt:lpstr>
      <vt:lpstr>Office 主题​​</vt:lpstr>
      <vt:lpstr>Flask Web开发</vt:lpstr>
      <vt:lpstr>复习：模块、包、库</vt:lpstr>
      <vt:lpstr>困境</vt:lpstr>
      <vt:lpstr>Python虚拟环境（virtual environment ）</vt:lpstr>
      <vt:lpstr>Python虚拟环境</vt:lpstr>
      <vt:lpstr>Python虚拟环境</vt:lpstr>
      <vt:lpstr>virtualenv</vt:lpstr>
      <vt:lpstr>Flask Web应用的基本流程</vt:lpstr>
      <vt:lpstr>PowerPoint 演示文稿</vt:lpstr>
      <vt:lpstr>Flask Web应用的基本结构</vt:lpstr>
      <vt:lpstr>路由和视图函数</vt:lpstr>
      <vt:lpstr>运行Flask应用</vt:lpstr>
      <vt:lpstr>HTTP请求方法</vt:lpstr>
      <vt:lpstr>HTTP请求方法限定</vt:lpstr>
      <vt:lpstr>路由和视图函数</vt:lpstr>
      <vt:lpstr>路由和视图函数</vt:lpstr>
      <vt:lpstr>路由和视图函数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佳 门</dc:creator>
  <cp:lastModifiedBy>Administrator</cp:lastModifiedBy>
  <cp:revision>42</cp:revision>
  <dcterms:created xsi:type="dcterms:W3CDTF">2025-02-17T17:59:00Z</dcterms:created>
  <dcterms:modified xsi:type="dcterms:W3CDTF">2025-03-07T03:02:52Z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66A30F5CF96F484E962C64678710D600_12</vt:lpwstr>
  </property>
  <property fmtid="{D5CDD505-2E9C-101B-9397-08002B2CF9AE}" pid="3" name="KSOProductBuildVer">
    <vt:lpwstr>2052-12.8.2.18205</vt:lpwstr>
  </property>
</Properties>
</file>