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4"/>
  </p:notesMasterIdLst>
  <p:handoutMasterIdLst>
    <p:handoutMasterId r:id="rId125"/>
  </p:handoutMasterIdLst>
  <p:sldIdLst>
    <p:sldId id="848" r:id="rId2"/>
    <p:sldId id="1823" r:id="rId3"/>
    <p:sldId id="1824" r:id="rId4"/>
    <p:sldId id="1825" r:id="rId5"/>
    <p:sldId id="1826" r:id="rId6"/>
    <p:sldId id="1827" r:id="rId7"/>
    <p:sldId id="1828" r:id="rId8"/>
    <p:sldId id="1829" r:id="rId9"/>
    <p:sldId id="1830" r:id="rId10"/>
    <p:sldId id="1831" r:id="rId11"/>
    <p:sldId id="1832" r:id="rId12"/>
    <p:sldId id="1833" r:id="rId13"/>
    <p:sldId id="1834" r:id="rId14"/>
    <p:sldId id="1835" r:id="rId15"/>
    <p:sldId id="1836" r:id="rId16"/>
    <p:sldId id="1837" r:id="rId17"/>
    <p:sldId id="1838" r:id="rId18"/>
    <p:sldId id="1839" r:id="rId19"/>
    <p:sldId id="1840" r:id="rId20"/>
    <p:sldId id="1841" r:id="rId21"/>
    <p:sldId id="1842" r:id="rId22"/>
    <p:sldId id="1843" r:id="rId23"/>
    <p:sldId id="1844" r:id="rId24"/>
    <p:sldId id="1845" r:id="rId25"/>
    <p:sldId id="1846" r:id="rId26"/>
    <p:sldId id="1847" r:id="rId27"/>
    <p:sldId id="1848" r:id="rId28"/>
    <p:sldId id="1849" r:id="rId29"/>
    <p:sldId id="1850" r:id="rId30"/>
    <p:sldId id="1851" r:id="rId31"/>
    <p:sldId id="1852" r:id="rId32"/>
    <p:sldId id="1853" r:id="rId33"/>
    <p:sldId id="1854" r:id="rId34"/>
    <p:sldId id="1855" r:id="rId35"/>
    <p:sldId id="1856" r:id="rId36"/>
    <p:sldId id="1857" r:id="rId37"/>
    <p:sldId id="1858" r:id="rId38"/>
    <p:sldId id="1859" r:id="rId39"/>
    <p:sldId id="1860" r:id="rId40"/>
    <p:sldId id="1861" r:id="rId41"/>
    <p:sldId id="1862" r:id="rId42"/>
    <p:sldId id="1863" r:id="rId43"/>
    <p:sldId id="1864" r:id="rId44"/>
    <p:sldId id="1865" r:id="rId45"/>
    <p:sldId id="1866" r:id="rId46"/>
    <p:sldId id="1867" r:id="rId47"/>
    <p:sldId id="1868" r:id="rId48"/>
    <p:sldId id="1869" r:id="rId49"/>
    <p:sldId id="1870" r:id="rId50"/>
    <p:sldId id="1871" r:id="rId51"/>
    <p:sldId id="1872" r:id="rId52"/>
    <p:sldId id="1873" r:id="rId53"/>
    <p:sldId id="1874" r:id="rId54"/>
    <p:sldId id="1875" r:id="rId55"/>
    <p:sldId id="1876" r:id="rId56"/>
    <p:sldId id="1877" r:id="rId57"/>
    <p:sldId id="1878" r:id="rId58"/>
    <p:sldId id="1879" r:id="rId59"/>
    <p:sldId id="1880" r:id="rId60"/>
    <p:sldId id="1881" r:id="rId61"/>
    <p:sldId id="1882" r:id="rId62"/>
    <p:sldId id="1883" r:id="rId63"/>
    <p:sldId id="1884" r:id="rId64"/>
    <p:sldId id="1885" r:id="rId65"/>
    <p:sldId id="1886" r:id="rId66"/>
    <p:sldId id="1887" r:id="rId67"/>
    <p:sldId id="1888" r:id="rId68"/>
    <p:sldId id="1889" r:id="rId69"/>
    <p:sldId id="1890" r:id="rId70"/>
    <p:sldId id="1891" r:id="rId71"/>
    <p:sldId id="1892" r:id="rId72"/>
    <p:sldId id="1893" r:id="rId73"/>
    <p:sldId id="1894" r:id="rId74"/>
    <p:sldId id="1895" r:id="rId75"/>
    <p:sldId id="1896" r:id="rId76"/>
    <p:sldId id="1897" r:id="rId77"/>
    <p:sldId id="1898" r:id="rId78"/>
    <p:sldId id="1899" r:id="rId79"/>
    <p:sldId id="1900" r:id="rId80"/>
    <p:sldId id="1901" r:id="rId81"/>
    <p:sldId id="1902" r:id="rId82"/>
    <p:sldId id="1903" r:id="rId83"/>
    <p:sldId id="1904" r:id="rId84"/>
    <p:sldId id="1905" r:id="rId85"/>
    <p:sldId id="1906" r:id="rId86"/>
    <p:sldId id="1907" r:id="rId87"/>
    <p:sldId id="1908" r:id="rId88"/>
    <p:sldId id="1909" r:id="rId89"/>
    <p:sldId id="1910" r:id="rId90"/>
    <p:sldId id="1911" r:id="rId91"/>
    <p:sldId id="1912" r:id="rId92"/>
    <p:sldId id="1913" r:id="rId93"/>
    <p:sldId id="1914" r:id="rId94"/>
    <p:sldId id="1915" r:id="rId95"/>
    <p:sldId id="1916" r:id="rId96"/>
    <p:sldId id="1917" r:id="rId97"/>
    <p:sldId id="1918" r:id="rId98"/>
    <p:sldId id="1919" r:id="rId99"/>
    <p:sldId id="1920" r:id="rId100"/>
    <p:sldId id="1921" r:id="rId101"/>
    <p:sldId id="1922" r:id="rId102"/>
    <p:sldId id="1923" r:id="rId103"/>
    <p:sldId id="1924" r:id="rId104"/>
    <p:sldId id="1925" r:id="rId105"/>
    <p:sldId id="1926" r:id="rId106"/>
    <p:sldId id="1927" r:id="rId107"/>
    <p:sldId id="1928" r:id="rId108"/>
    <p:sldId id="1929" r:id="rId109"/>
    <p:sldId id="1930" r:id="rId110"/>
    <p:sldId id="1931" r:id="rId111"/>
    <p:sldId id="1932" r:id="rId112"/>
    <p:sldId id="1933" r:id="rId113"/>
    <p:sldId id="1934" r:id="rId114"/>
    <p:sldId id="1935" r:id="rId115"/>
    <p:sldId id="1936" r:id="rId116"/>
    <p:sldId id="1937" r:id="rId117"/>
    <p:sldId id="1938" r:id="rId118"/>
    <p:sldId id="1939" r:id="rId119"/>
    <p:sldId id="1940" r:id="rId120"/>
    <p:sldId id="1941" r:id="rId121"/>
    <p:sldId id="1942" r:id="rId122"/>
    <p:sldId id="1943" r:id="rId1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192"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2024/3/5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3/5/2024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pattFill prst="dotDmnd">
          <a:fgClr>
            <a:srgbClr val="00B050"/>
          </a:fgClr>
          <a:bgClr>
            <a:schemeClr val="bg1"/>
          </a:bgClr>
        </a:patt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905" y="4445"/>
            <a:ext cx="12157075" cy="1002030"/>
          </a:xfrm>
          <a:gradFill>
            <a:gsLst>
              <a:gs pos="100000">
                <a:srgbClr val="0070C0"/>
              </a:gs>
              <a:gs pos="53000">
                <a:schemeClr val="accent1">
                  <a:lumMod val="45000"/>
                  <a:lumOff val="55000"/>
                </a:schemeClr>
              </a:gs>
              <a:gs pos="29000">
                <a:schemeClr val="accent1">
                  <a:lumMod val="45000"/>
                  <a:lumOff val="55000"/>
                </a:schemeClr>
              </a:gs>
              <a:gs pos="1000">
                <a:schemeClr val="accent1">
                  <a:lumMod val="30000"/>
                  <a:lumOff val="70000"/>
                </a:schemeClr>
              </a:gs>
            </a:gsLst>
            <a:lin ang="8100000" scaled="0"/>
          </a:gradFill>
        </p:spPr>
        <p:txBody>
          <a:bodyPr/>
          <a:lstStyle/>
          <a:p>
            <a:r>
              <a:rPr lang="zh-CN" altLang="en-US"/>
              <a:t>单击此处编辑母版标题样式</a:t>
            </a:r>
          </a:p>
        </p:txBody>
      </p:sp>
      <p:sp>
        <p:nvSpPr>
          <p:cNvPr id="3" name="内容占位符 2"/>
          <p:cNvSpPr>
            <a:spLocks noGrp="1"/>
          </p:cNvSpPr>
          <p:nvPr>
            <p:ph idx="1"/>
          </p:nvPr>
        </p:nvSpPr>
        <p:spPr>
          <a:xfrm>
            <a:off x="838200" y="1321435"/>
            <a:ext cx="10515600" cy="4639945"/>
          </a:xfrm>
        </p:spPr>
        <p:txBody>
          <a:bodyPr/>
          <a:lstStyle>
            <a:lvl1pPr eaLnBrk="1" fontAlgn="auto" latinLnBrk="0" hangingPunct="1">
              <a:lnSpc>
                <a:spcPct val="100000"/>
              </a:lnSpc>
              <a:spcBef>
                <a:spcPts val="0"/>
              </a:spcBef>
              <a:defRPr sz="2400">
                <a:latin typeface="Consolas" panose="020B0609020204030204" charset="0"/>
              </a:defRPr>
            </a:lvl1pPr>
            <a:lvl2pPr marL="457200" indent="0">
              <a:buNone/>
              <a:defRPr/>
            </a:lvl2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cxnSp>
        <p:nvCxnSpPr>
          <p:cNvPr id="7" name="直接连接符 6"/>
          <p:cNvCxnSpPr/>
          <p:nvPr userDrawn="1"/>
        </p:nvCxnSpPr>
        <p:spPr>
          <a:xfrm>
            <a:off x="1905" y="1040765"/>
            <a:ext cx="12157075" cy="0"/>
          </a:xfrm>
          <a:prstGeom prst="line">
            <a:avLst/>
          </a:prstGeom>
          <a:ln w="66675" cmpd="sng">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589915" y="1062990"/>
            <a:ext cx="0" cy="5121275"/>
          </a:xfrm>
          <a:prstGeom prst="line">
            <a:avLst/>
          </a:prstGeom>
          <a:ln w="47625">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2024/3/5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0640" y="1122680"/>
            <a:ext cx="12091670" cy="2387600"/>
          </a:xfrm>
        </p:spPr>
        <p:txBody>
          <a:bodyPr/>
          <a:lstStyle/>
          <a:p>
            <a:pPr fontAlgn="auto">
              <a:lnSpc>
                <a:spcPct val="120000"/>
              </a:lnSpc>
            </a:pPr>
            <a:r>
              <a:t>第1章  Python语言极速入门</a:t>
            </a:r>
          </a:p>
        </p:txBody>
      </p:sp>
      <p:sp>
        <p:nvSpPr>
          <p:cNvPr id="3" name="副标题 2"/>
          <p:cNvSpPr>
            <a:spLocks noGrp="1"/>
          </p:cNvSpPr>
          <p:nvPr>
            <p:ph type="subTitle" idx="1"/>
          </p:nvPr>
        </p:nvSpPr>
        <p:spPr>
          <a:xfrm>
            <a:off x="1524000" y="3602355"/>
            <a:ext cx="9144000" cy="2298065"/>
          </a:xfrm>
        </p:spPr>
        <p:txBody>
          <a:bodyPr>
            <a:normAutofit/>
          </a:bodyPr>
          <a:lstStyle/>
          <a:p>
            <a:endParaRPr lang="zh-CN" altLang="en-US" sz="2800" dirty="0"/>
          </a:p>
        </p:txBody>
      </p:sp>
      <p:sp>
        <p:nvSpPr>
          <p:cNvPr id="4" name="Slide Number Placeholder 3"/>
          <p:cNvSpPr>
            <a:spLocks noGrp="1"/>
          </p:cNvSpPr>
          <p:nvPr>
            <p:ph type="sldNum" sz="quarter" idx="12"/>
          </p:nvPr>
        </p:nvSpPr>
        <p:spPr/>
        <p:txBody>
          <a:bodyPr/>
          <a:lstStyle/>
          <a:p>
            <a:fld id="{565CE74E-AB26-4998-AD42-012C4C1AD076}" type="slidenum">
              <a:rPr lang="zh-CN" altLang="en-US" smtClean="0"/>
              <a:t>1</a:t>
            </a:fld>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本章学习目标</a:t>
            </a:r>
          </a:p>
        </p:txBody>
      </p:sp>
      <p:sp>
        <p:nvSpPr>
          <p:cNvPr id="3" name="内容占位符 2"/>
          <p:cNvSpPr>
            <a:spLocks noGrp="1"/>
          </p:cNvSpPr>
          <p:nvPr>
            <p:ph idx="1"/>
          </p:nvPr>
        </p:nvSpPr>
        <p:spPr/>
        <p:txBody>
          <a:bodyPr/>
          <a:lstStyle/>
          <a:p>
            <a:pPr>
              <a:lnSpc>
                <a:spcPct val="120000"/>
              </a:lnSpc>
            </a:pPr>
            <a:r>
              <a:rPr lang="zh-CN" altLang="en-US" sz="2400"/>
              <a:t>熟练掌握Python解释器的安装方法</a:t>
            </a:r>
          </a:p>
          <a:p>
            <a:pPr>
              <a:lnSpc>
                <a:spcPct val="120000"/>
              </a:lnSpc>
            </a:pPr>
            <a:r>
              <a:rPr lang="zh-CN" altLang="en-US" sz="2400"/>
              <a:t>熟练掌握Python扩展库的安装方法</a:t>
            </a:r>
          </a:p>
          <a:p>
            <a:pPr>
              <a:lnSpc>
                <a:spcPct val="120000"/>
              </a:lnSpc>
            </a:pPr>
            <a:r>
              <a:rPr lang="zh-CN" altLang="en-US" sz="2400"/>
              <a:t>熟练使用IDLE编写和运行Python程序</a:t>
            </a:r>
          </a:p>
          <a:p>
            <a:pPr>
              <a:lnSpc>
                <a:spcPct val="120000"/>
              </a:lnSpc>
            </a:pPr>
            <a:r>
              <a:rPr lang="zh-CN" altLang="en-US" sz="2400"/>
              <a:t>熟练掌握在命令提示符和PowerShell环境中运行Python程序的方法</a:t>
            </a:r>
          </a:p>
          <a:p>
            <a:pPr>
              <a:lnSpc>
                <a:spcPct val="120000"/>
              </a:lnSpc>
            </a:pPr>
            <a:r>
              <a:rPr lang="zh-CN" altLang="en-US" sz="2400"/>
              <a:t>熟练掌握导入与使用标准库、扩展库对象的方法</a:t>
            </a:r>
          </a:p>
          <a:p>
            <a:pPr>
              <a:lnSpc>
                <a:spcPct val="120000"/>
              </a:lnSpc>
            </a:pPr>
            <a:r>
              <a:rPr lang="zh-CN" altLang="en-US" sz="2400"/>
              <a:t>理解Python编码规范</a:t>
            </a:r>
          </a:p>
          <a:p>
            <a:pPr>
              <a:lnSpc>
                <a:spcPct val="120000"/>
              </a:lnSpc>
            </a:pPr>
            <a:r>
              <a:rPr lang="zh-CN" altLang="en-US" sz="2400"/>
              <a:t>了解常用数据类型</a:t>
            </a:r>
          </a:p>
          <a:p>
            <a:pPr>
              <a:lnSpc>
                <a:spcPct val="120000"/>
              </a:lnSpc>
            </a:pPr>
            <a:r>
              <a:rPr lang="zh-CN" altLang="en-US" sz="2400"/>
              <a:t>熟练掌握列表、元组、字典、集合、字符串概念与常用方法</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a:t>
            </a:fld>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本章学习目标</a:t>
            </a:r>
            <a:endParaRPr lang="zh-CN" altLang="en-US"/>
          </a:p>
        </p:txBody>
      </p:sp>
      <p:sp>
        <p:nvSpPr>
          <p:cNvPr id="3" name="内容占位符 2"/>
          <p:cNvSpPr>
            <a:spLocks noGrp="1"/>
          </p:cNvSpPr>
          <p:nvPr>
            <p:ph idx="1"/>
          </p:nvPr>
        </p:nvSpPr>
        <p:spPr/>
        <p:txBody>
          <a:bodyPr/>
          <a:lstStyle/>
          <a:p>
            <a:pPr>
              <a:lnSpc>
                <a:spcPct val="130000"/>
              </a:lnSpc>
            </a:pPr>
            <a:r>
              <a:rPr lang="zh-CN" altLang="en-US" sz="2400"/>
              <a:t>熟练掌握常用内置函数的语法和功能</a:t>
            </a:r>
          </a:p>
          <a:p>
            <a:pPr>
              <a:lnSpc>
                <a:spcPct val="130000"/>
              </a:lnSpc>
            </a:pPr>
            <a:r>
              <a:rPr lang="zh-CN" altLang="en-US" sz="2400"/>
              <a:t>熟练掌握常用运算符语法和功能</a:t>
            </a:r>
          </a:p>
          <a:p>
            <a:pPr>
              <a:lnSpc>
                <a:spcPct val="130000"/>
              </a:lnSpc>
            </a:pPr>
            <a:r>
              <a:rPr lang="zh-CN" altLang="en-US" sz="2400"/>
              <a:t>理解选择结构、循环结构、异常处理结构的语法和执行流程</a:t>
            </a:r>
          </a:p>
          <a:p>
            <a:pPr>
              <a:lnSpc>
                <a:spcPct val="130000"/>
              </a:lnSpc>
            </a:pPr>
            <a:r>
              <a:rPr lang="zh-CN" altLang="en-US" sz="2400"/>
              <a:t>掌握函数定义与使用的语法</a:t>
            </a:r>
          </a:p>
          <a:p>
            <a:pPr>
              <a:lnSpc>
                <a:spcPct val="130000"/>
              </a:lnSpc>
            </a:pPr>
            <a:r>
              <a:rPr lang="zh-CN" altLang="en-US" sz="2400"/>
              <a:t>理解函数参数与变量作用域的概念</a:t>
            </a:r>
          </a:p>
          <a:p>
            <a:pPr>
              <a:lnSpc>
                <a:spcPct val="130000"/>
              </a:lnSpc>
            </a:pPr>
            <a:r>
              <a:rPr lang="zh-CN" altLang="en-US" sz="2400"/>
              <a:t>掌握定义与使用类的语法</a:t>
            </a:r>
          </a:p>
          <a:p>
            <a:pPr>
              <a:lnSpc>
                <a:spcPct val="130000"/>
              </a:lnSpc>
            </a:pPr>
            <a:r>
              <a:rPr lang="zh-CN" altLang="en-US" sz="2400"/>
              <a:t>理解数据成员、成员方法、属性的概念</a:t>
            </a:r>
          </a:p>
          <a:p>
            <a:pPr>
              <a:lnSpc>
                <a:spcPct val="130000"/>
              </a:lnSpc>
            </a:pPr>
            <a:r>
              <a:rPr lang="zh-CN" altLang="en-US" sz="2400"/>
              <a:t>理解私有成员与公有成员的概念</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3</a:t>
            </a:fld>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1.1  Python开发环境搭建与使用</a:t>
            </a:r>
          </a:p>
        </p:txBody>
      </p:sp>
      <p:sp>
        <p:nvSpPr>
          <p:cNvPr id="3" name="内容占位符 2"/>
          <p:cNvSpPr>
            <a:spLocks noGrp="1"/>
          </p:cNvSpPr>
          <p:nvPr>
            <p:ph idx="1"/>
          </p:nvPr>
        </p:nvSpPr>
        <p:spPr/>
        <p:txBody>
          <a:bodyPr/>
          <a:lstStyle/>
          <a:p>
            <a:pPr>
              <a:lnSpc>
                <a:spcPct val="130000"/>
              </a:lnSpc>
            </a:pPr>
            <a:r>
              <a:rPr lang="zh-CN" altLang="en-US" sz="2400"/>
              <a:t>本书全部代码和案例都使用官方安装包自带的IDLE进行讲解和演示，全部代码也适用于Jupyter Notebook、Spyder、PyCharm、VS Code、WingIDE、Eclipse等其他开发环境，只需要安装相应的扩展库即可。</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4</a:t>
            </a:fld>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1.1.1  安装Python解释器</a:t>
            </a:r>
          </a:p>
        </p:txBody>
      </p:sp>
      <p:sp>
        <p:nvSpPr>
          <p:cNvPr id="3" name="内容占位符 2"/>
          <p:cNvSpPr>
            <a:spLocks noGrp="1"/>
          </p:cNvSpPr>
          <p:nvPr>
            <p:ph idx="1"/>
          </p:nvPr>
        </p:nvSpPr>
        <p:spPr/>
        <p:txBody>
          <a:bodyPr/>
          <a:lstStyle/>
          <a:p>
            <a:r>
              <a:rPr lang="zh-CN" altLang="en-US"/>
              <a:t>https://www.python.org/</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5</a:t>
            </a:fld>
            <a:endParaRPr lang="zh-CN" altLang="en-US"/>
          </a:p>
        </p:txBody>
      </p:sp>
      <p:pic>
        <p:nvPicPr>
          <p:cNvPr id="5" name="图片 2" descr="$06TBR)HJ5FT_1S]3_NDB6F"/>
          <p:cNvPicPr>
            <a:picLocks noChangeAspect="1"/>
          </p:cNvPicPr>
          <p:nvPr>
            <p:custDataLst>
              <p:tags r:id="rId1"/>
            </p:custDataLst>
          </p:nvPr>
        </p:nvPicPr>
        <p:blipFill>
          <a:blip r:embed="rId3"/>
          <a:stretch>
            <a:fillRect/>
          </a:stretch>
        </p:blipFill>
        <p:spPr>
          <a:xfrm>
            <a:off x="838200" y="2021840"/>
            <a:ext cx="6717030" cy="4044950"/>
          </a:xfrm>
          <a:prstGeom prst="rect">
            <a:avLst/>
          </a:prstGeom>
          <a:ln>
            <a:solidFill>
              <a:srgbClr val="0000FF"/>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1.1.1  安装Python解释器</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6</a:t>
            </a:fld>
            <a:endParaRPr lang="zh-CN" altLang="en-US"/>
          </a:p>
        </p:txBody>
      </p:sp>
      <p:pic>
        <p:nvPicPr>
          <p:cNvPr id="5" name="图片 3" descr="Y8PM$(X552[[NSX~]4`~28H"/>
          <p:cNvPicPr>
            <a:picLocks noChangeAspect="1"/>
          </p:cNvPicPr>
          <p:nvPr/>
        </p:nvPicPr>
        <p:blipFill>
          <a:blip r:embed="rId2"/>
          <a:stretch>
            <a:fillRect/>
          </a:stretch>
        </p:blipFill>
        <p:spPr>
          <a:xfrm>
            <a:off x="1050290" y="1412240"/>
            <a:ext cx="6990715" cy="4309745"/>
          </a:xfrm>
          <a:prstGeom prst="rect">
            <a:avLst/>
          </a:prstGeom>
          <a:ln>
            <a:solidFill>
              <a:srgbClr val="0000FF"/>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1.1.1  安装Python解释器</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7</a:t>
            </a:fld>
            <a:endParaRPr lang="zh-CN" altLang="en-US"/>
          </a:p>
        </p:txBody>
      </p:sp>
      <p:pic>
        <p:nvPicPr>
          <p:cNvPr id="6" name="图片 6" descr="K)QN32LXR8~NO9DE58)PW2O"/>
          <p:cNvPicPr>
            <a:picLocks noChangeAspect="1"/>
          </p:cNvPicPr>
          <p:nvPr/>
        </p:nvPicPr>
        <p:blipFill>
          <a:blip r:embed="rId2"/>
          <a:stretch>
            <a:fillRect/>
          </a:stretch>
        </p:blipFill>
        <p:spPr>
          <a:xfrm>
            <a:off x="979170" y="1462405"/>
            <a:ext cx="7183120" cy="4457700"/>
          </a:xfrm>
          <a:prstGeom prst="rect">
            <a:avLst/>
          </a:prstGeom>
          <a:ln>
            <a:solidFill>
              <a:srgbClr val="0000FF"/>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1.1.2  IDLE简单使用与Python程序运行方式</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a:t>
            </a:fld>
            <a:endParaRPr lang="zh-CN" altLang="en-US"/>
          </a:p>
        </p:txBody>
      </p:sp>
      <p:pic>
        <p:nvPicPr>
          <p:cNvPr id="5" name="Picture 5" descr="88E@K({MP4[ZC~X}XAE`H46"/>
          <p:cNvPicPr>
            <a:picLocks noChangeAspect="1"/>
          </p:cNvPicPr>
          <p:nvPr/>
        </p:nvPicPr>
        <p:blipFill>
          <a:blip r:embed="rId2"/>
          <a:stretch>
            <a:fillRect/>
          </a:stretch>
        </p:blipFill>
        <p:spPr>
          <a:xfrm>
            <a:off x="1189355" y="1314450"/>
            <a:ext cx="2632075" cy="5023485"/>
          </a:xfrm>
          <a:prstGeom prst="rect">
            <a:avLst/>
          </a:prstGeom>
        </p:spPr>
      </p:pic>
      <p:pic>
        <p:nvPicPr>
          <p:cNvPr id="6" name="图片 5"/>
          <p:cNvPicPr>
            <a:picLocks noChangeAspect="1"/>
          </p:cNvPicPr>
          <p:nvPr/>
        </p:nvPicPr>
        <p:blipFill>
          <a:blip r:embed="rId3"/>
          <a:stretch>
            <a:fillRect/>
          </a:stretch>
        </p:blipFill>
        <p:spPr>
          <a:xfrm>
            <a:off x="5712460" y="1314450"/>
            <a:ext cx="3755390" cy="50431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1.1.2  IDLE简单使用与Python程序运行方式</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9</a:t>
            </a:fld>
            <a:endParaRPr lang="zh-CN" altLang="en-US"/>
          </a:p>
        </p:txBody>
      </p:sp>
      <p:pic>
        <p:nvPicPr>
          <p:cNvPr id="5" name="图片 4" descr="HLQR~0~E2T8K$6]]D~VB1(4"/>
          <p:cNvPicPr>
            <a:picLocks noChangeAspect="1"/>
          </p:cNvPicPr>
          <p:nvPr/>
        </p:nvPicPr>
        <p:blipFill>
          <a:blip r:embed="rId2"/>
          <a:stretch>
            <a:fillRect/>
          </a:stretch>
        </p:blipFill>
        <p:spPr>
          <a:xfrm>
            <a:off x="1000125" y="1381760"/>
            <a:ext cx="7191375" cy="4664710"/>
          </a:xfrm>
          <a:prstGeom prst="rect">
            <a:avLst/>
          </a:prstGeom>
          <a:ln>
            <a:solidFill>
              <a:srgbClr val="0000FF"/>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1.1.2  IDLE简单使用与Python程序运行方式</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z="2000" smtClean="0"/>
              <a:t>10</a:t>
            </a:fld>
            <a:endParaRPr lang="zh-CN" altLang="en-US" sz="2000"/>
          </a:p>
        </p:txBody>
      </p:sp>
      <p:sp>
        <p:nvSpPr>
          <p:cNvPr id="100" name="文本框 99"/>
          <p:cNvSpPr txBox="1"/>
          <p:nvPr/>
        </p:nvSpPr>
        <p:spPr>
          <a:xfrm>
            <a:off x="965200" y="1492885"/>
            <a:ext cx="7894320" cy="398780"/>
          </a:xfrm>
          <a:prstGeom prst="rect">
            <a:avLst/>
          </a:prstGeom>
          <a:noFill/>
          <a:ln w="9525">
            <a:noFill/>
          </a:ln>
        </p:spPr>
        <p:txBody>
          <a:bodyPr wrap="square">
            <a:spAutoFit/>
          </a:bodyPr>
          <a:lstStyle/>
          <a:p>
            <a:pPr indent="0" algn="ctr"/>
            <a:r>
              <a:rPr lang="zh-CN" sz="2000" b="0">
                <a:ea typeface="宋体" panose="02010600030101010101" pitchFamily="2" charset="-122"/>
              </a:rPr>
              <a:t>表</a:t>
            </a:r>
            <a:r>
              <a:rPr lang="en-US" sz="2000" b="0">
                <a:latin typeface="Consolas" panose="020B0609020204030204" charset="0"/>
                <a:ea typeface="宋体" panose="02010600030101010101" pitchFamily="2" charset="-122"/>
              </a:rPr>
              <a:t>1-1  IDLE</a:t>
            </a:r>
            <a:r>
              <a:rPr lang="zh-CN" sz="2000" b="0">
                <a:ea typeface="宋体" panose="02010600030101010101" pitchFamily="2" charset="-122"/>
              </a:rPr>
              <a:t>常用快捷键</a:t>
            </a:r>
            <a:endParaRPr lang="zh-CN" altLang="en-US" sz="2000"/>
          </a:p>
        </p:txBody>
      </p:sp>
      <p:graphicFrame>
        <p:nvGraphicFramePr>
          <p:cNvPr id="5" name="表格 4"/>
          <p:cNvGraphicFramePr/>
          <p:nvPr>
            <p:custDataLst>
              <p:tags r:id="rId1"/>
            </p:custDataLst>
          </p:nvPr>
        </p:nvGraphicFramePr>
        <p:xfrm>
          <a:off x="965200" y="1891665"/>
          <a:ext cx="9142095" cy="4018915"/>
        </p:xfrm>
        <a:graphic>
          <a:graphicData uri="http://schemas.openxmlformats.org/drawingml/2006/table">
            <a:tbl>
              <a:tblPr firstRow="1" bandRow="1">
                <a:tableStyleId>{5940675A-B579-460E-94D1-54222C63F5DA}</a:tableStyleId>
              </a:tblPr>
              <a:tblGrid>
                <a:gridCol w="1327785">
                  <a:extLst>
                    <a:ext uri="{9D8B030D-6E8A-4147-A177-3AD203B41FA5}">
                      <a16:colId xmlns:a16="http://schemas.microsoft.com/office/drawing/2014/main" val="20000"/>
                    </a:ext>
                  </a:extLst>
                </a:gridCol>
                <a:gridCol w="7814310">
                  <a:extLst>
                    <a:ext uri="{9D8B030D-6E8A-4147-A177-3AD203B41FA5}">
                      <a16:colId xmlns:a16="http://schemas.microsoft.com/office/drawing/2014/main" val="20001"/>
                    </a:ext>
                  </a:extLst>
                </a:gridCol>
              </a:tblGrid>
              <a:tr h="334645">
                <a:tc>
                  <a:txBody>
                    <a:bodyPr/>
                    <a:lstStyle/>
                    <a:p>
                      <a:pPr indent="0" algn="ctr">
                        <a:buNone/>
                      </a:pPr>
                      <a:r>
                        <a:rPr lang="en-US" sz="2000" b="1">
                          <a:latin typeface="Consolas" panose="020B0609020204030204" charset="0"/>
                          <a:cs typeface="Consolas" panose="020B0609020204030204" charset="0"/>
                        </a:rPr>
                        <a:t>快捷键</a:t>
                      </a:r>
                      <a:endParaRPr lang="en-US" altLang="en-US" sz="20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a:latin typeface="Consolas" panose="020B0609020204030204" charset="0"/>
                          <a:cs typeface="Consolas" panose="020B0609020204030204" charset="0"/>
                        </a:rPr>
                        <a:t>功能说明</a:t>
                      </a:r>
                      <a:endParaRPr lang="en-US" altLang="en-US" sz="20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280">
                <a:tc>
                  <a:txBody>
                    <a:bodyPr/>
                    <a:lstStyle/>
                    <a:p>
                      <a:pPr indent="0">
                        <a:buNone/>
                      </a:pPr>
                      <a:r>
                        <a:rPr lang="en-US" sz="2000" b="0">
                          <a:latin typeface="Consolas" panose="020B0609020204030204" charset="0"/>
                          <a:cs typeface="Consolas" panose="020B0609020204030204" charset="0"/>
                        </a:rPr>
                        <a:t>Alt+</a:t>
                      </a:r>
                      <a:r>
                        <a:rPr lang="en-US" sz="2000" b="0">
                          <a:latin typeface="宋体" panose="02010600030101010101" pitchFamily="2" charset="-122"/>
                          <a:ea typeface="宋体" panose="02010600030101010101" pitchFamily="2" charset="-122"/>
                          <a:cs typeface="宋体" panose="02010600030101010101" pitchFamily="2" charset="-122"/>
                        </a:rPr>
                        <a:t>P</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查看上一条执行过的语句</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280">
                <a:tc>
                  <a:txBody>
                    <a:bodyPr/>
                    <a:lstStyle/>
                    <a:p>
                      <a:pPr indent="0">
                        <a:buNone/>
                      </a:pPr>
                      <a:r>
                        <a:rPr lang="en-US" sz="2000" b="0">
                          <a:latin typeface="Consolas" panose="020B0609020204030204" charset="0"/>
                          <a:cs typeface="Consolas" panose="020B0609020204030204" charset="0"/>
                        </a:rPr>
                        <a:t>Alt+</a:t>
                      </a:r>
                      <a:r>
                        <a:rPr lang="en-US" sz="2000" b="0">
                          <a:latin typeface="宋体" panose="02010600030101010101" pitchFamily="2" charset="-122"/>
                          <a:ea typeface="宋体" panose="02010600030101010101" pitchFamily="2" charset="-122"/>
                          <a:cs typeface="宋体" panose="02010600030101010101" pitchFamily="2" charset="-122"/>
                        </a:rPr>
                        <a:t>N</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查看下一条执行过的语句</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4645">
                <a:tc>
                  <a:txBody>
                    <a:bodyPr/>
                    <a:lstStyle/>
                    <a:p>
                      <a:pPr indent="0">
                        <a:buNone/>
                      </a:pPr>
                      <a:r>
                        <a:rPr lang="en-US" sz="2000" b="0">
                          <a:latin typeface="Consolas" panose="020B0609020204030204" charset="0"/>
                          <a:cs typeface="Consolas" panose="020B0609020204030204" charset="0"/>
                        </a:rPr>
                        <a:t>Ctrl+F6</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重启Shell，之前定义的对象和导入的模块全部失效</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4645">
                <a:tc>
                  <a:txBody>
                    <a:bodyPr/>
                    <a:lstStyle/>
                    <a:p>
                      <a:pPr indent="0">
                        <a:buNone/>
                      </a:pPr>
                      <a:r>
                        <a:rPr lang="en-US" sz="2000" b="0">
                          <a:latin typeface="Consolas" panose="020B0609020204030204" charset="0"/>
                          <a:cs typeface="Consolas" panose="020B0609020204030204" charset="0"/>
                        </a:rPr>
                        <a:t>F1</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打开Python帮助文档</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69925">
                <a:tc>
                  <a:txBody>
                    <a:bodyPr/>
                    <a:lstStyle/>
                    <a:p>
                      <a:pPr indent="0">
                        <a:buNone/>
                      </a:pPr>
                      <a:r>
                        <a:rPr lang="en-US" sz="2000" b="0">
                          <a:latin typeface="Consolas" panose="020B0609020204030204" charset="0"/>
                          <a:cs typeface="Consolas" panose="020B0609020204030204" charset="0"/>
                        </a:rPr>
                        <a:t>Alt+/</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自动补全前面曾经出现过的单词，如果之前有多个单词具有相同前缀，则在多个单词中循环选择</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4645">
                <a:tc>
                  <a:txBody>
                    <a:bodyPr/>
                    <a:lstStyle/>
                    <a:p>
                      <a:pPr indent="0">
                        <a:buNone/>
                      </a:pPr>
                      <a:r>
                        <a:rPr lang="en-US" sz="2000" b="0">
                          <a:latin typeface="Consolas" panose="020B0609020204030204" charset="0"/>
                          <a:cs typeface="Consolas" panose="020B0609020204030204" charset="0"/>
                        </a:rPr>
                        <a:t>Ctrl+]</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缩进代码块</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4645">
                <a:tc>
                  <a:txBody>
                    <a:bodyPr/>
                    <a:lstStyle/>
                    <a:p>
                      <a:pPr indent="0">
                        <a:buNone/>
                      </a:pPr>
                      <a:r>
                        <a:rPr lang="en-US" sz="2000" b="0">
                          <a:latin typeface="Consolas" panose="020B0609020204030204" charset="0"/>
                          <a:cs typeface="Consolas" panose="020B0609020204030204" charset="0"/>
                        </a:rPr>
                        <a:t>Ctrl+[</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取消代码块缩进</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915">
                <a:tc>
                  <a:txBody>
                    <a:bodyPr/>
                    <a:lstStyle/>
                    <a:p>
                      <a:pPr indent="0">
                        <a:buNone/>
                      </a:pPr>
                      <a:r>
                        <a:rPr lang="en-US" sz="2000" b="0">
                          <a:latin typeface="Consolas" panose="020B0609020204030204" charset="0"/>
                          <a:cs typeface="Consolas" panose="020B0609020204030204" charset="0"/>
                        </a:rPr>
                        <a:t>Alt+3</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注释代码块</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4645">
                <a:tc>
                  <a:txBody>
                    <a:bodyPr/>
                    <a:lstStyle/>
                    <a:p>
                      <a:pPr indent="0">
                        <a:buNone/>
                      </a:pPr>
                      <a:r>
                        <a:rPr lang="en-US" sz="2000" b="0">
                          <a:latin typeface="Consolas" panose="020B0609020204030204" charset="0"/>
                          <a:cs typeface="Consolas" panose="020B0609020204030204" charset="0"/>
                        </a:rPr>
                        <a:t>Alt+4</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取消代码块注释</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4645">
                <a:tc>
                  <a:txBody>
                    <a:bodyPr/>
                    <a:lstStyle/>
                    <a:p>
                      <a:pPr indent="0">
                        <a:buNone/>
                      </a:pPr>
                      <a:r>
                        <a:rPr lang="en-US" sz="2000" b="0">
                          <a:latin typeface="Consolas" panose="020B0609020204030204" charset="0"/>
                          <a:cs typeface="Consolas" panose="020B0609020204030204" charset="0"/>
                        </a:rPr>
                        <a:t>Tab</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代码补全或代码块缩进</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1.1.2  IDLE简单使用与Python程序运行方式</a:t>
            </a:r>
            <a:endParaRPr lang="zh-CN" altLang="en-US"/>
          </a:p>
        </p:txBody>
      </p:sp>
      <p:sp>
        <p:nvSpPr>
          <p:cNvPr id="3" name="内容占位符 2"/>
          <p:cNvSpPr>
            <a:spLocks noGrp="1"/>
          </p:cNvSpPr>
          <p:nvPr>
            <p:ph idx="1"/>
          </p:nvPr>
        </p:nvSpPr>
        <p:spPr/>
        <p:txBody>
          <a:bodyPr>
            <a:normAutofit/>
          </a:bodyPr>
          <a:lstStyle/>
          <a:p>
            <a:pPr marL="0" indent="0" fontAlgn="auto">
              <a:lnSpc>
                <a:spcPct val="100000"/>
              </a:lnSpc>
              <a:spcBef>
                <a:spcPts val="0"/>
              </a:spcBef>
              <a:buNone/>
            </a:pPr>
            <a:r>
              <a:rPr lang="zh-CN" altLang="en-US" sz="2000">
                <a:cs typeface="Consolas" panose="020B0609020204030204" charset="0"/>
              </a:rPr>
              <a:t># 从标准库random中导入函数shuffle()，导入时不要加括号</a:t>
            </a:r>
          </a:p>
          <a:p>
            <a:pPr marL="0" indent="0" fontAlgn="auto">
              <a:lnSpc>
                <a:spcPct val="100000"/>
              </a:lnSpc>
              <a:spcBef>
                <a:spcPts val="0"/>
              </a:spcBef>
              <a:buNone/>
            </a:pPr>
            <a:r>
              <a:rPr lang="zh-CN" altLang="en-US" sz="2000">
                <a:cs typeface="Consolas" panose="020B0609020204030204" charset="0"/>
              </a:rPr>
              <a:t>from random import shuffle</a:t>
            </a:r>
          </a:p>
          <a:p>
            <a:pPr marL="0" indent="0" fontAlgn="auto">
              <a:lnSpc>
                <a:spcPct val="100000"/>
              </a:lnSpc>
              <a:spcBef>
                <a:spcPts val="0"/>
              </a:spcBef>
              <a:buNone/>
            </a:pPr>
            <a:endParaRPr lang="zh-CN" altLang="en-US" sz="2000">
              <a:cs typeface="Consolas" panose="020B0609020204030204" charset="0"/>
            </a:endParaRPr>
          </a:p>
          <a:p>
            <a:pPr marL="0" indent="0" fontAlgn="auto">
              <a:lnSpc>
                <a:spcPct val="100000"/>
              </a:lnSpc>
              <a:spcBef>
                <a:spcPts val="0"/>
              </a:spcBef>
              <a:buNone/>
            </a:pPr>
            <a:r>
              <a:rPr lang="zh-CN" altLang="en-US" sz="2000">
                <a:cs typeface="Consolas" panose="020B0609020204030204" charset="0"/>
              </a:rPr>
              <a:t># 创建列表，range(10)等价于range(0,10,1)</a:t>
            </a:r>
          </a:p>
          <a:p>
            <a:pPr marL="0" indent="0" fontAlgn="auto">
              <a:lnSpc>
                <a:spcPct val="100000"/>
              </a:lnSpc>
              <a:spcBef>
                <a:spcPts val="0"/>
              </a:spcBef>
              <a:buNone/>
            </a:pPr>
            <a:r>
              <a:rPr lang="zh-CN" altLang="en-US" sz="2000">
                <a:cs typeface="Consolas" panose="020B0609020204030204" charset="0"/>
              </a:rPr>
              <a:t># 返回左闭右开区间[0,10)中以1为步长的整数组成的范围对象</a:t>
            </a:r>
          </a:p>
          <a:p>
            <a:pPr marL="0" indent="0" fontAlgn="auto">
              <a:lnSpc>
                <a:spcPct val="100000"/>
              </a:lnSpc>
              <a:spcBef>
                <a:spcPts val="0"/>
              </a:spcBef>
              <a:buNone/>
            </a:pPr>
            <a:r>
              <a:rPr lang="zh-CN" altLang="en-US" sz="2000">
                <a:cs typeface="Consolas" panose="020B0609020204030204" charset="0"/>
              </a:rPr>
              <a:t>data = list(range(10))</a:t>
            </a:r>
          </a:p>
          <a:p>
            <a:pPr marL="0" indent="0" fontAlgn="auto">
              <a:lnSpc>
                <a:spcPct val="100000"/>
              </a:lnSpc>
              <a:spcBef>
                <a:spcPts val="0"/>
              </a:spcBef>
              <a:buNone/>
            </a:pPr>
            <a:r>
              <a:rPr lang="zh-CN" altLang="en-US" sz="2000">
                <a:cs typeface="Consolas" panose="020B0609020204030204" charset="0"/>
              </a:rPr>
              <a:t># 输出列表的值</a:t>
            </a:r>
          </a:p>
          <a:p>
            <a:pPr marL="0" indent="0" fontAlgn="auto">
              <a:lnSpc>
                <a:spcPct val="100000"/>
              </a:lnSpc>
              <a:spcBef>
                <a:spcPts val="0"/>
              </a:spcBef>
              <a:buNone/>
            </a:pPr>
            <a:r>
              <a:rPr lang="zh-CN" altLang="en-US" sz="2000">
                <a:cs typeface="Consolas" panose="020B0609020204030204" charset="0"/>
              </a:rPr>
              <a:t>print(data)</a:t>
            </a:r>
          </a:p>
          <a:p>
            <a:pPr marL="0" indent="0" fontAlgn="auto">
              <a:lnSpc>
                <a:spcPct val="100000"/>
              </a:lnSpc>
              <a:spcBef>
                <a:spcPts val="0"/>
              </a:spcBef>
              <a:buNone/>
            </a:pPr>
            <a:r>
              <a:rPr lang="zh-CN" altLang="en-US" sz="2000">
                <a:cs typeface="Consolas" panose="020B0609020204030204" charset="0"/>
              </a:rPr>
              <a:t># 随机打乱列表中元素的顺序</a:t>
            </a:r>
          </a:p>
          <a:p>
            <a:pPr marL="0" indent="0" fontAlgn="auto">
              <a:lnSpc>
                <a:spcPct val="100000"/>
              </a:lnSpc>
              <a:spcBef>
                <a:spcPts val="0"/>
              </a:spcBef>
              <a:buNone/>
            </a:pPr>
            <a:r>
              <a:rPr lang="zh-CN" altLang="en-US" sz="2000">
                <a:cs typeface="Consolas" panose="020B0609020204030204" charset="0"/>
              </a:rPr>
              <a:t>shuffle(data)</a:t>
            </a:r>
          </a:p>
          <a:p>
            <a:pPr marL="0" indent="0" fontAlgn="auto">
              <a:lnSpc>
                <a:spcPct val="100000"/>
              </a:lnSpc>
              <a:spcBef>
                <a:spcPts val="0"/>
              </a:spcBef>
              <a:buNone/>
            </a:pPr>
            <a:r>
              <a:rPr lang="zh-CN" altLang="en-US" sz="2000">
                <a:cs typeface="Consolas" panose="020B0609020204030204" charset="0"/>
              </a:rPr>
              <a:t>print(data)</a:t>
            </a:r>
          </a:p>
          <a:p>
            <a:pPr marL="0" indent="0" fontAlgn="auto">
              <a:lnSpc>
                <a:spcPct val="100000"/>
              </a:lnSpc>
              <a:spcBef>
                <a:spcPts val="0"/>
              </a:spcBef>
              <a:buNone/>
            </a:pPr>
            <a:r>
              <a:rPr lang="zh-CN" altLang="en-US" sz="2000">
                <a:cs typeface="Consolas" panose="020B0609020204030204" charset="0"/>
              </a:rPr>
              <a:t># 调用列表的sort()方法，把列表中的元素从小到大升序排序</a:t>
            </a:r>
          </a:p>
          <a:p>
            <a:pPr marL="0" indent="0" fontAlgn="auto">
              <a:lnSpc>
                <a:spcPct val="100000"/>
              </a:lnSpc>
              <a:spcBef>
                <a:spcPts val="0"/>
              </a:spcBef>
              <a:buNone/>
            </a:pPr>
            <a:r>
              <a:rPr lang="zh-CN" altLang="en-US" sz="2000">
                <a:cs typeface="Consolas" panose="020B0609020204030204" charset="0"/>
              </a:rPr>
              <a:t>data.sort()</a:t>
            </a:r>
          </a:p>
          <a:p>
            <a:pPr marL="0" indent="0" fontAlgn="auto">
              <a:lnSpc>
                <a:spcPct val="100000"/>
              </a:lnSpc>
              <a:spcBef>
                <a:spcPts val="0"/>
              </a:spcBef>
              <a:buNone/>
            </a:pPr>
            <a:r>
              <a:rPr lang="zh-CN" altLang="en-US" sz="2000">
                <a:cs typeface="Consolas" panose="020B0609020204030204" charset="0"/>
              </a:rPr>
              <a:t>print(data)</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a:t>
            </a:fld>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1.1.2  IDLE简单使用与Python程序运行方式</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12</a:t>
            </a:fld>
            <a:endParaRPr lang="zh-CN" altLang="en-US"/>
          </a:p>
        </p:txBody>
      </p:sp>
      <p:pic>
        <p:nvPicPr>
          <p:cNvPr id="5" name="图片 4"/>
          <p:cNvPicPr>
            <a:picLocks noChangeAspect="1"/>
          </p:cNvPicPr>
          <p:nvPr/>
        </p:nvPicPr>
        <p:blipFill>
          <a:blip r:embed="rId2"/>
          <a:stretch>
            <a:fillRect/>
          </a:stretch>
        </p:blipFill>
        <p:spPr>
          <a:xfrm>
            <a:off x="927735" y="1375410"/>
            <a:ext cx="10291445" cy="34169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1.1.2  IDLE简单使用与Python程序运行方式</a:t>
            </a:r>
            <a:endParaRPr lang="zh-CN" altLang="en-US"/>
          </a:p>
        </p:txBody>
      </p:sp>
      <p:sp>
        <p:nvSpPr>
          <p:cNvPr id="3" name="内容占位符 2"/>
          <p:cNvSpPr>
            <a:spLocks noGrp="1"/>
          </p:cNvSpPr>
          <p:nvPr>
            <p:ph idx="1"/>
          </p:nvPr>
        </p:nvSpPr>
        <p:spPr/>
        <p:txBody>
          <a:bodyPr/>
          <a:lstStyle/>
          <a:p>
            <a:pPr marL="0" indent="0">
              <a:buNone/>
            </a:pPr>
            <a:r>
              <a:rPr lang="zh-CN" altLang="en-US" sz="2000"/>
              <a:t>import sys</a:t>
            </a:r>
          </a:p>
          <a:p>
            <a:pPr marL="0" indent="0">
              <a:buNone/>
            </a:pPr>
            <a:endParaRPr lang="zh-CN" altLang="en-US" sz="2000"/>
          </a:p>
          <a:p>
            <a:pPr marL="0" indent="0">
              <a:buNone/>
            </a:pPr>
            <a:r>
              <a:rPr lang="zh-CN" altLang="en-US" sz="2000"/>
              <a:t># 接收多个命令行参数，相邻参数之间使用空格分隔</a:t>
            </a:r>
          </a:p>
          <a:p>
            <a:pPr marL="0" indent="0">
              <a:buNone/>
            </a:pPr>
            <a:r>
              <a:rPr lang="zh-CN" altLang="en-US" sz="2000"/>
              <a:t>names = sys.argv[1:]</a:t>
            </a:r>
          </a:p>
          <a:p>
            <a:pPr marL="0" indent="0">
              <a:buNone/>
            </a:pPr>
            <a:r>
              <a:rPr lang="zh-CN" altLang="en-US" sz="2000"/>
              <a:t># 循环结构，处理每个参数</a:t>
            </a:r>
          </a:p>
          <a:p>
            <a:pPr marL="0" indent="0">
              <a:buNone/>
            </a:pPr>
            <a:r>
              <a:rPr lang="zh-CN" altLang="en-US" sz="2000"/>
              <a:t>for name in names:</a:t>
            </a:r>
          </a:p>
          <a:p>
            <a:pPr marL="0" indent="0">
              <a:buNone/>
            </a:pPr>
            <a:r>
              <a:rPr lang="zh-CN" altLang="en-US" sz="2000"/>
              <a:t>    print(f'你好，{name}')</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13</a:t>
            </a:fld>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1.1.2  IDLE简单使用与Python程序运行方式</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14</a:t>
            </a:fld>
            <a:endParaRPr lang="zh-CN" altLang="en-US"/>
          </a:p>
        </p:txBody>
      </p:sp>
      <p:pic>
        <p:nvPicPr>
          <p:cNvPr id="11" name="图片 11" descr="GFI%VB0581DE$@[Z@55[{NL"/>
          <p:cNvPicPr>
            <a:picLocks noChangeAspect="1"/>
          </p:cNvPicPr>
          <p:nvPr/>
        </p:nvPicPr>
        <p:blipFill>
          <a:blip r:embed="rId2"/>
          <a:stretch>
            <a:fillRect/>
          </a:stretch>
        </p:blipFill>
        <p:spPr>
          <a:xfrm>
            <a:off x="819150" y="2910840"/>
            <a:ext cx="4550410" cy="2331085"/>
          </a:xfrm>
          <a:prstGeom prst="rect">
            <a:avLst/>
          </a:prstGeom>
          <a:ln>
            <a:solidFill>
              <a:srgbClr val="0000FF"/>
            </a:solidFill>
          </a:ln>
        </p:spPr>
      </p:pic>
      <p:pic>
        <p:nvPicPr>
          <p:cNvPr id="18" name="图片 1"/>
          <p:cNvPicPr>
            <a:picLocks noChangeAspect="1"/>
          </p:cNvPicPr>
          <p:nvPr/>
        </p:nvPicPr>
        <p:blipFill>
          <a:blip r:embed="rId3"/>
          <a:stretch>
            <a:fillRect/>
          </a:stretch>
        </p:blipFill>
        <p:spPr>
          <a:xfrm>
            <a:off x="5803900" y="2911475"/>
            <a:ext cx="3381375" cy="2324735"/>
          </a:xfrm>
          <a:prstGeom prst="rect">
            <a:avLst/>
          </a:prstGeom>
          <a:noFill/>
          <a:ln>
            <a:solidFill>
              <a:srgbClr val="0000FF"/>
            </a:solidFill>
          </a:ln>
        </p:spPr>
      </p:pic>
      <p:sp>
        <p:nvSpPr>
          <p:cNvPr id="100" name="文本框 99"/>
          <p:cNvSpPr txBox="1"/>
          <p:nvPr/>
        </p:nvSpPr>
        <p:spPr>
          <a:xfrm>
            <a:off x="819150" y="1321435"/>
            <a:ext cx="10753725" cy="1529715"/>
          </a:xfrm>
          <a:prstGeom prst="rect">
            <a:avLst/>
          </a:prstGeom>
          <a:noFill/>
          <a:ln w="9525">
            <a:noFill/>
          </a:ln>
        </p:spPr>
        <p:txBody>
          <a:bodyPr wrap="square">
            <a:spAutoFit/>
          </a:bodyPr>
          <a:lstStyle/>
          <a:p>
            <a:pPr marL="342900" indent="-342900">
              <a:lnSpc>
                <a:spcPct val="130000"/>
              </a:lnSpc>
              <a:buFont typeface="Arial" panose="020B0604020202020204" pitchFamily="34" charset="0"/>
              <a:buChar char="•"/>
            </a:pPr>
            <a:r>
              <a:rPr lang="zh-CN" sz="2400" b="0">
                <a:ea typeface="宋体" panose="02010600030101010101" pitchFamily="2" charset="-122"/>
              </a:rPr>
              <a:t>在</a:t>
            </a:r>
            <a:r>
              <a:rPr lang="en-US" sz="2400" b="0">
                <a:latin typeface="Consolas" panose="020B0609020204030204" charset="0"/>
                <a:ea typeface="宋体" panose="02010600030101010101" pitchFamily="2" charset="-122"/>
              </a:rPr>
              <a:t>IDLE</a:t>
            </a:r>
            <a:r>
              <a:rPr lang="zh-CN" sz="2400" b="0">
                <a:ea typeface="宋体" panose="02010600030101010101" pitchFamily="2" charset="-122"/>
              </a:rPr>
              <a:t>中单击菜单</a:t>
            </a:r>
            <a:r>
              <a:rPr lang="en-US" sz="2400" b="0">
                <a:latin typeface="Consolas" panose="020B0609020204030204" charset="0"/>
                <a:ea typeface="宋体" panose="02010600030101010101" pitchFamily="2" charset="-122"/>
              </a:rPr>
              <a:t>“Run”==&gt;“Run... Customized”</a:t>
            </a:r>
            <a:r>
              <a:rPr lang="zh-CN" sz="2400" b="0">
                <a:ea typeface="宋体" panose="02010600030101010101" pitchFamily="2" charset="-122"/>
              </a:rPr>
              <a:t>，然后在弹出的窗口中输入多个命令行参数，相邻参数之间使用空格分隔，单击</a:t>
            </a:r>
            <a:r>
              <a:rPr lang="en-US" sz="2400" b="0">
                <a:latin typeface="Consolas" panose="020B0609020204030204" charset="0"/>
                <a:ea typeface="宋体" panose="02010600030101010101" pitchFamily="2" charset="-122"/>
              </a:rPr>
              <a:t>“</a:t>
            </a:r>
            <a:r>
              <a:rPr lang="zh-CN" sz="2400" b="0">
                <a:ea typeface="宋体" panose="02010600030101010101" pitchFamily="2" charset="-122"/>
              </a:rPr>
              <a:t>确定</a:t>
            </a:r>
            <a:r>
              <a:rPr lang="en-US" sz="2400" b="0">
                <a:latin typeface="Consolas" panose="020B0609020204030204" charset="0"/>
                <a:ea typeface="宋体" panose="02010600030101010101" pitchFamily="2" charset="-122"/>
              </a:rPr>
              <a:t>”</a:t>
            </a:r>
            <a:r>
              <a:rPr lang="zh-CN" sz="2400" b="0">
                <a:ea typeface="宋体" panose="02010600030101010101" pitchFamily="2" charset="-122"/>
              </a:rPr>
              <a:t>按钮运行程序</a:t>
            </a:r>
            <a:endParaRPr lang="zh-CN" altLang="en-US" sz="2400"/>
          </a:p>
        </p:txBody>
      </p:sp>
      <p:pic>
        <p:nvPicPr>
          <p:cNvPr id="25" name="图片 25" descr="%$_AG$8VVV5PC(H(RV3HXLE"/>
          <p:cNvPicPr>
            <a:picLocks noChangeAspect="1"/>
          </p:cNvPicPr>
          <p:nvPr/>
        </p:nvPicPr>
        <p:blipFill>
          <a:blip r:embed="rId4"/>
          <a:stretch>
            <a:fillRect/>
          </a:stretch>
        </p:blipFill>
        <p:spPr>
          <a:xfrm>
            <a:off x="5803900" y="5302250"/>
            <a:ext cx="4429125" cy="1059180"/>
          </a:xfrm>
          <a:prstGeom prst="rect">
            <a:avLst/>
          </a:prstGeom>
          <a:ln>
            <a:solidFill>
              <a:srgbClr val="0000FF"/>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1.1.2  IDLE简单使用与Python程序运行方式</a:t>
            </a:r>
            <a:endParaRPr lang="zh-CN" altLang="en-US"/>
          </a:p>
        </p:txBody>
      </p:sp>
      <p:sp>
        <p:nvSpPr>
          <p:cNvPr id="3" name="内容占位符 2"/>
          <p:cNvSpPr>
            <a:spLocks noGrp="1"/>
          </p:cNvSpPr>
          <p:nvPr>
            <p:ph idx="1"/>
          </p:nvPr>
        </p:nvSpPr>
        <p:spPr/>
        <p:txBody>
          <a:bodyPr/>
          <a:lstStyle/>
          <a:p>
            <a:pPr>
              <a:lnSpc>
                <a:spcPct val="140000"/>
              </a:lnSpc>
            </a:pPr>
            <a:r>
              <a:rPr lang="zh-CN" altLang="en-US"/>
              <a:t>除了在IDLE或其他Python开发环境中直接运行程序，也可以在命令提示符或PowerShell环境中使用Python解释器执行程序，图1-10在命令提示符环境演示了两种方式，第一种是明确指定使用Python解释器执行程序，第二种是不指定Python解释器，这时系统会根据扩展名自动调用Python解释器，推荐使用第一种形式。</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15</a:t>
            </a:fld>
            <a:endParaRPr lang="zh-CN" altLang="en-US"/>
          </a:p>
        </p:txBody>
      </p:sp>
      <p:pic>
        <p:nvPicPr>
          <p:cNvPr id="7" name="图片 7" descr="EHEJUPV~PF8K@YDISJHY(ZU"/>
          <p:cNvPicPr>
            <a:picLocks noChangeAspect="1"/>
          </p:cNvPicPr>
          <p:nvPr/>
        </p:nvPicPr>
        <p:blipFill>
          <a:blip r:embed="rId2"/>
          <a:stretch>
            <a:fillRect/>
          </a:stretch>
        </p:blipFill>
        <p:spPr>
          <a:xfrm>
            <a:off x="4268470" y="3460115"/>
            <a:ext cx="5681980" cy="2896235"/>
          </a:xfrm>
          <a:prstGeom prst="rect">
            <a:avLst/>
          </a:prstGeom>
          <a:ln>
            <a:solidFill>
              <a:srgbClr val="0000FF"/>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1.1.3  安装扩展库</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16</a:t>
            </a:fld>
            <a:endParaRPr lang="zh-CN" altLang="en-US"/>
          </a:p>
        </p:txBody>
      </p:sp>
      <p:sp>
        <p:nvSpPr>
          <p:cNvPr id="100" name="文本框 99"/>
          <p:cNvSpPr txBox="1"/>
          <p:nvPr/>
        </p:nvSpPr>
        <p:spPr>
          <a:xfrm>
            <a:off x="1003300" y="1188085"/>
            <a:ext cx="8609330" cy="398780"/>
          </a:xfrm>
          <a:prstGeom prst="rect">
            <a:avLst/>
          </a:prstGeom>
          <a:noFill/>
          <a:ln w="9525">
            <a:noFill/>
          </a:ln>
        </p:spPr>
        <p:txBody>
          <a:bodyPr wrap="square">
            <a:spAutoFit/>
          </a:bodyPr>
          <a:lstStyle/>
          <a:p>
            <a:pPr indent="0" algn="ctr"/>
            <a:r>
              <a:rPr lang="zh-CN" sz="2000" b="0">
                <a:ea typeface="宋体" panose="02010600030101010101" pitchFamily="2" charset="-122"/>
              </a:rPr>
              <a:t>表</a:t>
            </a:r>
            <a:r>
              <a:rPr lang="en-US" sz="2000" b="0">
                <a:latin typeface="Consolas" panose="020B0609020204030204" charset="0"/>
                <a:ea typeface="宋体" panose="02010600030101010101" pitchFamily="2" charset="-122"/>
              </a:rPr>
              <a:t>1-2  pip</a:t>
            </a:r>
            <a:r>
              <a:rPr lang="zh-CN" sz="2000" b="0">
                <a:ea typeface="宋体" panose="02010600030101010101" pitchFamily="2" charset="-122"/>
              </a:rPr>
              <a:t>常用子命令使用方法</a:t>
            </a:r>
            <a:endParaRPr lang="zh-CN" altLang="en-US" sz="2000"/>
          </a:p>
        </p:txBody>
      </p:sp>
      <p:graphicFrame>
        <p:nvGraphicFramePr>
          <p:cNvPr id="5" name="表格 4"/>
          <p:cNvGraphicFramePr/>
          <p:nvPr>
            <p:custDataLst>
              <p:tags r:id="rId1"/>
            </p:custDataLst>
          </p:nvPr>
        </p:nvGraphicFramePr>
        <p:xfrm>
          <a:off x="1003300" y="1669415"/>
          <a:ext cx="9167495" cy="3610610"/>
        </p:xfrm>
        <a:graphic>
          <a:graphicData uri="http://schemas.openxmlformats.org/drawingml/2006/table">
            <a:tbl>
              <a:tblPr firstRow="1" bandRow="1">
                <a:tableStyleId>{5940675A-B579-460E-94D1-54222C63F5DA}</a:tableStyleId>
              </a:tblPr>
              <a:tblGrid>
                <a:gridCol w="4570730">
                  <a:extLst>
                    <a:ext uri="{9D8B030D-6E8A-4147-A177-3AD203B41FA5}">
                      <a16:colId xmlns:a16="http://schemas.microsoft.com/office/drawing/2014/main" val="20000"/>
                    </a:ext>
                  </a:extLst>
                </a:gridCol>
                <a:gridCol w="4596765">
                  <a:extLst>
                    <a:ext uri="{9D8B030D-6E8A-4147-A177-3AD203B41FA5}">
                      <a16:colId xmlns:a16="http://schemas.microsoft.com/office/drawing/2014/main" val="20001"/>
                    </a:ext>
                  </a:extLst>
                </a:gridCol>
              </a:tblGrid>
              <a:tr h="310515">
                <a:tc>
                  <a:txBody>
                    <a:bodyPr/>
                    <a:lstStyle/>
                    <a:p>
                      <a:pPr indent="0" algn="ctr">
                        <a:buNone/>
                      </a:pPr>
                      <a:r>
                        <a:rPr lang="en-US" sz="1800" b="1">
                          <a:latin typeface="Consolas" panose="020B0609020204030204" charset="0"/>
                          <a:cs typeface="Consolas" panose="020B0609020204030204" charset="0"/>
                        </a:rPr>
                        <a:t>pip</a:t>
                      </a:r>
                      <a:r>
                        <a:rPr lang="en-US" sz="1800" b="1">
                          <a:latin typeface="Consolas" panose="020B0609020204030204" charset="0"/>
                          <a:ea typeface="宋体" panose="02010600030101010101" pitchFamily="2" charset="-122"/>
                          <a:cs typeface="Consolas" panose="020B0609020204030204" charset="0"/>
                        </a:rPr>
                        <a:t>子</a:t>
                      </a:r>
                      <a:r>
                        <a:rPr lang="en-US" sz="1800" b="1">
                          <a:latin typeface="Consolas" panose="020B0609020204030204" charset="0"/>
                          <a:cs typeface="Consolas" panose="020B0609020204030204" charset="0"/>
                        </a:rPr>
                        <a:t>命令示例</a:t>
                      </a:r>
                      <a:endParaRPr lang="en-US" altLang="en-US" sz="18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1">
                          <a:latin typeface="Consolas" panose="020B0609020204030204" charset="0"/>
                          <a:cs typeface="Consolas" panose="020B0609020204030204" charset="0"/>
                        </a:rPr>
                        <a:t>说明</a:t>
                      </a:r>
                      <a:endParaRPr lang="en-US" altLang="en-US" sz="18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5630">
                <a:tc>
                  <a:txBody>
                    <a:bodyPr/>
                    <a:lstStyle/>
                    <a:p>
                      <a:pPr indent="0">
                        <a:buNone/>
                      </a:pPr>
                      <a:r>
                        <a:rPr lang="en-US" sz="1800" b="0">
                          <a:latin typeface="Consolas" panose="020B0609020204030204" charset="0"/>
                          <a:cs typeface="Consolas" panose="020B0609020204030204" charset="0"/>
                        </a:rPr>
                        <a:t>pip freeze</a:t>
                      </a:r>
                      <a:r>
                        <a:rPr lang="en-US" sz="1800" b="0">
                          <a:latin typeface="Consolas" panose="020B0609020204030204" charset="0"/>
                          <a:ea typeface="宋体" panose="02010600030101010101" pitchFamily="2" charset="-122"/>
                          <a:cs typeface="Consolas" panose="020B0609020204030204" charset="0"/>
                        </a:rPr>
                        <a:t> [&gt;requirements.txt]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列出已安装</a:t>
                      </a:r>
                      <a:r>
                        <a:rPr lang="en-US" sz="1800" b="0">
                          <a:latin typeface="Consolas" panose="020B0609020204030204" charset="0"/>
                          <a:ea typeface="宋体" panose="02010600030101010101" pitchFamily="2" charset="-122"/>
                          <a:cs typeface="宋体" panose="02010600030101010101" pitchFamily="2" charset="-122"/>
                        </a:rPr>
                        <a:t>扩展库</a:t>
                      </a:r>
                      <a:r>
                        <a:rPr lang="en-US" sz="1800" b="0">
                          <a:latin typeface="Consolas" panose="020B0609020204030204" charset="0"/>
                          <a:cs typeface="Consolas" panose="020B0609020204030204" charset="0"/>
                        </a:rPr>
                        <a:t>及其版本号</a:t>
                      </a:r>
                      <a:r>
                        <a:rPr lang="en-US" sz="1800" b="0">
                          <a:latin typeface="Consolas" panose="020B0609020204030204" charset="0"/>
                          <a:ea typeface="宋体" panose="02010600030101010101" pitchFamily="2" charset="-122"/>
                          <a:cs typeface="宋体" panose="02010600030101010101" pitchFamily="2" charset="-122"/>
                        </a:rPr>
                        <a:t>，可以使用重定向功能把信息写入文本文件</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91895">
                <a:tc>
                  <a:txBody>
                    <a:bodyPr/>
                    <a:lstStyle/>
                    <a:p>
                      <a:pPr indent="0">
                        <a:buNone/>
                      </a:pPr>
                      <a:r>
                        <a:rPr lang="en-US" sz="1800" b="0">
                          <a:latin typeface="Consolas" panose="020B0609020204030204" charset="0"/>
                          <a:cs typeface="Consolas" panose="020B0609020204030204" charset="0"/>
                        </a:rPr>
                        <a:t>pip install SomePackage[==version]</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在线安装</a:t>
                      </a:r>
                      <a:r>
                        <a:rPr lang="en-US" sz="1800" b="0">
                          <a:latin typeface="Consolas" panose="020B0609020204030204" charset="0"/>
                          <a:ea typeface="宋体" panose="02010600030101010101" pitchFamily="2" charset="-122"/>
                          <a:cs typeface="Consolas" panose="020B0609020204030204" charset="0"/>
                        </a:rPr>
                        <a:t>扩展库</a:t>
                      </a:r>
                      <a:r>
                        <a:rPr lang="en-US" sz="1800" b="0">
                          <a:latin typeface="Consolas" panose="020B0609020204030204" charset="0"/>
                          <a:cs typeface="Consolas" panose="020B0609020204030204" charset="0"/>
                        </a:rPr>
                        <a:t>，</a:t>
                      </a:r>
                      <a:r>
                        <a:rPr lang="en-US" sz="1800" b="0">
                          <a:latin typeface="Consolas" panose="020B0609020204030204" charset="0"/>
                          <a:ea typeface="宋体" panose="02010600030101010101" pitchFamily="2" charset="-122"/>
                          <a:cs typeface="Consolas" panose="020B0609020204030204" charset="0"/>
                        </a:rPr>
                        <a:t>必要时</a:t>
                      </a:r>
                      <a:r>
                        <a:rPr lang="en-US" sz="1800" b="0">
                          <a:latin typeface="Consolas" panose="020B0609020204030204" charset="0"/>
                          <a:cs typeface="Consolas" panose="020B0609020204030204" charset="0"/>
                        </a:rPr>
                        <a:t>可以指定版本，不指定</a:t>
                      </a:r>
                      <a:r>
                        <a:rPr lang="en-US" sz="1800" b="0">
                          <a:latin typeface="Consolas" panose="020B0609020204030204" charset="0"/>
                          <a:ea typeface="宋体" panose="02010600030101010101" pitchFamily="2" charset="-122"/>
                          <a:cs typeface="Consolas" panose="020B0609020204030204" charset="0"/>
                        </a:rPr>
                        <a:t>时</a:t>
                      </a:r>
                      <a:r>
                        <a:rPr lang="en-US" sz="1800" b="0">
                          <a:latin typeface="Consolas" panose="020B0609020204030204" charset="0"/>
                          <a:cs typeface="Consolas" panose="020B0609020204030204" charset="0"/>
                        </a:rPr>
                        <a:t>默认安装最新版本，使用时把SomePackage替换为实际的扩展名名称，例如jieba、pillow、pypinyin</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0390">
                <a:tc>
                  <a:txBody>
                    <a:bodyPr/>
                    <a:lstStyle/>
                    <a:p>
                      <a:pPr indent="0">
                        <a:buNone/>
                      </a:pPr>
                      <a:r>
                        <a:rPr lang="en-US" sz="1800" b="0">
                          <a:latin typeface="Consolas" panose="020B0609020204030204" charset="0"/>
                          <a:cs typeface="Consolas" panose="020B0609020204030204" charset="0"/>
                        </a:rPr>
                        <a:t>pip install</a:t>
                      </a:r>
                      <a:r>
                        <a:rPr lang="en-US" sz="1800" b="0">
                          <a:latin typeface="Consolas" panose="020B0609020204030204" charset="0"/>
                          <a:ea typeface="宋体" panose="02010600030101010101" pitchFamily="2" charset="-122"/>
                          <a:cs typeface="Consolas" panose="020B0609020204030204" charset="0"/>
                        </a:rPr>
                        <a:t> -r requirements.txt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ea typeface="宋体" panose="02010600030101010101" pitchFamily="2" charset="-122"/>
                          <a:cs typeface="Consolas" panose="020B0609020204030204" charset="0"/>
                        </a:rPr>
                        <a:t>从文本文件（由当前表格第一行的freeze子命令创建）中读取扩展库信息并安装扩展库</a:t>
                      </a:r>
                      <a:endParaRPr lang="en-US" altLang="en-US" sz="1800" b="0">
                        <a:latin typeface="Consolas" panose="020B0609020204030204" charset="0"/>
                        <a:ea typeface="宋体" panose="02010600030101010101" pitchFamily="2" charset="-122"/>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0515">
                <a:tc>
                  <a:txBody>
                    <a:bodyPr/>
                    <a:lstStyle/>
                    <a:p>
                      <a:pPr indent="0">
                        <a:buNone/>
                      </a:pPr>
                      <a:r>
                        <a:rPr lang="en-US" sz="1800" b="0">
                          <a:latin typeface="Consolas" panose="020B0609020204030204" charset="0"/>
                          <a:cs typeface="Consolas" panose="020B0609020204030204" charset="0"/>
                        </a:rPr>
                        <a:t>pip install SomePackage.whl</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通过whl文件离线安装扩展库</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1150">
                <a:tc>
                  <a:txBody>
                    <a:bodyPr/>
                    <a:lstStyle/>
                    <a:p>
                      <a:pPr indent="0">
                        <a:buNone/>
                      </a:pPr>
                      <a:r>
                        <a:rPr lang="en-US" sz="1800" b="0">
                          <a:latin typeface="Consolas" panose="020B0609020204030204" charset="0"/>
                          <a:cs typeface="Consolas" panose="020B0609020204030204" charset="0"/>
                        </a:rPr>
                        <a:t>pip install --upgrade SomePackage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升级SomePackage模块到最新版本</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0515">
                <a:tc>
                  <a:txBody>
                    <a:bodyPr/>
                    <a:lstStyle/>
                    <a:p>
                      <a:pPr indent="0">
                        <a:buNone/>
                      </a:pPr>
                      <a:r>
                        <a:rPr lang="en-US" sz="1800" b="0">
                          <a:latin typeface="Consolas" panose="020B0609020204030204" charset="0"/>
                          <a:cs typeface="Consolas" panose="020B0609020204030204" charset="0"/>
                        </a:rPr>
                        <a:t>pip uninstall SomePackage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卸载SomePackage模块</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1.1.3  安装扩展库</a:t>
            </a:r>
            <a:endParaRPr lang="zh-CN" altLang="en-US"/>
          </a:p>
        </p:txBody>
      </p:sp>
      <p:sp>
        <p:nvSpPr>
          <p:cNvPr id="3" name="内容占位符 2"/>
          <p:cNvSpPr>
            <a:spLocks noGrp="1"/>
          </p:cNvSpPr>
          <p:nvPr>
            <p:ph idx="1"/>
          </p:nvPr>
        </p:nvSpPr>
        <p:spPr/>
        <p:txBody>
          <a:bodyPr/>
          <a:lstStyle/>
          <a:p>
            <a:pPr>
              <a:lnSpc>
                <a:spcPct val="130000"/>
              </a:lnSpc>
            </a:pPr>
            <a:r>
              <a:rPr lang="zh-CN" altLang="en-US"/>
              <a:t>如果由于网速问题导致在线安装速度过慢的话，pip命令支持指定国内的站点来提高速度，下面的命令用来从阿里云服务器下载安装扩展库jieba，其他服务器地址可以自行查阅。</a:t>
            </a:r>
          </a:p>
          <a:p>
            <a:pPr marL="0" indent="0">
              <a:buNone/>
            </a:pPr>
            <a:r>
              <a:rPr lang="zh-CN" altLang="en-US">
                <a:cs typeface="Consolas" panose="020B0609020204030204" charset="0"/>
              </a:rPr>
              <a:t>pip install jieba -i http://mirrors.aliyun.com/pypi/simple --trusted-host mirrors.aliyun.com</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17</a:t>
            </a:fld>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1.1.3  安装扩展库</a:t>
            </a:r>
            <a:endParaRPr lang="zh-CN" altLang="en-US"/>
          </a:p>
        </p:txBody>
      </p:sp>
      <p:sp>
        <p:nvSpPr>
          <p:cNvPr id="3" name="内容占位符 2"/>
          <p:cNvSpPr>
            <a:spLocks noGrp="1"/>
          </p:cNvSpPr>
          <p:nvPr>
            <p:ph idx="1"/>
          </p:nvPr>
        </p:nvSpPr>
        <p:spPr/>
        <p:txBody>
          <a:bodyPr/>
          <a:lstStyle/>
          <a:p>
            <a:pPr>
              <a:lnSpc>
                <a:spcPct val="120000"/>
              </a:lnSpc>
            </a:pPr>
            <a:r>
              <a:rPr lang="zh-CN" altLang="en-US"/>
              <a:t>如果扩展库暂时不支持自己使用的Python版本或者需要，可以从http://www.lfd.uci.edu/~gohlke/pythonlibs/下载大量第三方编译好的轮子文件（.whl格式的扩展库二进制安装文件）然后离线安装。此处要注意，一定要选择</a:t>
            </a:r>
            <a:r>
              <a:rPr lang="zh-CN" altLang="en-US">
                <a:solidFill>
                  <a:srgbClr val="FF0000"/>
                </a:solidFill>
              </a:rPr>
              <a:t>正确版本</a:t>
            </a:r>
            <a:r>
              <a:rPr lang="zh-CN" altLang="en-US"/>
              <a:t>（文件名中有cp38表示适用于Python 3.8，有cp37表示适用于Python 3.7，以此类推；文件名中有win32表示适用于32位Python，有win_amd64表示适用于64位Python），并且一定</a:t>
            </a:r>
            <a:r>
              <a:rPr lang="zh-CN" altLang="en-US">
                <a:solidFill>
                  <a:srgbClr val="FF0000"/>
                </a:solidFill>
              </a:rPr>
              <a:t>不要修改下载的文件名</a:t>
            </a:r>
            <a:r>
              <a:rPr lang="zh-CN" altLang="en-US"/>
              <a:t>。然后在命令提示符环境中使用pip命令进行离线安装，指定文件的完整路径和扩展名，例如：</a:t>
            </a:r>
          </a:p>
          <a:p>
            <a:pPr marL="0" indent="0">
              <a:buNone/>
            </a:pPr>
            <a:r>
              <a:rPr lang="zh-CN" altLang="en-US"/>
              <a:t>pip install psutil-5.6.7-cp38-cp38-win_amd64.whl</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18</a:t>
            </a:fld>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1.1.3  安装扩展库</a:t>
            </a:r>
            <a:endParaRPr lang="zh-CN" altLang="en-US"/>
          </a:p>
        </p:txBody>
      </p:sp>
      <p:sp>
        <p:nvSpPr>
          <p:cNvPr id="3" name="内容占位符 2"/>
          <p:cNvSpPr>
            <a:spLocks noGrp="1"/>
          </p:cNvSpPr>
          <p:nvPr>
            <p:ph idx="1"/>
          </p:nvPr>
        </p:nvSpPr>
        <p:spPr/>
        <p:txBody>
          <a:bodyPr/>
          <a:lstStyle/>
          <a:p>
            <a:pPr>
              <a:lnSpc>
                <a:spcPct val="140000"/>
              </a:lnSpc>
            </a:pPr>
            <a:r>
              <a:rPr lang="zh-CN" altLang="en-US"/>
              <a:t>如果遇到类似于“拒绝访问”的出错提示，可以使用管理员权限启动命令提示符，或者执行pip命令时增加选项“--user”。</a:t>
            </a:r>
          </a:p>
          <a:p>
            <a:pPr>
              <a:lnSpc>
                <a:spcPct val="140000"/>
              </a:lnSpc>
            </a:pPr>
            <a:r>
              <a:rPr lang="zh-CN" altLang="en-US"/>
              <a:t>如果遇到提示安装成功但在使用时却提示不存在的情况，检查扩展库是否安装到了正确的Python环境中，</a:t>
            </a:r>
            <a:r>
              <a:rPr lang="zh-CN" altLang="en-US">
                <a:solidFill>
                  <a:srgbClr val="FF0000"/>
                </a:solidFill>
              </a:rPr>
              <a:t>同一台计算机上不同Python环境的扩展库要分别进行安装</a:t>
            </a:r>
            <a:r>
              <a:rPr lang="zh-CN" altLang="en-US"/>
              <a:t>。</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19</a:t>
            </a:fld>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1.1.4  导入与使用标准库、扩展库对象</a:t>
            </a:r>
          </a:p>
        </p:txBody>
      </p:sp>
      <p:sp>
        <p:nvSpPr>
          <p:cNvPr id="3" name="内容占位符 2"/>
          <p:cNvSpPr>
            <a:spLocks noGrp="1"/>
          </p:cNvSpPr>
          <p:nvPr>
            <p:ph idx="1"/>
          </p:nvPr>
        </p:nvSpPr>
        <p:spPr/>
        <p:txBody>
          <a:bodyPr/>
          <a:lstStyle/>
          <a:p>
            <a:pPr marL="0" indent="0">
              <a:lnSpc>
                <a:spcPct val="130000"/>
              </a:lnSpc>
              <a:buNone/>
            </a:pPr>
            <a:r>
              <a:rPr lang="zh-CN" altLang="en-US"/>
              <a:t>（1）使用“import 模块名[ as 别名]”的方式将模块导入，使用其中的对象时需要在对象之前加上模块名作为前缀，以“模块名.对象名”的形式进行访问。如果模块名字很长的话，可以为导入的模块设置一个别名，然后使用“别名.对象名”的方式来使用其中的对象。</a:t>
            </a:r>
          </a:p>
          <a:p>
            <a:pPr marL="0" indent="0">
              <a:buNone/>
            </a:pPr>
            <a:r>
              <a:rPr lang="zh-CN" altLang="en-US" sz="2000"/>
              <a:t>&gt;&gt;&gt; import math</a:t>
            </a:r>
          </a:p>
          <a:p>
            <a:pPr marL="0" indent="0">
              <a:buNone/>
            </a:pPr>
            <a:r>
              <a:rPr lang="zh-CN" altLang="en-US" sz="2000"/>
              <a:t>&gt;&gt;&gt; print(math.factorial(36))        # 计算36的阶乘</a:t>
            </a:r>
          </a:p>
          <a:p>
            <a:pPr marL="0" indent="0">
              <a:buNone/>
            </a:pPr>
            <a:r>
              <a:rPr lang="zh-CN" altLang="en-US" sz="2000">
                <a:solidFill>
                  <a:srgbClr val="00B0F0"/>
                </a:solidFill>
              </a:rPr>
              <a:t>371993326789901217467999448150835200000000</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20</a:t>
            </a:fld>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1.1.4  导入与使用标准库、扩展库对象</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（2）使用“from 模块名/库名 import 对象名/模块名[ as 别名]”的方式仅导入明确指定的对象，使用对象时不需要使用模块名作为前缀，可以减少程序员需要输入的代码量。使用这种形式既可以导入库中的模块，也可以导入模块中的对象。</a:t>
            </a:r>
          </a:p>
          <a:p>
            <a:pPr marL="0" indent="0">
              <a:buNone/>
            </a:pPr>
            <a:r>
              <a:rPr lang="zh-CN" altLang="en-US" sz="2000"/>
              <a:t>&gt;&gt;&gt; from random import sample</a:t>
            </a:r>
          </a:p>
          <a:p>
            <a:pPr marL="0" indent="0">
              <a:buNone/>
            </a:pPr>
            <a:r>
              <a:rPr lang="zh-CN" altLang="en-US" sz="2000"/>
              <a:t>&gt;&gt;&gt; print(sample(range(100), 10))   # 从[0,100)区间选择10个不重复的数</a:t>
            </a:r>
          </a:p>
          <a:p>
            <a:pPr marL="0" indent="0">
              <a:buNone/>
            </a:pPr>
            <a:r>
              <a:rPr lang="zh-CN" altLang="en-US" sz="2000">
                <a:solidFill>
                  <a:srgbClr val="00B0F0"/>
                </a:solidFill>
              </a:rPr>
              <a:t>[55, 8, 86, 95, 20, 37, 13, 41, 17, 75]</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21</a:t>
            </a:fld>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1.1.4  导入与使用标准库、扩展库对象</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（3）使用“from 模块名 import *”的方式可以一次导入模块中的所有对象或者特殊成员__all__列表中明确指定的对象，使用模块中的对象时不需要使用模块名作为前缀。一般并不建议这样使用，除非是程序中用到了某个库中的大部分对象。</a:t>
            </a:r>
          </a:p>
          <a:p>
            <a:pPr marL="0" indent="0">
              <a:buNone/>
            </a:pPr>
            <a:r>
              <a:rPr lang="zh-CN" altLang="en-US" sz="2000"/>
              <a:t>&gt;&gt;&gt; from time import *</a:t>
            </a:r>
          </a:p>
          <a:p>
            <a:pPr marL="0" indent="0">
              <a:buNone/>
            </a:pPr>
            <a:r>
              <a:rPr lang="zh-CN" altLang="en-US" sz="2000"/>
              <a:t>&gt;&gt;&gt; print(localtime())               # 查看当前的日期时间</a:t>
            </a:r>
          </a:p>
          <a:p>
            <a:pPr marL="0" indent="0">
              <a:buNone/>
            </a:pPr>
            <a:r>
              <a:rPr lang="zh-CN" altLang="en-US" sz="2000">
                <a:solidFill>
                  <a:srgbClr val="00B0F0"/>
                </a:solidFill>
              </a:rPr>
              <a:t>time.struct_time(tm_year=2021, tm_mon=2, tm_mday=8, tm_hour=10, tm_min=27, tm_sec=23, tm_wday=0, tm_yday=39, tm_isdst=0)</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22</a:t>
            </a:fld>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1.2  Python编码规范</a:t>
            </a:r>
          </a:p>
        </p:txBody>
      </p:sp>
      <p:sp>
        <p:nvSpPr>
          <p:cNvPr id="3" name="内容占位符 2"/>
          <p:cNvSpPr>
            <a:spLocks noGrp="1"/>
          </p:cNvSpPr>
          <p:nvPr>
            <p:ph idx="1"/>
          </p:nvPr>
        </p:nvSpPr>
        <p:spPr/>
        <p:txBody>
          <a:bodyPr/>
          <a:lstStyle/>
          <a:p>
            <a:pPr marL="0" indent="0">
              <a:lnSpc>
                <a:spcPct val="130000"/>
              </a:lnSpc>
              <a:buNone/>
            </a:pPr>
            <a:r>
              <a:rPr lang="zh-CN" altLang="en-US"/>
              <a:t>（1）缩进</a:t>
            </a:r>
          </a:p>
          <a:p>
            <a:pPr>
              <a:lnSpc>
                <a:spcPct val="130000"/>
              </a:lnSpc>
            </a:pPr>
            <a:r>
              <a:rPr lang="zh-CN" altLang="en-US"/>
              <a:t>在函数定义、类定义、选择结构、循环结构、异常处理结构和with语句等结构中，对应的函数体或语句块都必须有相应的缩进。当某一行代码与上一行代码不在同样的缩进层次上，并且与之前某行代码的缩进层次相同，表示上一行代码所在的语句块结束。具有相同缩进量的连续多行代码是顺序结构，从上往下执行每行代码。</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23</a:t>
            </a:fld>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1.2  Python编码规范</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（2）空格与空行</a:t>
            </a:r>
          </a:p>
          <a:p>
            <a:pPr>
              <a:lnSpc>
                <a:spcPct val="130000"/>
              </a:lnSpc>
            </a:pPr>
            <a:r>
              <a:rPr lang="zh-CN" altLang="en-US"/>
              <a:t>作为一般建议，最好在每个类和函数的定义或一段完整的功能代码之后增加一个空行，在运算符（表示成员访问的圆点、表示函数定义与调用的圆括号以及表示下标、切片的方括号除外）两侧各增加一个空格，逗号和字典元素中“健”与“值”之间的冒号后面增加一个空格，让代码适当松散一点，不要过于密集。</a:t>
            </a:r>
          </a:p>
          <a:p>
            <a:pPr>
              <a:lnSpc>
                <a:spcPct val="130000"/>
              </a:lnSpc>
            </a:pPr>
            <a:r>
              <a:rPr lang="zh-CN" altLang="en-US"/>
              <a:t>为了提高代码可读性，可以灵活运用这个规则，例如表达式“3*5 + 2*3”的可读性会比“3 * 5 + 2 * 3”要好一些。</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24</a:t>
            </a:fld>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1.2  Python编码规范</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（3）标识符命名</a:t>
            </a:r>
          </a:p>
          <a:p>
            <a:pPr>
              <a:lnSpc>
                <a:spcPct val="130000"/>
              </a:lnSpc>
            </a:pPr>
            <a:r>
              <a:rPr lang="zh-CN" altLang="en-US"/>
              <a:t>常量（constant）名、变量（variable）名、函数（function）名、类（class）名、成员方法（method）名、属性（property）名统称为标识符（identifier），其中变量用来表示初始结果、中间结果和最终结果的数据及其支持的操作，函数用来表示一段封装了某种功能的代码，类是具有相似特征和共同行为的对象的抽象。</a:t>
            </a:r>
          </a:p>
          <a:p>
            <a:pPr>
              <a:lnSpc>
                <a:spcPct val="130000"/>
              </a:lnSpc>
            </a:pPr>
            <a:r>
              <a:rPr lang="zh-CN" altLang="en-US"/>
              <a:t>在为标识符起名字时，至少应该做到“见名知义”，优先考虑使用英文单词或单词的组合作为标识符名字。</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25</a:t>
            </a:fld>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1.2  Python编码规范</a:t>
            </a:r>
            <a:endParaRPr lang="zh-CN" altLang="en-US"/>
          </a:p>
        </p:txBody>
      </p:sp>
      <p:sp>
        <p:nvSpPr>
          <p:cNvPr id="3" name="内容占位符 2"/>
          <p:cNvSpPr>
            <a:spLocks noGrp="1"/>
          </p:cNvSpPr>
          <p:nvPr>
            <p:ph idx="1"/>
          </p:nvPr>
        </p:nvSpPr>
        <p:spPr/>
        <p:txBody>
          <a:bodyPr>
            <a:normAutofit lnSpcReduction="20000"/>
          </a:bodyPr>
          <a:lstStyle/>
          <a:p>
            <a:pPr marL="0" indent="0">
              <a:lnSpc>
                <a:spcPct val="150000"/>
              </a:lnSpc>
              <a:buNone/>
            </a:pPr>
            <a:r>
              <a:rPr lang="zh-CN" altLang="en-US"/>
              <a:t>除“见名知义”这个基本要求之外，在Python中定义标识符时，还应该遵守下面的规范。</a:t>
            </a:r>
          </a:p>
          <a:p>
            <a:pPr>
              <a:lnSpc>
                <a:spcPct val="150000"/>
              </a:lnSpc>
            </a:pPr>
            <a:r>
              <a:rPr lang="zh-CN" altLang="en-US" sz="2000">
                <a:solidFill>
                  <a:srgbClr val="FF0000"/>
                </a:solidFill>
              </a:rPr>
              <a:t>必须</a:t>
            </a:r>
            <a:r>
              <a:rPr lang="zh-CN" altLang="en-US" sz="2000"/>
              <a:t>以英文字母、汉字或下划线开头。</a:t>
            </a:r>
          </a:p>
          <a:p>
            <a:pPr>
              <a:lnSpc>
                <a:spcPct val="150000"/>
              </a:lnSpc>
            </a:pPr>
            <a:r>
              <a:rPr lang="zh-CN" altLang="en-US" sz="2000"/>
              <a:t>中间位置可以包含汉字、英文字母、数字和下画线，</a:t>
            </a:r>
            <a:r>
              <a:rPr lang="zh-CN" altLang="en-US" sz="2000">
                <a:solidFill>
                  <a:srgbClr val="FF0000"/>
                </a:solidFill>
              </a:rPr>
              <a:t>不能</a:t>
            </a:r>
            <a:r>
              <a:rPr lang="zh-CN" altLang="en-US" sz="2000"/>
              <a:t>有空格或任何标点符号。</a:t>
            </a:r>
          </a:p>
          <a:p>
            <a:pPr>
              <a:lnSpc>
                <a:spcPct val="150000"/>
              </a:lnSpc>
            </a:pPr>
            <a:r>
              <a:rPr lang="zh-CN" altLang="en-US" sz="2000">
                <a:solidFill>
                  <a:srgbClr val="FF0000"/>
                </a:solidFill>
              </a:rPr>
              <a:t>不能</a:t>
            </a:r>
            <a:r>
              <a:rPr lang="zh-CN" altLang="en-US" sz="2000"/>
              <a:t>使用关键字，例如yield、lambda、def、else、for、break、if、while、try、return都是不能用作标识符名称的。可以导入模块keyword之后使用print(keyword.kwlist)查看所有关键字。</a:t>
            </a:r>
          </a:p>
          <a:p>
            <a:pPr>
              <a:lnSpc>
                <a:spcPct val="150000"/>
              </a:lnSpc>
            </a:pPr>
            <a:r>
              <a:rPr lang="zh-CN" altLang="en-US" sz="2000"/>
              <a:t>对英文字母的大小写</a:t>
            </a:r>
            <a:r>
              <a:rPr lang="zh-CN" altLang="en-US" sz="2000">
                <a:solidFill>
                  <a:srgbClr val="FF0000"/>
                </a:solidFill>
              </a:rPr>
              <a:t>敏感</a:t>
            </a:r>
            <a:r>
              <a:rPr lang="zh-CN" altLang="en-US" sz="2000"/>
              <a:t>，例如student和Student是不同的标识符名称。</a:t>
            </a:r>
          </a:p>
          <a:p>
            <a:pPr>
              <a:lnSpc>
                <a:spcPct val="150000"/>
              </a:lnSpc>
            </a:pPr>
            <a:r>
              <a:rPr lang="zh-CN" altLang="en-US" sz="2000">
                <a:solidFill>
                  <a:srgbClr val="FF0000"/>
                </a:solidFill>
              </a:rPr>
              <a:t>不建议</a:t>
            </a:r>
            <a:r>
              <a:rPr lang="zh-CN" altLang="en-US" sz="2000"/>
              <a:t>使用系统内置的模块名、类型名或函数名以及已导入的模块名及其成员名作变量名或者自定义函数名、类名。</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26</a:t>
            </a:fld>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1.2  Python编码规范</a:t>
            </a:r>
            <a:endParaRPr lang="zh-CN" altLang="en-US"/>
          </a:p>
        </p:txBody>
      </p:sp>
      <p:sp>
        <p:nvSpPr>
          <p:cNvPr id="3" name="内容占位符 2"/>
          <p:cNvSpPr>
            <a:spLocks noGrp="1"/>
          </p:cNvSpPr>
          <p:nvPr>
            <p:ph idx="1"/>
          </p:nvPr>
        </p:nvSpPr>
        <p:spPr/>
        <p:txBody>
          <a:bodyPr>
            <a:normAutofit lnSpcReduction="20000"/>
          </a:bodyPr>
          <a:lstStyle/>
          <a:p>
            <a:pPr marL="0" indent="0">
              <a:lnSpc>
                <a:spcPct val="130000"/>
              </a:lnSpc>
              <a:buNone/>
            </a:pPr>
            <a:r>
              <a:rPr lang="zh-CN" altLang="en-US"/>
              <a:t>（4）续行符</a:t>
            </a:r>
          </a:p>
          <a:p>
            <a:pPr>
              <a:lnSpc>
                <a:spcPct val="130000"/>
              </a:lnSpc>
            </a:pPr>
            <a:r>
              <a:rPr lang="zh-CN" altLang="en-US"/>
              <a:t>尽量不要写过长的语句，应尽量保证一行代码不超过屏幕宽度（正常显示的情况下不超过79个英文半角字符）以提高可读性。如果语句确实太长超过屏幕宽度，最好在行尾使用</a:t>
            </a:r>
            <a:r>
              <a:rPr lang="zh-CN" altLang="en-US">
                <a:solidFill>
                  <a:srgbClr val="FF0000"/>
                </a:solidFill>
              </a:rPr>
              <a:t>续行符</a:t>
            </a:r>
            <a:r>
              <a:rPr lang="zh-CN" altLang="en-US"/>
              <a:t>（continuation character）“\”表示下一行代码仍属于本条语句，或者使用</a:t>
            </a:r>
            <a:r>
              <a:rPr lang="zh-CN" altLang="en-US">
                <a:solidFill>
                  <a:srgbClr val="FF0000"/>
                </a:solidFill>
              </a:rPr>
              <a:t>圆括号</a:t>
            </a:r>
            <a:r>
              <a:rPr lang="zh-CN" altLang="en-US"/>
              <a:t>把多行代码括起来表示是一条语句。这两种形式属于显式续行，另外列表、元组、字典、集合中的元素过多时可以直接在某个元素后逗号后面进行换行，这属于</a:t>
            </a:r>
            <a:r>
              <a:rPr lang="zh-CN" altLang="en-US">
                <a:solidFill>
                  <a:srgbClr val="FF0000"/>
                </a:solidFill>
              </a:rPr>
              <a:t>隐式续行</a:t>
            </a:r>
            <a:r>
              <a:rPr lang="zh-CN" altLang="en-US"/>
              <a:t>的用法。</a:t>
            </a:r>
          </a:p>
          <a:p>
            <a:pPr marL="0" indent="0">
              <a:buNone/>
            </a:pPr>
            <a:r>
              <a:rPr lang="zh-CN" altLang="en-US" sz="2000"/>
              <a:t>expression1 = 1 + 2 + 3\       # 使用反斜线作为续行符</a:t>
            </a:r>
          </a:p>
          <a:p>
            <a:pPr marL="0" indent="0">
              <a:buNone/>
            </a:pPr>
            <a:r>
              <a:rPr lang="zh-CN" altLang="en-US" sz="2000"/>
              <a:t>              + 4 + 5</a:t>
            </a:r>
          </a:p>
          <a:p>
            <a:pPr marL="0" indent="0">
              <a:buNone/>
            </a:pPr>
            <a:r>
              <a:rPr lang="zh-CN" altLang="en-US" sz="2000"/>
              <a:t>expression2 = (1 + 2 + 3       # 把多行表达式放在圆括号中表示是一条语句</a:t>
            </a:r>
          </a:p>
          <a:p>
            <a:pPr marL="0" indent="0">
              <a:buNone/>
            </a:pPr>
            <a:r>
              <a:rPr lang="zh-CN" altLang="en-US" sz="2000"/>
              <a:t>               + 4 + 5)</a:t>
            </a:r>
          </a:p>
          <a:p>
            <a:pPr marL="0" indent="0">
              <a:buNone/>
            </a:pPr>
            <a:r>
              <a:rPr lang="zh-CN" altLang="en-US" sz="2000"/>
              <a:t>data = [80, 90, 100,           # 隐式续行</a:t>
            </a:r>
          </a:p>
          <a:p>
            <a:pPr marL="0" indent="0">
              <a:buNone/>
            </a:pPr>
            <a:r>
              <a:rPr lang="zh-CN" altLang="en-US" sz="2000"/>
              <a:t>        60, 70, 80]</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27</a:t>
            </a:fld>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1.2  Python编码规范</a:t>
            </a:r>
            <a:endParaRPr lang="zh-CN" altLang="en-US"/>
          </a:p>
        </p:txBody>
      </p:sp>
      <p:sp>
        <p:nvSpPr>
          <p:cNvPr id="3" name="内容占位符 2"/>
          <p:cNvSpPr>
            <a:spLocks noGrp="1"/>
          </p:cNvSpPr>
          <p:nvPr>
            <p:ph idx="1"/>
          </p:nvPr>
        </p:nvSpPr>
        <p:spPr/>
        <p:txBody>
          <a:bodyPr/>
          <a:lstStyle/>
          <a:p>
            <a:pPr marL="0" indent="0">
              <a:lnSpc>
                <a:spcPct val="140000"/>
              </a:lnSpc>
              <a:buNone/>
            </a:pPr>
            <a:r>
              <a:rPr lang="zh-CN" altLang="en-US"/>
              <a:t>（5）注释</a:t>
            </a:r>
          </a:p>
          <a:p>
            <a:pPr>
              <a:lnSpc>
                <a:spcPct val="140000"/>
              </a:lnSpc>
            </a:pPr>
            <a:r>
              <a:rPr lang="zh-CN" altLang="en-US"/>
              <a:t>在Python中有两种常用的注释（comment）形式：井号“#”和三引号。</a:t>
            </a:r>
            <a:r>
              <a:rPr lang="zh-CN" altLang="en-US">
                <a:solidFill>
                  <a:srgbClr val="FF0000"/>
                </a:solidFill>
              </a:rPr>
              <a:t>井号</a:t>
            </a:r>
            <a:r>
              <a:rPr lang="zh-CN" altLang="en-US"/>
              <a:t>“#”用于单行注释，表示本行中“#”符号之后的内容不作为代码运行，一般建议在表示注释的井号“#”后面增加一个空格再写注释内容，并且同一段代码中行内注释的井号尽量垂直对齐；一对</a:t>
            </a:r>
            <a:r>
              <a:rPr lang="zh-CN" altLang="en-US">
                <a:solidFill>
                  <a:srgbClr val="FF0000"/>
                </a:solidFill>
              </a:rPr>
              <a:t>三引号</a:t>
            </a:r>
            <a:r>
              <a:rPr lang="zh-CN" altLang="en-US"/>
              <a:t>（三单引号或三双引号都可以）常用于大段说明性文本的注释，也可以用于表示包含多行的字符串。</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28</a:t>
            </a:fld>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1.2  Python编码规范</a:t>
            </a:r>
            <a:endParaRPr lang="zh-CN" altLang="en-US"/>
          </a:p>
        </p:txBody>
      </p:sp>
      <p:sp>
        <p:nvSpPr>
          <p:cNvPr id="3" name="内容占位符 2"/>
          <p:cNvSpPr>
            <a:spLocks noGrp="1"/>
          </p:cNvSpPr>
          <p:nvPr>
            <p:ph idx="1"/>
          </p:nvPr>
        </p:nvSpPr>
        <p:spPr/>
        <p:txBody>
          <a:bodyPr/>
          <a:lstStyle/>
          <a:p>
            <a:pPr marL="0" indent="0">
              <a:lnSpc>
                <a:spcPct val="140000"/>
              </a:lnSpc>
              <a:buNone/>
            </a:pPr>
            <a:r>
              <a:rPr lang="zh-CN" altLang="en-US"/>
              <a:t>（6）圆括号</a:t>
            </a:r>
          </a:p>
          <a:p>
            <a:pPr>
              <a:lnSpc>
                <a:spcPct val="140000"/>
              </a:lnSpc>
            </a:pPr>
            <a:r>
              <a:rPr lang="zh-CN" altLang="en-US"/>
              <a:t>圆括号（parenthesis）除了在函数定义与调用时用来包含</a:t>
            </a:r>
            <a:r>
              <a:rPr lang="zh-CN" altLang="en-US">
                <a:solidFill>
                  <a:srgbClr val="FF0000"/>
                </a:solidFill>
              </a:rPr>
              <a:t>参数</a:t>
            </a:r>
            <a:r>
              <a:rPr lang="zh-CN" altLang="en-US"/>
              <a:t>、定义</a:t>
            </a:r>
            <a:r>
              <a:rPr lang="zh-CN" altLang="en-US">
                <a:solidFill>
                  <a:srgbClr val="FF0000"/>
                </a:solidFill>
              </a:rPr>
              <a:t>元组</a:t>
            </a:r>
            <a:r>
              <a:rPr lang="zh-CN" altLang="en-US"/>
              <a:t>或</a:t>
            </a:r>
            <a:r>
              <a:rPr lang="zh-CN" altLang="en-US">
                <a:solidFill>
                  <a:srgbClr val="FF0000"/>
                </a:solidFill>
              </a:rPr>
              <a:t>生成器表达式</a:t>
            </a:r>
            <a:r>
              <a:rPr lang="zh-CN" altLang="en-US"/>
              <a:t>以及用来</a:t>
            </a:r>
            <a:r>
              <a:rPr lang="zh-CN" altLang="en-US">
                <a:solidFill>
                  <a:srgbClr val="FF0000"/>
                </a:solidFill>
              </a:rPr>
              <a:t>表示多行代码为一条语句</a:t>
            </a:r>
            <a:r>
              <a:rPr lang="zh-CN" altLang="en-US"/>
              <a:t>，还常用来</a:t>
            </a:r>
            <a:r>
              <a:rPr lang="zh-CN" altLang="en-US">
                <a:solidFill>
                  <a:srgbClr val="FF0000"/>
                </a:solidFill>
              </a:rPr>
              <a:t>修改表达式计算顺序</a:t>
            </a:r>
            <a:r>
              <a:rPr lang="zh-CN" altLang="en-US"/>
              <a:t>或者</a:t>
            </a:r>
            <a:r>
              <a:rPr lang="zh-CN" altLang="en-US">
                <a:solidFill>
                  <a:srgbClr val="FF0000"/>
                </a:solidFill>
              </a:rPr>
              <a:t>增加代码可读性</a:t>
            </a:r>
            <a:r>
              <a:rPr lang="zh-CN" altLang="en-US"/>
              <a:t>。</a:t>
            </a:r>
          </a:p>
          <a:p>
            <a:pPr>
              <a:lnSpc>
                <a:spcPct val="140000"/>
              </a:lnSpc>
            </a:pPr>
            <a:r>
              <a:rPr lang="zh-CN" altLang="en-US"/>
              <a:t>建议在复杂表达式中适当的位置增加括号，明确说明运算顺序避免歧义，尽最大可能减少人类阅读时可能的困扰，除非运算符优先级与大多数人所具备的常识高度一致。</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29</a:t>
            </a:fld>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1.2  Python编码规范</a:t>
            </a:r>
            <a:endParaRPr lang="zh-CN" altLang="en-US"/>
          </a:p>
        </p:txBody>
      </p:sp>
      <p:sp>
        <p:nvSpPr>
          <p:cNvPr id="3" name="内容占位符 2"/>
          <p:cNvSpPr>
            <a:spLocks noGrp="1"/>
          </p:cNvSpPr>
          <p:nvPr>
            <p:ph idx="1"/>
          </p:nvPr>
        </p:nvSpPr>
        <p:spPr/>
        <p:txBody>
          <a:bodyPr/>
          <a:lstStyle/>
          <a:p>
            <a:pPr marL="0" indent="0">
              <a:lnSpc>
                <a:spcPct val="140000"/>
              </a:lnSpc>
              <a:buNone/>
            </a:pPr>
            <a:r>
              <a:rPr lang="zh-CN" altLang="en-US"/>
              <a:t>（7）定界符、分隔符、运算符</a:t>
            </a:r>
          </a:p>
          <a:p>
            <a:pPr>
              <a:lnSpc>
                <a:spcPct val="140000"/>
              </a:lnSpc>
            </a:pPr>
            <a:r>
              <a:rPr lang="zh-CN" altLang="en-US"/>
              <a:t>在编写Python程序时，所有定界符、分隔符（delimiter）和运算符（operator）都应使用英文半角字符，例如可迭代对象中元素之间或函数多个参数之间的逗号、表示列表的方括号、表示元组/生成器表达式/函数定义或调用的圆括号、表示字典和集合的大括号、表示字符串和字节串的引号、字典的“键”和“值”之间的冒号、选择结构/循环结构/异常处理结构/with块/函数定义/lambda表达式/类定义/类的成员方法定义时的冒号以及所有运算符，这些都应该使用</a:t>
            </a:r>
            <a:r>
              <a:rPr lang="zh-CN" altLang="en-US">
                <a:solidFill>
                  <a:srgbClr val="FF0000"/>
                </a:solidFill>
              </a:rPr>
              <a:t>英文半角输入法</a:t>
            </a:r>
            <a:r>
              <a:rPr lang="zh-CN" altLang="en-US"/>
              <a:t>，不能是全角字符。</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30</a:t>
            </a:fld>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1.3  常用数据类型</a:t>
            </a:r>
          </a:p>
        </p:txBody>
      </p:sp>
      <p:sp>
        <p:nvSpPr>
          <p:cNvPr id="3" name="内容占位符 2"/>
          <p:cNvSpPr>
            <a:spLocks noGrp="1"/>
          </p:cNvSpPr>
          <p:nvPr>
            <p:ph idx="1"/>
          </p:nvPr>
        </p:nvSpPr>
        <p:spPr>
          <a:xfrm>
            <a:off x="838200" y="1321435"/>
            <a:ext cx="10720070" cy="4639945"/>
          </a:xfrm>
        </p:spPr>
        <p:txBody>
          <a:bodyPr/>
          <a:lstStyle/>
          <a:p>
            <a:pPr>
              <a:lnSpc>
                <a:spcPct val="150000"/>
              </a:lnSpc>
            </a:pPr>
            <a:r>
              <a:rPr lang="zh-CN" altLang="en-US"/>
              <a:t>一个对象所属的数据类型决定了这个对象的</a:t>
            </a:r>
            <a:r>
              <a:rPr lang="zh-CN" altLang="en-US">
                <a:solidFill>
                  <a:srgbClr val="FF0000"/>
                </a:solidFill>
              </a:rPr>
              <a:t>取值范围</a:t>
            </a:r>
            <a:r>
              <a:rPr lang="zh-CN" altLang="en-US"/>
              <a:t>和</a:t>
            </a:r>
            <a:r>
              <a:rPr lang="zh-CN" altLang="en-US">
                <a:solidFill>
                  <a:srgbClr val="FF0000"/>
                </a:solidFill>
              </a:rPr>
              <a:t>支持的操作</a:t>
            </a:r>
            <a:r>
              <a:rPr lang="zh-CN" altLang="en-US"/>
              <a:t>。</a:t>
            </a:r>
          </a:p>
          <a:p>
            <a:pPr>
              <a:lnSpc>
                <a:spcPct val="150000"/>
              </a:lnSpc>
            </a:pPr>
            <a:r>
              <a:rPr lang="zh-CN" altLang="en-US">
                <a:solidFill>
                  <a:srgbClr val="FF0000"/>
                </a:solidFill>
              </a:rPr>
              <a:t>在Python语言中所有的一切都可以称作对象</a:t>
            </a:r>
            <a:r>
              <a:rPr lang="zh-CN" altLang="en-US"/>
              <a:t>，常见的对象类型有整数、实数、复数、字符串、列表、元组、字典、集合和zip对象、map对象、enumerate对象、range对象、filter对象、生成器对象等内置对象，以及大量标准库对象和扩展库对象，函数和类也可以称作对象。</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31</a:t>
            </a:fld>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  常用数据类型</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32</a:t>
            </a:fld>
            <a:endParaRPr lang="zh-CN" altLang="en-US"/>
          </a:p>
        </p:txBody>
      </p:sp>
      <p:sp>
        <p:nvSpPr>
          <p:cNvPr id="100" name="文本框 99"/>
          <p:cNvSpPr txBox="1"/>
          <p:nvPr/>
        </p:nvSpPr>
        <p:spPr>
          <a:xfrm>
            <a:off x="980440" y="1223645"/>
            <a:ext cx="8607425" cy="398780"/>
          </a:xfrm>
          <a:prstGeom prst="rect">
            <a:avLst/>
          </a:prstGeom>
          <a:noFill/>
          <a:ln w="9525">
            <a:noFill/>
          </a:ln>
        </p:spPr>
        <p:txBody>
          <a:bodyPr wrap="square">
            <a:spAutoFit/>
          </a:bodyPr>
          <a:lstStyle/>
          <a:p>
            <a:pPr indent="0" algn="ctr"/>
            <a:r>
              <a:rPr lang="zh-CN" sz="2000" b="0">
                <a:ea typeface="宋体" panose="02010600030101010101" pitchFamily="2" charset="-122"/>
              </a:rPr>
              <a:t>表</a:t>
            </a:r>
            <a:r>
              <a:rPr lang="en-US" sz="2000" b="0">
                <a:latin typeface="Consolas" panose="020B0609020204030204" charset="0"/>
                <a:ea typeface="宋体" panose="02010600030101010101" pitchFamily="2" charset="-122"/>
              </a:rPr>
              <a:t>1-3  Python</a:t>
            </a:r>
            <a:r>
              <a:rPr lang="zh-CN" sz="2000" b="0">
                <a:ea typeface="宋体" panose="02010600030101010101" pitchFamily="2" charset="-122"/>
              </a:rPr>
              <a:t>常用内置类型</a:t>
            </a:r>
            <a:endParaRPr lang="zh-CN" altLang="en-US" sz="2000"/>
          </a:p>
        </p:txBody>
      </p:sp>
      <p:graphicFrame>
        <p:nvGraphicFramePr>
          <p:cNvPr id="5" name="表格 4"/>
          <p:cNvGraphicFramePr/>
          <p:nvPr>
            <p:custDataLst>
              <p:tags r:id="rId1"/>
            </p:custDataLst>
          </p:nvPr>
        </p:nvGraphicFramePr>
        <p:xfrm>
          <a:off x="980440" y="1763395"/>
          <a:ext cx="9164320" cy="4592955"/>
        </p:xfrm>
        <a:graphic>
          <a:graphicData uri="http://schemas.openxmlformats.org/drawingml/2006/table">
            <a:tbl>
              <a:tblPr firstRow="1" bandRow="1">
                <a:tableStyleId>{5940675A-B579-460E-94D1-54222C63F5DA}</a:tableStyleId>
              </a:tblPr>
              <a:tblGrid>
                <a:gridCol w="892175">
                  <a:extLst>
                    <a:ext uri="{9D8B030D-6E8A-4147-A177-3AD203B41FA5}">
                      <a16:colId xmlns:a16="http://schemas.microsoft.com/office/drawing/2014/main" val="20000"/>
                    </a:ext>
                  </a:extLst>
                </a:gridCol>
                <a:gridCol w="1149350">
                  <a:extLst>
                    <a:ext uri="{9D8B030D-6E8A-4147-A177-3AD203B41FA5}">
                      <a16:colId xmlns:a16="http://schemas.microsoft.com/office/drawing/2014/main" val="20001"/>
                    </a:ext>
                  </a:extLst>
                </a:gridCol>
                <a:gridCol w="3331210">
                  <a:extLst>
                    <a:ext uri="{9D8B030D-6E8A-4147-A177-3AD203B41FA5}">
                      <a16:colId xmlns:a16="http://schemas.microsoft.com/office/drawing/2014/main" val="20002"/>
                    </a:ext>
                  </a:extLst>
                </a:gridCol>
                <a:gridCol w="3791585">
                  <a:extLst>
                    <a:ext uri="{9D8B030D-6E8A-4147-A177-3AD203B41FA5}">
                      <a16:colId xmlns:a16="http://schemas.microsoft.com/office/drawing/2014/main" val="20003"/>
                    </a:ext>
                  </a:extLst>
                </a:gridCol>
              </a:tblGrid>
              <a:tr h="650240">
                <a:tc>
                  <a:txBody>
                    <a:bodyPr/>
                    <a:lstStyle/>
                    <a:p>
                      <a:pPr indent="0" algn="ctr">
                        <a:buNone/>
                      </a:pPr>
                      <a:r>
                        <a:rPr lang="en-US" sz="1800" b="0">
                          <a:latin typeface="Consolas" panose="020B0609020204030204" charset="0"/>
                          <a:cs typeface="Consolas" panose="020B0609020204030204" charset="0"/>
                        </a:rPr>
                        <a:t>对象类型</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lgn="ctr">
                        <a:buNone/>
                      </a:pPr>
                      <a:r>
                        <a:rPr lang="en-US" sz="1800" b="0">
                          <a:latin typeface="Consolas" panose="020B0609020204030204" charset="0"/>
                          <a:cs typeface="Consolas" panose="020B0609020204030204" charset="0"/>
                        </a:rPr>
                        <a:t>类型名称</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lgn="ctr">
                        <a:buNone/>
                      </a:pPr>
                      <a:r>
                        <a:rPr lang="en-US" sz="1800" b="0">
                          <a:latin typeface="Consolas" panose="020B0609020204030204" charset="0"/>
                          <a:cs typeface="Consolas" panose="020B0609020204030204" charset="0"/>
                        </a:rPr>
                        <a:t>示例</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lgn="ctr">
                        <a:buNone/>
                      </a:pPr>
                      <a:r>
                        <a:rPr lang="en-US" sz="1800" b="0">
                          <a:latin typeface="Consolas" panose="020B0609020204030204" charset="0"/>
                          <a:cs typeface="Consolas" panose="020B0609020204030204" charset="0"/>
                        </a:rPr>
                        <a:t>简要说明</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37285">
                <a:tc>
                  <a:txBody>
                    <a:bodyPr/>
                    <a:lstStyle/>
                    <a:p>
                      <a:pPr indent="0">
                        <a:buNone/>
                      </a:pPr>
                      <a:r>
                        <a:rPr lang="en-US" sz="1600" b="0">
                          <a:latin typeface="Consolas" panose="020B0609020204030204" charset="0"/>
                          <a:cs typeface="Consolas" panose="020B0609020204030204" charset="0"/>
                        </a:rPr>
                        <a:t>数字</a:t>
                      </a:r>
                      <a:endParaRPr lang="en-US" altLang="en-US" sz="16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600" b="0">
                          <a:latin typeface="Consolas" panose="020B0609020204030204" charset="0"/>
                          <a:cs typeface="Consolas" panose="020B0609020204030204" charset="0"/>
                        </a:rPr>
                        <a:t>int</a:t>
                      </a:r>
                    </a:p>
                    <a:p>
                      <a:pPr indent="0">
                        <a:buNone/>
                      </a:pPr>
                      <a:r>
                        <a:rPr lang="en-US" sz="1600" b="0">
                          <a:latin typeface="Consolas" panose="020B0609020204030204" charset="0"/>
                          <a:cs typeface="Consolas" panose="020B0609020204030204" charset="0"/>
                        </a:rPr>
                        <a:t>float</a:t>
                      </a:r>
                    </a:p>
                    <a:p>
                      <a:pPr indent="0">
                        <a:buNone/>
                      </a:pPr>
                      <a:r>
                        <a:rPr lang="en-US" sz="1600" b="0">
                          <a:latin typeface="Consolas" panose="020B0609020204030204" charset="0"/>
                          <a:cs typeface="Consolas" panose="020B0609020204030204" charset="0"/>
                        </a:rPr>
                        <a:t>complex</a:t>
                      </a:r>
                      <a:endParaRPr lang="en-US" altLang="en-US" sz="16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600" b="0">
                          <a:latin typeface="Consolas" panose="020B0609020204030204" charset="0"/>
                          <a:cs typeface="Consolas" panose="020B0609020204030204" charset="0"/>
                        </a:rPr>
                        <a:t>666，0o777，0b1111，0x4ed8</a:t>
                      </a:r>
                    </a:p>
                    <a:p>
                      <a:pPr indent="0">
                        <a:buNone/>
                      </a:pPr>
                      <a:r>
                        <a:rPr lang="en-US" sz="1600" b="0">
                          <a:latin typeface="Consolas" panose="020B0609020204030204" charset="0"/>
                          <a:cs typeface="Consolas" panose="020B0609020204030204" charset="0"/>
                        </a:rPr>
                        <a:t>2.718281828459045，1.2e-3</a:t>
                      </a:r>
                    </a:p>
                    <a:p>
                      <a:pPr indent="0">
                        <a:buNone/>
                      </a:pPr>
                      <a:r>
                        <a:rPr lang="en-US" sz="1600" b="0">
                          <a:latin typeface="Consolas" panose="020B0609020204030204" charset="0"/>
                          <a:cs typeface="Consolas" panose="020B0609020204030204" charset="0"/>
                        </a:rPr>
                        <a:t>3+4j，5J</a:t>
                      </a:r>
                      <a:endParaRPr lang="en-US" altLang="en-US" sz="16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600" b="0">
                          <a:latin typeface="Consolas" panose="020B0609020204030204" charset="0"/>
                          <a:cs typeface="Consolas" panose="020B0609020204030204" charset="0"/>
                        </a:rPr>
                        <a:t>数字大小没有限制，0o开头表示八进制数、0b开头表示二进制数、0x开头表示十六进制数；1.2e-3表示1.2乘以10的-3次方；复数中j或J表示虚部</a:t>
                      </a:r>
                      <a:endParaRPr lang="en-US" altLang="en-US" sz="16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05430">
                <a:tc>
                  <a:txBody>
                    <a:bodyPr/>
                    <a:lstStyle/>
                    <a:p>
                      <a:pPr indent="0">
                        <a:buNone/>
                      </a:pPr>
                      <a:r>
                        <a:rPr lang="en-US" sz="1600" b="0">
                          <a:latin typeface="Consolas" panose="020B0609020204030204" charset="0"/>
                          <a:cs typeface="Consolas" panose="020B0609020204030204" charset="0"/>
                        </a:rPr>
                        <a:t>字符串</a:t>
                      </a:r>
                      <a:endParaRPr lang="en-US" altLang="en-US" sz="16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600" b="0">
                          <a:latin typeface="Consolas" panose="020B0609020204030204" charset="0"/>
                          <a:cs typeface="Consolas" panose="020B0609020204030204" charset="0"/>
                        </a:rPr>
                        <a:t>str</a:t>
                      </a:r>
                      <a:endParaRPr lang="en-US" altLang="en-US" sz="16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600" b="0">
                          <a:latin typeface="Consolas" panose="020B0609020204030204" charset="0"/>
                          <a:cs typeface="Consolas" panose="020B0609020204030204" charset="0"/>
                        </a:rPr>
                        <a:t>'Readability counts.'</a:t>
                      </a:r>
                    </a:p>
                    <a:p>
                      <a:pPr indent="0">
                        <a:buNone/>
                      </a:pPr>
                      <a:r>
                        <a:rPr lang="en-US" sz="1600" b="0">
                          <a:latin typeface="Consolas" panose="020B0609020204030204" charset="0"/>
                          <a:cs typeface="Consolas" panose="020B0609020204030204" charset="0"/>
                        </a:rPr>
                        <a:t>"What's your name?"</a:t>
                      </a:r>
                    </a:p>
                    <a:p>
                      <a:pPr indent="0">
                        <a:buNone/>
                      </a:pPr>
                      <a:r>
                        <a:rPr lang="en-US" sz="1600" b="0">
                          <a:latin typeface="Consolas" panose="020B0609020204030204" charset="0"/>
                          <a:cs typeface="Consolas" panose="020B0609020204030204" charset="0"/>
                        </a:rPr>
                        <a:t>'''Tom sai</a:t>
                      </a:r>
                      <a:r>
                        <a:rPr lang="en-US" sz="1600" b="0">
                          <a:latin typeface="Consolas" panose="020B0609020204030204" charset="0"/>
                          <a:ea typeface="宋体" panose="02010600030101010101" pitchFamily="2" charset="-122"/>
                          <a:cs typeface="Consolas" panose="020B0609020204030204" charset="0"/>
                        </a:rPr>
                        <a:t>d</a:t>
                      </a:r>
                      <a:r>
                        <a:rPr lang="en-US" sz="1600" b="0">
                          <a:latin typeface="Consolas" panose="020B0609020204030204" charset="0"/>
                          <a:cs typeface="Consolas" panose="020B0609020204030204" charset="0"/>
                        </a:rPr>
                        <a:t>, "let's go."'''</a:t>
                      </a:r>
                    </a:p>
                    <a:p>
                      <a:pPr indent="0">
                        <a:buNone/>
                      </a:pPr>
                      <a:r>
                        <a:rPr lang="en-US" sz="1600" b="0">
                          <a:latin typeface="Consolas" panose="020B0609020204030204" charset="0"/>
                          <a:cs typeface="Consolas" panose="020B0609020204030204" charset="0"/>
                        </a:rPr>
                        <a:t>r'C:\Windows\notepad.exe'</a:t>
                      </a:r>
                    </a:p>
                    <a:p>
                      <a:pPr indent="0">
                        <a:buNone/>
                      </a:pPr>
                      <a:r>
                        <a:rPr lang="en-US" sz="1600" b="0">
                          <a:latin typeface="Consolas" panose="020B0609020204030204" charset="0"/>
                          <a:cs typeface="Consolas" panose="020B0609020204030204" charset="0"/>
                        </a:rPr>
                        <a:t>f'My name is {name}'</a:t>
                      </a:r>
                    </a:p>
                    <a:p>
                      <a:pPr indent="0">
                        <a:buNone/>
                      </a:pPr>
                      <a:r>
                        <a:rPr lang="en-US" sz="1600" b="0">
                          <a:latin typeface="Consolas" panose="020B0609020204030204" charset="0"/>
                          <a:cs typeface="Consolas" panose="020B0609020204030204" charset="0"/>
                        </a:rPr>
                        <a:t>rf'{directory}\{fn}'''</a:t>
                      </a:r>
                      <a:endParaRPr lang="en-US" altLang="en-US" sz="16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600" b="0">
                          <a:latin typeface="Consolas" panose="020B0609020204030204" charset="0"/>
                          <a:cs typeface="Consolas" panose="020B0609020204030204" charset="0"/>
                        </a:rPr>
                        <a:t>使用单引号、双引号、三引号作为定界符，不同定界符之间可以互相嵌套，三引号内可以包含多行字符串；引号前面加字母r或R表示原始字符串，任何字符都不进行转义；前面加字母f或F表示对字符串中</a:t>
                      </a:r>
                      <a:r>
                        <a:rPr lang="en-US" sz="1600" b="0">
                          <a:latin typeface="Consolas" panose="020B0609020204030204" charset="0"/>
                          <a:ea typeface="宋体" panose="02010600030101010101" pitchFamily="2" charset="-122"/>
                          <a:cs typeface="Consolas" panose="020B0609020204030204" charset="0"/>
                        </a:rPr>
                        <a:t>大括号内</a:t>
                      </a:r>
                      <a:r>
                        <a:rPr lang="en-US" sz="1600" b="0">
                          <a:latin typeface="Consolas" panose="020B0609020204030204" charset="0"/>
                          <a:cs typeface="Consolas" panose="020B0609020204030204" charset="0"/>
                        </a:rPr>
                        <a:t>的变量名占位符进行替换，对字符串进行格式化；可以在引号前面同时加字母r和f，</a:t>
                      </a:r>
                      <a:r>
                        <a:rPr lang="en-US" sz="1600" b="0">
                          <a:latin typeface="Consolas" panose="020B0609020204030204" charset="0"/>
                          <a:ea typeface="宋体" panose="02010600030101010101" pitchFamily="2" charset="-122"/>
                          <a:cs typeface="Consolas" panose="020B0609020204030204" charset="0"/>
                        </a:rPr>
                        <a:t>且</a:t>
                      </a:r>
                      <a:r>
                        <a:rPr lang="en-US" sz="1600" b="0">
                          <a:latin typeface="Consolas" panose="020B0609020204030204" charset="0"/>
                          <a:cs typeface="Consolas" panose="020B0609020204030204" charset="0"/>
                        </a:rPr>
                        <a:t>不区分大小写；一对空的单引号、双引号或三引号都表示空字符串</a:t>
                      </a:r>
                      <a:endParaRPr lang="en-US" altLang="en-US" sz="16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  常用数据类型</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33</a:t>
            </a:fld>
            <a:endParaRPr lang="zh-CN" altLang="en-US"/>
          </a:p>
        </p:txBody>
      </p:sp>
      <p:graphicFrame>
        <p:nvGraphicFramePr>
          <p:cNvPr id="5" name="表格 4"/>
          <p:cNvGraphicFramePr/>
          <p:nvPr>
            <p:custDataLst>
              <p:tags r:id="rId1"/>
            </p:custDataLst>
          </p:nvPr>
        </p:nvGraphicFramePr>
        <p:xfrm>
          <a:off x="1021080" y="1352550"/>
          <a:ext cx="9116060" cy="4772025"/>
        </p:xfrm>
        <a:graphic>
          <a:graphicData uri="http://schemas.openxmlformats.org/drawingml/2006/table">
            <a:tbl>
              <a:tblPr firstRow="1" bandRow="1">
                <a:tableStyleId>{5940675A-B579-460E-94D1-54222C63F5DA}</a:tableStyleId>
              </a:tblPr>
              <a:tblGrid>
                <a:gridCol w="923925">
                  <a:extLst>
                    <a:ext uri="{9D8B030D-6E8A-4147-A177-3AD203B41FA5}">
                      <a16:colId xmlns:a16="http://schemas.microsoft.com/office/drawing/2014/main" val="20000"/>
                    </a:ext>
                  </a:extLst>
                </a:gridCol>
                <a:gridCol w="956310">
                  <a:extLst>
                    <a:ext uri="{9D8B030D-6E8A-4147-A177-3AD203B41FA5}">
                      <a16:colId xmlns:a16="http://schemas.microsoft.com/office/drawing/2014/main" val="20001"/>
                    </a:ext>
                  </a:extLst>
                </a:gridCol>
                <a:gridCol w="3292475">
                  <a:extLst>
                    <a:ext uri="{9D8B030D-6E8A-4147-A177-3AD203B41FA5}">
                      <a16:colId xmlns:a16="http://schemas.microsoft.com/office/drawing/2014/main" val="20002"/>
                    </a:ext>
                  </a:extLst>
                </a:gridCol>
                <a:gridCol w="3943350">
                  <a:extLst>
                    <a:ext uri="{9D8B030D-6E8A-4147-A177-3AD203B41FA5}">
                      <a16:colId xmlns:a16="http://schemas.microsoft.com/office/drawing/2014/main" val="20003"/>
                    </a:ext>
                  </a:extLst>
                </a:gridCol>
              </a:tblGrid>
              <a:tr h="3573145">
                <a:tc>
                  <a:txBody>
                    <a:bodyPr/>
                    <a:lstStyle/>
                    <a:p>
                      <a:pPr indent="0">
                        <a:buNone/>
                      </a:pPr>
                      <a:r>
                        <a:rPr lang="en-US" sz="1800" b="0">
                          <a:latin typeface="Consolas" panose="020B0609020204030204" charset="0"/>
                          <a:cs typeface="Consolas" panose="020B0609020204030204" charset="0"/>
                        </a:rPr>
                        <a:t>字节串</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bytes</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b'\xe8\x91\xa3\xe4\xbb\x98\xe5\x9b\xbd'</a:t>
                      </a:r>
                    </a:p>
                    <a:p>
                      <a:pPr indent="0">
                        <a:buNone/>
                      </a:pPr>
                      <a:r>
                        <a:rPr lang="en-US" sz="1800" b="0">
                          <a:latin typeface="Consolas" panose="020B0609020204030204" charset="0"/>
                          <a:cs typeface="Consolas" panose="020B0609020204030204" charset="0"/>
                        </a:rPr>
                        <a:t>b'Python\xb6\xad\xb8\xb6\xb9\xfa'</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以字母b引导，可以使用单引号、双引号、三引号作为定界符，</a:t>
                      </a:r>
                      <a:r>
                        <a:rPr lang="en-US" sz="1800" b="0">
                          <a:latin typeface="宋体" panose="02010600030101010101" pitchFamily="2" charset="-122"/>
                          <a:ea typeface="宋体" panose="02010600030101010101" pitchFamily="2" charset="-122"/>
                          <a:cs typeface="宋体" panose="02010600030101010101" pitchFamily="2" charset="-122"/>
                        </a:rPr>
                        <a:t>可以使用字节串方法decode()解码为字符串或者pickle、struct等模块反序列化并还原为Python对象。</a:t>
                      </a:r>
                      <a:r>
                        <a:rPr lang="en-US" sz="1800" b="0">
                          <a:latin typeface="Consolas" panose="020B0609020204030204" charset="0"/>
                          <a:cs typeface="Consolas" panose="020B0609020204030204" charset="0"/>
                        </a:rPr>
                        <a:t>同一个字符串使用不同编码格式编码得到的字节串可能会不一样</a:t>
                      </a:r>
                      <a:r>
                        <a:rPr lang="en-US" sz="1800" b="0">
                          <a:latin typeface="宋体" panose="02010600030101010101" pitchFamily="2" charset="-122"/>
                          <a:ea typeface="宋体" panose="02010600030101010101" pitchFamily="2" charset="-122"/>
                          <a:cs typeface="宋体" panose="02010600030101010101" pitchFamily="2" charset="-122"/>
                        </a:rPr>
                        <a:t>，字节串解码为字符串时也需要指定相应的解码格式。同一个Python对象使用不同的序列化规则得到的字节串也不一样，反序列化时需要使用正确的规则才能准确还原为原来的对象。</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19505">
                <a:tc>
                  <a:txBody>
                    <a:bodyPr/>
                    <a:lstStyle/>
                    <a:p>
                      <a:pPr indent="0">
                        <a:buNone/>
                      </a:pPr>
                      <a:r>
                        <a:rPr lang="en-US" sz="1800" b="0">
                          <a:latin typeface="Consolas" panose="020B0609020204030204" charset="0"/>
                          <a:cs typeface="Consolas" panose="020B0609020204030204" charset="0"/>
                        </a:rPr>
                        <a:t>列表</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list</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['red', 'green', 'blue']</a:t>
                      </a:r>
                    </a:p>
                    <a:p>
                      <a:pPr indent="0">
                        <a:buNone/>
                      </a:pPr>
                      <a:r>
                        <a:rPr lang="en-US" sz="1800" b="0">
                          <a:latin typeface="Consolas" panose="020B0609020204030204" charset="0"/>
                          <a:cs typeface="Consolas" panose="020B0609020204030204" charset="0"/>
                        </a:rPr>
                        <a:t>['a', {3}, (1,2), ['c', 2], {65:'A'}]</a:t>
                      </a:r>
                    </a:p>
                    <a:p>
                      <a:pPr indent="0">
                        <a:buNone/>
                      </a:pPr>
                      <a:r>
                        <a:rPr lang="en-US" sz="1800" b="0">
                          <a:latin typeface="Consolas" panose="020B0609020204030204" charset="0"/>
                          <a:cs typeface="Consolas" panose="020B0609020204030204" charset="0"/>
                        </a:rPr>
                        <a:t>[]</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所有元素放在一对方括号中，元素之间使用逗号分隔，其中的元素可以是任意类型，一对空的方括号表示空列表</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  常用数据类型</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34</a:t>
            </a:fld>
            <a:endParaRPr lang="zh-CN" altLang="en-US"/>
          </a:p>
        </p:txBody>
      </p:sp>
      <p:graphicFrame>
        <p:nvGraphicFramePr>
          <p:cNvPr id="5" name="表格 4"/>
          <p:cNvGraphicFramePr/>
          <p:nvPr>
            <p:custDataLst>
              <p:tags r:id="rId1"/>
            </p:custDataLst>
          </p:nvPr>
        </p:nvGraphicFramePr>
        <p:xfrm>
          <a:off x="952500" y="1291590"/>
          <a:ext cx="9174480" cy="4723130"/>
        </p:xfrm>
        <a:graphic>
          <a:graphicData uri="http://schemas.openxmlformats.org/drawingml/2006/table">
            <a:tbl>
              <a:tblPr firstRow="1" bandRow="1">
                <a:tableStyleId>{5940675A-B579-460E-94D1-54222C63F5DA}</a:tableStyleId>
              </a:tblPr>
              <a:tblGrid>
                <a:gridCol w="756920">
                  <a:extLst>
                    <a:ext uri="{9D8B030D-6E8A-4147-A177-3AD203B41FA5}">
                      <a16:colId xmlns:a16="http://schemas.microsoft.com/office/drawing/2014/main" val="20000"/>
                    </a:ext>
                  </a:extLst>
                </a:gridCol>
                <a:gridCol w="1151255">
                  <a:extLst>
                    <a:ext uri="{9D8B030D-6E8A-4147-A177-3AD203B41FA5}">
                      <a16:colId xmlns:a16="http://schemas.microsoft.com/office/drawing/2014/main" val="20001"/>
                    </a:ext>
                  </a:extLst>
                </a:gridCol>
                <a:gridCol w="2788285">
                  <a:extLst>
                    <a:ext uri="{9D8B030D-6E8A-4147-A177-3AD203B41FA5}">
                      <a16:colId xmlns:a16="http://schemas.microsoft.com/office/drawing/2014/main" val="20002"/>
                    </a:ext>
                  </a:extLst>
                </a:gridCol>
                <a:gridCol w="4478020">
                  <a:extLst>
                    <a:ext uri="{9D8B030D-6E8A-4147-A177-3AD203B41FA5}">
                      <a16:colId xmlns:a16="http://schemas.microsoft.com/office/drawing/2014/main" val="20003"/>
                    </a:ext>
                  </a:extLst>
                </a:gridCol>
              </a:tblGrid>
              <a:tr h="1281430">
                <a:tc>
                  <a:txBody>
                    <a:bodyPr/>
                    <a:lstStyle/>
                    <a:p>
                      <a:pPr indent="0">
                        <a:buNone/>
                      </a:pPr>
                      <a:r>
                        <a:rPr lang="en-US" sz="1800" b="0">
                          <a:latin typeface="Consolas" panose="020B0609020204030204" charset="0"/>
                          <a:cs typeface="Consolas" panose="020B0609020204030204" charset="0"/>
                        </a:rPr>
                        <a:t>元组</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tuple</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(0, 0, 255)</a:t>
                      </a:r>
                    </a:p>
                    <a:p>
                      <a:pPr indent="0">
                        <a:buNone/>
                      </a:pPr>
                      <a:r>
                        <a:rPr lang="en-US" sz="1800" b="0">
                          <a:latin typeface="Consolas" panose="020B0609020204030204" charset="0"/>
                          <a:cs typeface="Consolas" panose="020B0609020204030204" charset="0"/>
                        </a:rPr>
                        <a:t>(0,)</a:t>
                      </a:r>
                    </a:p>
                    <a:p>
                      <a:pPr indent="0">
                        <a:buNone/>
                      </a:pPr>
                      <a:r>
                        <a:rPr lang="en-US" sz="1800" b="0">
                          <a:latin typeface="Consolas" panose="020B0609020204030204" charset="0"/>
                          <a:cs typeface="Consolas" panose="020B0609020204030204" charset="0"/>
                        </a:rPr>
                        <a:t>()</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所有元素放在一对圆括号中，元素之间使用逗号分隔，元组中只有一个元素时后面的逗号不能省略，一对空的圆括号表示空元组</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68500">
                <a:tc>
                  <a:txBody>
                    <a:bodyPr/>
                    <a:lstStyle/>
                    <a:p>
                      <a:pPr indent="0">
                        <a:buNone/>
                      </a:pPr>
                      <a:r>
                        <a:rPr lang="en-US" sz="1800" b="0">
                          <a:latin typeface="Consolas" panose="020B0609020204030204" charset="0"/>
                          <a:cs typeface="Consolas" panose="020B0609020204030204" charset="0"/>
                        </a:rPr>
                        <a:t>字典</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dict</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{'red': (1,0,0),</a:t>
                      </a:r>
                    </a:p>
                    <a:p>
                      <a:pPr indent="0">
                        <a:buNone/>
                      </a:pPr>
                      <a:r>
                        <a:rPr lang="en-US" sz="1800" b="0">
                          <a:latin typeface="Consolas" panose="020B0609020204030204" charset="0"/>
                          <a:cs typeface="Consolas" panose="020B0609020204030204" charset="0"/>
                        </a:rPr>
                        <a:t> 'green': (0,1,0),</a:t>
                      </a:r>
                    </a:p>
                    <a:p>
                      <a:pPr indent="0">
                        <a:buNone/>
                      </a:pPr>
                      <a:r>
                        <a:rPr lang="en-US" sz="1800" b="0">
                          <a:latin typeface="Consolas" panose="020B0609020204030204" charset="0"/>
                          <a:cs typeface="Consolas" panose="020B0609020204030204" charset="0"/>
                        </a:rPr>
                        <a:t> 'blue': (0,0,1)}</a:t>
                      </a:r>
                    </a:p>
                    <a:p>
                      <a:pPr indent="0">
                        <a:buNone/>
                      </a:pPr>
                      <a:r>
                        <a:rPr lang="en-US" sz="1800" b="0">
                          <a:latin typeface="Consolas" panose="020B0609020204030204" charset="0"/>
                          <a:cs typeface="Consolas" panose="020B0609020204030204" charset="0"/>
                        </a:rPr>
                        <a:t>{}</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所有元素放在一对大括号中，元素之间使用逗号分隔，元素形式为“键:值”，其中“键”不允许重复并且必须为不可变类型（或者说必须是可哈希类型，例如整数、实数、字符串、元组），“值”可以是任意类型的数据，一对空的大括号表示空字典</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73200">
                <a:tc>
                  <a:txBody>
                    <a:bodyPr/>
                    <a:lstStyle/>
                    <a:p>
                      <a:pPr indent="0">
                        <a:buNone/>
                      </a:pPr>
                      <a:r>
                        <a:rPr lang="en-US" sz="1800" b="0">
                          <a:latin typeface="Consolas" panose="020B0609020204030204" charset="0"/>
                          <a:cs typeface="Consolas" panose="020B0609020204030204" charset="0"/>
                        </a:rPr>
                        <a:t>集合</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set</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{'red', 'green', 'blue'}</a:t>
                      </a:r>
                    </a:p>
                    <a:p>
                      <a:pPr indent="0">
                        <a:buNone/>
                      </a:pPr>
                      <a:r>
                        <a:rPr lang="en-US" sz="1800" b="0">
                          <a:latin typeface="Consolas" panose="020B0609020204030204" charset="0"/>
                          <a:cs typeface="Consolas" panose="020B0609020204030204" charset="0"/>
                        </a:rPr>
                        <a:t>set()</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所有元素放在一对大括号中，元素之间使用逗号分隔，元素不允许重复且必须为不可变类型</a:t>
                      </a:r>
                      <a:r>
                        <a:rPr lang="en-US" sz="1800" b="0">
                          <a:latin typeface="宋体" panose="02010600030101010101" pitchFamily="2" charset="-122"/>
                          <a:ea typeface="宋体" panose="02010600030101010101" pitchFamily="2" charset="-122"/>
                          <a:cs typeface="宋体" panose="02010600030101010101" pitchFamily="2" charset="-122"/>
                        </a:rPr>
                        <a:t>的对象</a:t>
                      </a:r>
                      <a:r>
                        <a:rPr lang="en-US" sz="1800" b="0">
                          <a:latin typeface="Consolas" panose="020B0609020204030204" charset="0"/>
                          <a:cs typeface="Consolas" panose="020B0609020204030204" charset="0"/>
                        </a:rPr>
                        <a:t>。set()表示空集合，不能使用一对空的大括号{}表示空集合</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  常用数据类型</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35</a:t>
            </a:fld>
            <a:endParaRPr lang="zh-CN" altLang="en-US"/>
          </a:p>
        </p:txBody>
      </p:sp>
      <p:graphicFrame>
        <p:nvGraphicFramePr>
          <p:cNvPr id="5" name="表格 4"/>
          <p:cNvGraphicFramePr/>
          <p:nvPr>
            <p:custDataLst>
              <p:tags r:id="rId1"/>
            </p:custDataLst>
          </p:nvPr>
        </p:nvGraphicFramePr>
        <p:xfrm>
          <a:off x="1030605" y="1460500"/>
          <a:ext cx="9067165" cy="4965700"/>
        </p:xfrm>
        <a:graphic>
          <a:graphicData uri="http://schemas.openxmlformats.org/drawingml/2006/table">
            <a:tbl>
              <a:tblPr firstRow="1" bandRow="1">
                <a:tableStyleId>{5940675A-B579-460E-94D1-54222C63F5DA}</a:tableStyleId>
              </a:tblPr>
              <a:tblGrid>
                <a:gridCol w="1043940">
                  <a:extLst>
                    <a:ext uri="{9D8B030D-6E8A-4147-A177-3AD203B41FA5}">
                      <a16:colId xmlns:a16="http://schemas.microsoft.com/office/drawing/2014/main" val="20000"/>
                    </a:ext>
                  </a:extLst>
                </a:gridCol>
                <a:gridCol w="1883410">
                  <a:extLst>
                    <a:ext uri="{9D8B030D-6E8A-4147-A177-3AD203B41FA5}">
                      <a16:colId xmlns:a16="http://schemas.microsoft.com/office/drawing/2014/main" val="20001"/>
                    </a:ext>
                  </a:extLst>
                </a:gridCol>
                <a:gridCol w="3117850">
                  <a:extLst>
                    <a:ext uri="{9D8B030D-6E8A-4147-A177-3AD203B41FA5}">
                      <a16:colId xmlns:a16="http://schemas.microsoft.com/office/drawing/2014/main" val="20002"/>
                    </a:ext>
                  </a:extLst>
                </a:gridCol>
                <a:gridCol w="3021965">
                  <a:extLst>
                    <a:ext uri="{9D8B030D-6E8A-4147-A177-3AD203B41FA5}">
                      <a16:colId xmlns:a16="http://schemas.microsoft.com/office/drawing/2014/main" val="20003"/>
                    </a:ext>
                  </a:extLst>
                </a:gridCol>
              </a:tblGrid>
              <a:tr h="622935">
                <a:tc>
                  <a:txBody>
                    <a:bodyPr/>
                    <a:lstStyle/>
                    <a:p>
                      <a:pPr indent="0">
                        <a:buNone/>
                      </a:pPr>
                      <a:r>
                        <a:rPr lang="en-US" sz="1800" b="0">
                          <a:latin typeface="Consolas" panose="020B0609020204030204" charset="0"/>
                          <a:cs typeface="Consolas" panose="020B0609020204030204" charset="0"/>
                        </a:rPr>
                        <a:t>布尔型</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bool</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True, False</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逻辑值，首字母必须大写</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8620">
                <a:tc>
                  <a:txBody>
                    <a:bodyPr/>
                    <a:lstStyle/>
                    <a:p>
                      <a:pPr indent="0">
                        <a:buNone/>
                      </a:pPr>
                      <a:r>
                        <a:rPr lang="en-US" sz="1800" b="0">
                          <a:latin typeface="Consolas" panose="020B0609020204030204" charset="0"/>
                          <a:cs typeface="Consolas" panose="020B0609020204030204" charset="0"/>
                        </a:rPr>
                        <a:t>空类型</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NoneType</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None</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空值，首字母必须大写</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23340">
                <a:tc>
                  <a:txBody>
                    <a:bodyPr/>
                    <a:lstStyle/>
                    <a:p>
                      <a:pPr indent="0">
                        <a:buNone/>
                      </a:pPr>
                      <a:r>
                        <a:rPr lang="en-US" sz="1800" b="0">
                          <a:latin typeface="Consolas" panose="020B0609020204030204" charset="0"/>
                          <a:cs typeface="Consolas" panose="020B0609020204030204" charset="0"/>
                        </a:rPr>
                        <a:t>异常</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NameError</a:t>
                      </a:r>
                    </a:p>
                    <a:p>
                      <a:pPr indent="0">
                        <a:buNone/>
                      </a:pPr>
                      <a:r>
                        <a:rPr lang="en-US" sz="1800" b="0">
                          <a:latin typeface="Consolas" panose="020B0609020204030204" charset="0"/>
                          <a:cs typeface="Consolas" panose="020B0609020204030204" charset="0"/>
                        </a:rPr>
                        <a:t>ValueError</a:t>
                      </a:r>
                    </a:p>
                    <a:p>
                      <a:pPr indent="0">
                        <a:buNone/>
                      </a:pPr>
                      <a:r>
                        <a:rPr lang="en-US" sz="1800" b="0">
                          <a:latin typeface="Consolas" panose="020B0609020204030204" charset="0"/>
                          <a:cs typeface="Consolas" panose="020B0609020204030204" charset="0"/>
                        </a:rPr>
                        <a:t>TypeError</a:t>
                      </a:r>
                    </a:p>
                    <a:p>
                      <a:pPr indent="0">
                        <a:buNone/>
                      </a:pPr>
                      <a:r>
                        <a:rPr lang="en-US" sz="1800" b="0">
                          <a:latin typeface="Consolas" panose="020B0609020204030204" charset="0"/>
                          <a:cs typeface="Consolas" panose="020B0609020204030204" charset="0"/>
                        </a:rPr>
                        <a:t>KeyError......</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 </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Python内置异常类</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56615">
                <a:tc>
                  <a:txBody>
                    <a:bodyPr/>
                    <a:lstStyle/>
                    <a:p>
                      <a:pPr indent="0">
                        <a:buNone/>
                      </a:pPr>
                      <a:r>
                        <a:rPr lang="en-US" sz="1800" b="0">
                          <a:latin typeface="Consolas" panose="020B0609020204030204" charset="0"/>
                          <a:cs typeface="Consolas" panose="020B0609020204030204" charset="0"/>
                        </a:rPr>
                        <a:t>文件</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 </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fp = open('data.txt', 'w', encoding='utf8')</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Python内置函数open()使用指定的模式打开文件，返回文件对象</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556385">
                <a:tc>
                  <a:txBody>
                    <a:bodyPr/>
                    <a:lstStyle/>
                    <a:p>
                      <a:pPr indent="0">
                        <a:buNone/>
                      </a:pPr>
                      <a:r>
                        <a:rPr lang="en-US" sz="1800" b="0">
                          <a:latin typeface="Consolas" panose="020B0609020204030204" charset="0"/>
                          <a:cs typeface="Consolas" panose="020B0609020204030204" charset="0"/>
                        </a:rPr>
                        <a:t>迭代器</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1"/>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 </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1"/>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生成器对象、zip对象、enumerate对象、map对象、filter对象、reversed对象等等</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具有惰性求值的特点，空间占用小，适合大数据处理；只能从前向后逐个访问其中的元素，并且每个元素只能使用一次</a:t>
                      </a:r>
                      <a:endParaRPr lang="en-US" altLang="en-US" sz="1800" b="0">
                        <a:latin typeface="Consolas" panose="020B0609020204030204" charset="0"/>
                        <a:ea typeface="Consolas" panose="020B0609020204030204" charset="0"/>
                        <a:cs typeface="Consolas" panose="020B0609020204030204" charset="0"/>
                      </a:endParaRPr>
                    </a:p>
                  </a:txBody>
                  <a:tcPr marL="114300" marR="114300" marT="50800" marB="5080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1"/>
                      </a:solidFill>
                      <a:prstDash val="solid"/>
                      <a:headEnd type="none" w="med" len="med"/>
                      <a:tailEnd type="none" w="med" len="med"/>
                    </a:lnT>
                    <a:lnB w="12700" cap="flat" cmpd="sng">
                      <a:solidFill>
                        <a:srgbClr val="08000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  常用数据类型</a:t>
            </a:r>
            <a:endParaRPr lang="zh-CN" altLang="en-US"/>
          </a:p>
        </p:txBody>
      </p:sp>
      <p:sp>
        <p:nvSpPr>
          <p:cNvPr id="3" name="内容占位符 2"/>
          <p:cNvSpPr>
            <a:spLocks noGrp="1"/>
          </p:cNvSpPr>
          <p:nvPr>
            <p:ph idx="1"/>
          </p:nvPr>
        </p:nvSpPr>
        <p:spPr/>
        <p:txBody>
          <a:bodyPr/>
          <a:lstStyle/>
          <a:p>
            <a:pPr>
              <a:lnSpc>
                <a:spcPct val="140000"/>
              </a:lnSpc>
            </a:pPr>
            <a:r>
              <a:rPr lang="zh-CN" altLang="en-US"/>
              <a:t>在Python中，</a:t>
            </a:r>
            <a:r>
              <a:rPr lang="zh-CN" altLang="en-US">
                <a:solidFill>
                  <a:srgbClr val="FF0000"/>
                </a:solidFill>
              </a:rPr>
              <a:t>不需要</a:t>
            </a:r>
            <a:r>
              <a:rPr lang="zh-CN" altLang="en-US"/>
              <a:t>事先声明变量名及其类型，使用赋值语句可以直接创建任意类型的变量，变量的类型取决于等号右侧表达式计算结果的类型，Python解释器会自动推断和确定变量类型。</a:t>
            </a:r>
          </a:p>
          <a:p>
            <a:pPr>
              <a:lnSpc>
                <a:spcPct val="140000"/>
              </a:lnSpc>
            </a:pPr>
            <a:r>
              <a:rPr lang="zh-CN" altLang="en-US"/>
              <a:t>赋值语句的执行过程是：首先把等号右侧表达式的值计算出来，然后在内存中寻找一块合适的空间把值存放进去，最后创建变量并指向或引用这个内存地址（或者说给这个内存地址贴上以变量名为名的标签）。对于不再使用的变量，可以使用del语句将其删除（可以理解为撕掉标签）。</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36</a:t>
            </a:fld>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  常用数据类型</a:t>
            </a:r>
            <a:endParaRPr lang="zh-CN" altLang="en-US"/>
          </a:p>
        </p:txBody>
      </p:sp>
      <p:sp>
        <p:nvSpPr>
          <p:cNvPr id="3" name="内容占位符 2"/>
          <p:cNvSpPr>
            <a:spLocks noGrp="1"/>
          </p:cNvSpPr>
          <p:nvPr>
            <p:ph idx="1"/>
          </p:nvPr>
        </p:nvSpPr>
        <p:spPr/>
        <p:txBody>
          <a:bodyPr>
            <a:normAutofit/>
          </a:bodyPr>
          <a:lstStyle/>
          <a:p>
            <a:pPr marL="0" indent="0">
              <a:buNone/>
            </a:pPr>
            <a:r>
              <a:rPr lang="zh-CN" altLang="en-US" sz="2000"/>
              <a:t>&gt;&gt;&gt; data = 3 + 5                       # 创建整型变量     </a:t>
            </a:r>
          </a:p>
          <a:p>
            <a:pPr marL="0" indent="0">
              <a:buNone/>
            </a:pPr>
            <a:r>
              <a:rPr lang="zh-CN" altLang="en-US" sz="2000"/>
              <a:t>&gt;&gt;&gt; type(data)                         # 查看变量类型</a:t>
            </a:r>
          </a:p>
          <a:p>
            <a:pPr marL="0" indent="0">
              <a:buNone/>
            </a:pPr>
            <a:r>
              <a:rPr lang="zh-CN" altLang="en-US" sz="2000">
                <a:solidFill>
                  <a:srgbClr val="00B0F0"/>
                </a:solidFill>
              </a:rPr>
              <a:t>&lt;class 'int'&gt;</a:t>
            </a:r>
          </a:p>
          <a:p>
            <a:pPr marL="0" indent="0">
              <a:buNone/>
            </a:pPr>
            <a:r>
              <a:rPr lang="zh-CN" altLang="en-US" sz="2000"/>
              <a:t>&gt;&gt;&gt; print(data*3)                      # 使用变量的值</a:t>
            </a:r>
          </a:p>
          <a:p>
            <a:pPr marL="0" indent="0">
              <a:buNone/>
            </a:pPr>
            <a:r>
              <a:rPr lang="zh-CN" altLang="en-US" sz="2000">
                <a:solidFill>
                  <a:srgbClr val="00B0F0"/>
                </a:solidFill>
              </a:rPr>
              <a:t>24</a:t>
            </a:r>
          </a:p>
          <a:p>
            <a:pPr marL="0" indent="0">
              <a:buNone/>
            </a:pPr>
            <a:r>
              <a:rPr lang="zh-CN" altLang="en-US" sz="2000"/>
              <a:t>&gt;&gt;&gt; data = 3.14                        # 创建实型变量</a:t>
            </a:r>
          </a:p>
          <a:p>
            <a:pPr marL="0" indent="0">
              <a:buNone/>
            </a:pPr>
            <a:r>
              <a:rPr lang="zh-CN" altLang="en-US" sz="2000"/>
              <a:t>&gt;&gt;&gt; type(data)</a:t>
            </a:r>
          </a:p>
          <a:p>
            <a:pPr marL="0" indent="0">
              <a:buNone/>
            </a:pPr>
            <a:r>
              <a:rPr lang="zh-CN" altLang="en-US" sz="2000">
                <a:solidFill>
                  <a:srgbClr val="00B0F0"/>
                </a:solidFill>
              </a:rPr>
              <a:t>&lt;class 'float'&gt;</a:t>
            </a:r>
          </a:p>
          <a:p>
            <a:pPr marL="0" indent="0">
              <a:buNone/>
            </a:pPr>
            <a:r>
              <a:rPr lang="zh-CN" altLang="en-US" sz="2000"/>
              <a:t>&gt;&gt;&gt; del data</a:t>
            </a:r>
          </a:p>
          <a:p>
            <a:pPr marL="0" indent="0">
              <a:buNone/>
            </a:pPr>
            <a:r>
              <a:rPr lang="zh-CN" altLang="en-US" sz="2000"/>
              <a:t>&gt;&gt;&gt; data                               # 变量已被删除，再访问会出错</a:t>
            </a:r>
          </a:p>
          <a:p>
            <a:pPr marL="0" indent="0">
              <a:buNone/>
            </a:pPr>
            <a:r>
              <a:rPr lang="zh-CN" altLang="en-US" sz="2000">
                <a:solidFill>
                  <a:srgbClr val="FF0000"/>
                </a:solidFill>
              </a:rPr>
              <a:t>Traceback (most recent call last):</a:t>
            </a:r>
          </a:p>
          <a:p>
            <a:pPr marL="0" indent="0">
              <a:buNone/>
            </a:pPr>
            <a:r>
              <a:rPr lang="zh-CN" altLang="en-US" sz="2000">
                <a:solidFill>
                  <a:srgbClr val="FF0000"/>
                </a:solidFill>
              </a:rPr>
              <a:t>  File "&lt;pyshell#31&gt;", line 1, in &lt;module&gt;</a:t>
            </a:r>
          </a:p>
          <a:p>
            <a:pPr marL="0" indent="0">
              <a:buNone/>
            </a:pPr>
            <a:r>
              <a:rPr lang="zh-CN" altLang="en-US" sz="2000">
                <a:solidFill>
                  <a:srgbClr val="FF0000"/>
                </a:solidFill>
              </a:rPr>
              <a:t>    data</a:t>
            </a:r>
          </a:p>
          <a:p>
            <a:pPr marL="0" indent="0">
              <a:buNone/>
            </a:pPr>
            <a:r>
              <a:rPr lang="zh-CN" altLang="en-US" sz="2000">
                <a:solidFill>
                  <a:srgbClr val="FF0000"/>
                </a:solidFill>
              </a:rPr>
              <a:t>NameError: name 'data' is not defined</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37</a:t>
            </a:fld>
            <a:endParaRPr lang="zh-CN"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1.3.1  整数、实数、复数</a:t>
            </a:r>
          </a:p>
        </p:txBody>
      </p:sp>
      <p:sp>
        <p:nvSpPr>
          <p:cNvPr id="3" name="内容占位符 2"/>
          <p:cNvSpPr>
            <a:spLocks noGrp="1"/>
          </p:cNvSpPr>
          <p:nvPr>
            <p:ph idx="1"/>
          </p:nvPr>
        </p:nvSpPr>
        <p:spPr>
          <a:xfrm>
            <a:off x="838200" y="1321435"/>
            <a:ext cx="10779125" cy="4639945"/>
          </a:xfrm>
        </p:spPr>
        <p:txBody>
          <a:bodyPr>
            <a:normAutofit lnSpcReduction="10000"/>
          </a:bodyPr>
          <a:lstStyle/>
          <a:p>
            <a:pPr marL="0" indent="0">
              <a:buNone/>
            </a:pPr>
            <a:r>
              <a:rPr lang="en-US" altLang="zh-CN" sz="2000"/>
              <a:t>&gt;&gt;&gt; import math</a:t>
            </a:r>
          </a:p>
          <a:p>
            <a:pPr marL="0" indent="0">
              <a:buNone/>
            </a:pPr>
            <a:r>
              <a:rPr lang="en-US" altLang="zh-CN" sz="2000"/>
              <a:t>&gt;&gt;&gt; print(math.factorial(72))         # 计算72的阶乘</a:t>
            </a:r>
          </a:p>
          <a:p>
            <a:pPr marL="0" indent="0">
              <a:buNone/>
            </a:pPr>
            <a:r>
              <a:rPr lang="en-US" altLang="zh-CN" sz="2000">
                <a:solidFill>
                  <a:srgbClr val="00B0F0"/>
                </a:solidFill>
              </a:rPr>
              <a:t>61234458376886086861524070385274672740778091784697328983823014963978384987221689274204160000000000000000</a:t>
            </a:r>
          </a:p>
          <a:p>
            <a:pPr marL="0" indent="0">
              <a:buNone/>
            </a:pPr>
            <a:r>
              <a:rPr lang="en-US" altLang="zh-CN" sz="2000"/>
              <a:t>&gt;&gt;&gt; print(0.4 - 0.3)                  # 实数运算可能会有误差</a:t>
            </a:r>
          </a:p>
          <a:p>
            <a:pPr marL="0" indent="0">
              <a:buNone/>
            </a:pPr>
            <a:r>
              <a:rPr lang="en-US" altLang="zh-CN" sz="2000">
                <a:solidFill>
                  <a:srgbClr val="00B0F0"/>
                </a:solidFill>
              </a:rPr>
              <a:t>0.10000000000000003</a:t>
            </a:r>
          </a:p>
          <a:p>
            <a:pPr marL="0" indent="0">
              <a:buNone/>
            </a:pPr>
            <a:r>
              <a:rPr lang="en-US" altLang="zh-CN" sz="2000"/>
              <a:t>&gt;&gt;&gt; print(0.4-0.3 == 0.1)             # 直接比较实数是否相等，可能得到错误结果</a:t>
            </a:r>
          </a:p>
          <a:p>
            <a:pPr marL="0" indent="0">
              <a:buNone/>
            </a:pPr>
            <a:r>
              <a:rPr lang="en-US" altLang="zh-CN" sz="2000">
                <a:solidFill>
                  <a:srgbClr val="00B0F0"/>
                </a:solidFill>
              </a:rPr>
              <a:t>False</a:t>
            </a:r>
          </a:p>
          <a:p>
            <a:pPr marL="0" indent="0">
              <a:buNone/>
            </a:pPr>
            <a:r>
              <a:rPr lang="en-US" altLang="zh-CN" sz="2000"/>
              <a:t>&gt;&gt;&gt; print(math.isclose(0.4-0.3, 0.1)) # 测试两个实数是否足够接近</a:t>
            </a:r>
          </a:p>
          <a:p>
            <a:pPr marL="0" indent="0">
              <a:buNone/>
            </a:pPr>
            <a:r>
              <a:rPr lang="en-US" altLang="zh-CN" sz="2000">
                <a:solidFill>
                  <a:srgbClr val="00B0F0"/>
                </a:solidFill>
              </a:rPr>
              <a:t>True</a:t>
            </a:r>
          </a:p>
          <a:p>
            <a:pPr marL="0" indent="0">
              <a:buNone/>
            </a:pPr>
            <a:r>
              <a:rPr lang="en-US" altLang="zh-CN" sz="2000"/>
              <a:t>&gt;&gt;&gt; c = 3 + 4j</a:t>
            </a:r>
          </a:p>
          <a:p>
            <a:pPr marL="0" indent="0">
              <a:buNone/>
            </a:pPr>
            <a:r>
              <a:rPr lang="en-US" altLang="zh-CN" sz="2000"/>
              <a:t>&gt;&gt;&gt; print(abs(c))                     # 计算复数的模</a:t>
            </a:r>
          </a:p>
          <a:p>
            <a:pPr marL="0" indent="0">
              <a:buNone/>
            </a:pPr>
            <a:r>
              <a:rPr lang="en-US" altLang="zh-CN" sz="2000">
                <a:solidFill>
                  <a:srgbClr val="00B0F0"/>
                </a:solidFill>
              </a:rPr>
              <a:t>5.0</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38</a:t>
            </a:fld>
            <a:endParaRPr lang="zh-CN"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1.3.1  整数、实数、复数</a:t>
            </a:r>
            <a:endParaRPr lang="zh-CN" altLang="en-US"/>
          </a:p>
        </p:txBody>
      </p:sp>
      <p:sp>
        <p:nvSpPr>
          <p:cNvPr id="3" name="内容占位符 2"/>
          <p:cNvSpPr>
            <a:spLocks noGrp="1"/>
          </p:cNvSpPr>
          <p:nvPr>
            <p:ph idx="1"/>
          </p:nvPr>
        </p:nvSpPr>
        <p:spPr/>
        <p:txBody>
          <a:bodyPr>
            <a:noAutofit/>
          </a:bodyPr>
          <a:lstStyle/>
          <a:p>
            <a:pPr marL="0" indent="0">
              <a:buNone/>
            </a:pPr>
            <a:r>
              <a:rPr lang="zh-CN" altLang="en-US" sz="1700"/>
              <a:t>&gt;&gt;&gt; import decimal</a:t>
            </a:r>
          </a:p>
          <a:p>
            <a:pPr marL="0" indent="0">
              <a:buNone/>
            </a:pPr>
            <a:r>
              <a:rPr lang="zh-CN" altLang="en-US" sz="1700"/>
              <a:t>&gt;&gt;&gt; value = decimal.Decimal('3.14')          # 创建精确的高精度实数</a:t>
            </a:r>
          </a:p>
          <a:p>
            <a:pPr marL="0" indent="0">
              <a:buNone/>
            </a:pPr>
            <a:r>
              <a:rPr lang="zh-CN" altLang="en-US" sz="1700"/>
              <a:t>&gt;&gt;&gt; value</a:t>
            </a:r>
          </a:p>
          <a:p>
            <a:pPr marL="0" indent="0">
              <a:buNone/>
            </a:pPr>
            <a:r>
              <a:rPr lang="zh-CN" altLang="en-US" sz="1700">
                <a:solidFill>
                  <a:srgbClr val="00B0F0"/>
                </a:solidFill>
              </a:rPr>
              <a:t>Decimal('3.14')</a:t>
            </a:r>
          </a:p>
          <a:p>
            <a:pPr marL="0" indent="0">
              <a:buNone/>
            </a:pPr>
            <a:r>
              <a:rPr lang="zh-CN" altLang="en-US" sz="1700"/>
              <a:t>&gt;&gt;&gt; value * 3</a:t>
            </a:r>
          </a:p>
          <a:p>
            <a:pPr marL="0" indent="0">
              <a:buNone/>
            </a:pPr>
            <a:r>
              <a:rPr lang="zh-CN" altLang="en-US" sz="1700">
                <a:solidFill>
                  <a:srgbClr val="00B0F0"/>
                </a:solidFill>
              </a:rPr>
              <a:t>Decimal('9.42')</a:t>
            </a:r>
          </a:p>
          <a:p>
            <a:pPr marL="0" indent="0">
              <a:buNone/>
            </a:pPr>
            <a:r>
              <a:rPr lang="zh-CN" altLang="en-US" sz="1700"/>
              <a:t>&gt;&gt;&gt; decimal.Decimal(1/3)                     # 使用实数创建，有误差</a:t>
            </a:r>
          </a:p>
          <a:p>
            <a:pPr marL="0" indent="0">
              <a:buNone/>
            </a:pPr>
            <a:r>
              <a:rPr lang="zh-CN" altLang="en-US" sz="1700">
                <a:solidFill>
                  <a:srgbClr val="00B0F0"/>
                </a:solidFill>
              </a:rPr>
              <a:t>Decimal('0.333333333333333314829616256247390992939472198486328125')</a:t>
            </a:r>
          </a:p>
          <a:p>
            <a:pPr marL="0" indent="0">
              <a:buNone/>
            </a:pPr>
            <a:r>
              <a:rPr lang="zh-CN" altLang="en-US" sz="1700"/>
              <a:t>&gt;&gt;&gt; decimal.Decimal(1) / decimal.Decimal(3)  # 高精度实数除法</a:t>
            </a:r>
          </a:p>
          <a:p>
            <a:pPr marL="0" indent="0">
              <a:buNone/>
            </a:pPr>
            <a:r>
              <a:rPr lang="zh-CN" altLang="en-US" sz="1700">
                <a:solidFill>
                  <a:srgbClr val="00B0F0"/>
                </a:solidFill>
              </a:rPr>
              <a:t>Decimal('0.3333333333333333333333333333')</a:t>
            </a:r>
          </a:p>
          <a:p>
            <a:pPr marL="0" indent="0">
              <a:buNone/>
            </a:pPr>
            <a:r>
              <a:rPr lang="zh-CN" altLang="en-US" sz="1700"/>
              <a:t>&gt;&gt;&gt; decimal.getcontext()                     # 查看当前上下文</a:t>
            </a:r>
          </a:p>
          <a:p>
            <a:pPr marL="0" indent="0">
              <a:buNone/>
            </a:pPr>
            <a:r>
              <a:rPr lang="zh-CN" altLang="en-US" sz="1700">
                <a:solidFill>
                  <a:srgbClr val="00B0F0"/>
                </a:solidFill>
              </a:rPr>
              <a:t>Context(prec=28, rounding=ROUND_HALF_EVEN, Emin=-999999, Emax=999999, capitals=1, clamp=0, flags=[Inexact, Rounded], traps=[InvalidOperation, DivisionByZero, Overflow])</a:t>
            </a:r>
          </a:p>
          <a:p>
            <a:pPr marL="0" indent="0">
              <a:buNone/>
            </a:pPr>
            <a:r>
              <a:rPr lang="zh-CN" altLang="en-US" sz="1700"/>
              <a:t>&gt;&gt;&gt; decimal.getcontext().prec = 100          # 设置小数位数</a:t>
            </a:r>
          </a:p>
          <a:p>
            <a:pPr marL="0" indent="0">
              <a:buNone/>
            </a:pPr>
            <a:r>
              <a:rPr lang="zh-CN" altLang="en-US" sz="1700"/>
              <a:t>&gt;&gt;&gt; decimal.Decimal(1) / decimal.Decimal(3)</a:t>
            </a:r>
          </a:p>
          <a:p>
            <a:pPr marL="0" indent="0">
              <a:buNone/>
            </a:pPr>
            <a:r>
              <a:rPr lang="zh-CN" altLang="en-US" sz="1700">
                <a:solidFill>
                  <a:srgbClr val="00B0F0"/>
                </a:solidFill>
              </a:rPr>
              <a:t>Decimal('0.3333333333333333333333333333333333333333333333333333333333333333333333333333333333333333333333333333')</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39</a:t>
            </a:fld>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1.3.2  列表、元组、字典、集合</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40</a:t>
            </a:fld>
            <a:endParaRPr lang="zh-CN" altLang="en-US"/>
          </a:p>
        </p:txBody>
      </p:sp>
      <p:sp>
        <p:nvSpPr>
          <p:cNvPr id="100" name="文本框 99"/>
          <p:cNvSpPr txBox="1"/>
          <p:nvPr/>
        </p:nvSpPr>
        <p:spPr>
          <a:xfrm>
            <a:off x="989965" y="1227455"/>
            <a:ext cx="8608695" cy="398780"/>
          </a:xfrm>
          <a:prstGeom prst="rect">
            <a:avLst/>
          </a:prstGeom>
          <a:noFill/>
          <a:ln w="9525">
            <a:noFill/>
          </a:ln>
        </p:spPr>
        <p:txBody>
          <a:bodyPr wrap="square">
            <a:spAutoFit/>
          </a:bodyPr>
          <a:lstStyle/>
          <a:p>
            <a:pPr indent="266700" algn="ctr"/>
            <a:r>
              <a:rPr lang="zh-CN" sz="2000" b="0">
                <a:latin typeface="Consolas" panose="020B0609020204030204" charset="0"/>
                <a:ea typeface="宋体" panose="02010600030101010101" pitchFamily="2" charset="-122"/>
                <a:cs typeface="Consolas" panose="020B0609020204030204" charset="0"/>
              </a:rPr>
              <a:t>表</a:t>
            </a:r>
            <a:r>
              <a:rPr lang="en-US" sz="2000" b="0">
                <a:latin typeface="Consolas" panose="020B0609020204030204" charset="0"/>
                <a:ea typeface="宋体" panose="02010600030101010101" pitchFamily="2" charset="-122"/>
                <a:cs typeface="Consolas" panose="020B0609020204030204" charset="0"/>
              </a:rPr>
              <a:t>1-4  </a:t>
            </a:r>
            <a:r>
              <a:rPr lang="zh-CN" sz="2000" b="0">
                <a:latin typeface="Consolas" panose="020B0609020204030204" charset="0"/>
                <a:ea typeface="宋体" panose="02010600030101010101" pitchFamily="2" charset="-122"/>
                <a:cs typeface="Consolas" panose="020B0609020204030204" charset="0"/>
              </a:rPr>
              <a:t>列表、元组、字典、集合基本特点</a:t>
            </a:r>
            <a:endParaRPr lang="zh-CN" altLang="en-US" sz="2000">
              <a:latin typeface="Consolas" panose="020B0609020204030204" charset="0"/>
              <a:cs typeface="Consolas" panose="020B0609020204030204" charset="0"/>
            </a:endParaRPr>
          </a:p>
        </p:txBody>
      </p:sp>
      <p:graphicFrame>
        <p:nvGraphicFramePr>
          <p:cNvPr id="5" name="表格 4"/>
          <p:cNvGraphicFramePr/>
          <p:nvPr>
            <p:custDataLst>
              <p:tags r:id="rId1"/>
            </p:custDataLst>
          </p:nvPr>
        </p:nvGraphicFramePr>
        <p:xfrm>
          <a:off x="989965" y="1595755"/>
          <a:ext cx="9114155" cy="4726940"/>
        </p:xfrm>
        <a:graphic>
          <a:graphicData uri="http://schemas.openxmlformats.org/drawingml/2006/table">
            <a:tbl>
              <a:tblPr firstRow="1" bandRow="1">
                <a:tableStyleId>{5940675A-B579-460E-94D1-54222C63F5DA}</a:tableStyleId>
              </a:tblPr>
              <a:tblGrid>
                <a:gridCol w="2188210">
                  <a:extLst>
                    <a:ext uri="{9D8B030D-6E8A-4147-A177-3AD203B41FA5}">
                      <a16:colId xmlns:a16="http://schemas.microsoft.com/office/drawing/2014/main" val="20000"/>
                    </a:ext>
                  </a:extLst>
                </a:gridCol>
                <a:gridCol w="1605915">
                  <a:extLst>
                    <a:ext uri="{9D8B030D-6E8A-4147-A177-3AD203B41FA5}">
                      <a16:colId xmlns:a16="http://schemas.microsoft.com/office/drawing/2014/main" val="20001"/>
                    </a:ext>
                  </a:extLst>
                </a:gridCol>
                <a:gridCol w="2183130">
                  <a:extLst>
                    <a:ext uri="{9D8B030D-6E8A-4147-A177-3AD203B41FA5}">
                      <a16:colId xmlns:a16="http://schemas.microsoft.com/office/drawing/2014/main" val="20002"/>
                    </a:ext>
                  </a:extLst>
                </a:gridCol>
                <a:gridCol w="1899285">
                  <a:extLst>
                    <a:ext uri="{9D8B030D-6E8A-4147-A177-3AD203B41FA5}">
                      <a16:colId xmlns:a16="http://schemas.microsoft.com/office/drawing/2014/main" val="20003"/>
                    </a:ext>
                  </a:extLst>
                </a:gridCol>
                <a:gridCol w="1237615">
                  <a:extLst>
                    <a:ext uri="{9D8B030D-6E8A-4147-A177-3AD203B41FA5}">
                      <a16:colId xmlns:a16="http://schemas.microsoft.com/office/drawing/2014/main" val="20004"/>
                    </a:ext>
                  </a:extLst>
                </a:gridCol>
              </a:tblGrid>
              <a:tr h="363855">
                <a:tc>
                  <a:txBody>
                    <a:bodyPr/>
                    <a:lstStyle/>
                    <a:p>
                      <a:pPr indent="0">
                        <a:buNone/>
                      </a:pPr>
                      <a:r>
                        <a:rPr lang="en-US" sz="1800" b="0">
                          <a:latin typeface="Consolas" panose="020B0609020204030204" charset="0"/>
                          <a:cs typeface="Consolas" panose="020B0609020204030204" charset="0"/>
                        </a:rPr>
                        <a:t> </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1">
                          <a:latin typeface="Consolas" panose="020B0609020204030204" charset="0"/>
                          <a:cs typeface="Consolas" panose="020B0609020204030204" charset="0"/>
                        </a:rPr>
                        <a:t>列表</a:t>
                      </a:r>
                      <a:endParaRPr lang="en-US" altLang="en-US" sz="1800" b="1">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1">
                          <a:latin typeface="Consolas" panose="020B0609020204030204" charset="0"/>
                          <a:cs typeface="Consolas" panose="020B0609020204030204" charset="0"/>
                        </a:rPr>
                        <a:t>元组</a:t>
                      </a:r>
                      <a:endParaRPr lang="en-US" altLang="en-US" sz="1800" b="1">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1">
                          <a:latin typeface="Consolas" panose="020B0609020204030204" charset="0"/>
                          <a:cs typeface="Consolas" panose="020B0609020204030204" charset="0"/>
                        </a:rPr>
                        <a:t>字典</a:t>
                      </a:r>
                      <a:endParaRPr lang="en-US" altLang="en-US" sz="1800" b="1">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1">
                          <a:latin typeface="Consolas" panose="020B0609020204030204" charset="0"/>
                          <a:cs typeface="Consolas" panose="020B0609020204030204" charset="0"/>
                        </a:rPr>
                        <a:t>集合</a:t>
                      </a:r>
                      <a:endParaRPr lang="en-US" altLang="en-US" sz="1800" b="1">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6545">
                <a:tc>
                  <a:txBody>
                    <a:bodyPr/>
                    <a:lstStyle/>
                    <a:p>
                      <a:pPr indent="0">
                        <a:buNone/>
                      </a:pPr>
                      <a:r>
                        <a:rPr lang="en-US" sz="1800" b="0">
                          <a:latin typeface="Consolas" panose="020B0609020204030204" charset="0"/>
                          <a:cs typeface="Consolas" panose="020B0609020204030204" charset="0"/>
                        </a:rPr>
                        <a:t>类型名称</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list</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tuple</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dict</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set</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7660">
                <a:tc>
                  <a:txBody>
                    <a:bodyPr/>
                    <a:lstStyle/>
                    <a:p>
                      <a:pPr indent="0">
                        <a:buNone/>
                      </a:pPr>
                      <a:r>
                        <a:rPr lang="en-US" sz="1800" b="0">
                          <a:latin typeface="Consolas" panose="020B0609020204030204" charset="0"/>
                          <a:cs typeface="Consolas" panose="020B0609020204030204" charset="0"/>
                        </a:rPr>
                        <a:t>定界符</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方括号[]</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圆括号()</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大括号{}</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大括号{}</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6545">
                <a:tc>
                  <a:txBody>
                    <a:bodyPr/>
                    <a:lstStyle/>
                    <a:p>
                      <a:pPr indent="0">
                        <a:buNone/>
                      </a:pPr>
                      <a:r>
                        <a:rPr lang="en-US" sz="1800" b="0">
                          <a:latin typeface="Consolas" panose="020B0609020204030204" charset="0"/>
                          <a:cs typeface="Consolas" panose="020B0609020204030204" charset="0"/>
                        </a:rPr>
                        <a:t>是否可变</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是</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否</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是</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是</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7660">
                <a:tc>
                  <a:txBody>
                    <a:bodyPr/>
                    <a:lstStyle/>
                    <a:p>
                      <a:pPr indent="0">
                        <a:buNone/>
                      </a:pPr>
                      <a:r>
                        <a:rPr lang="en-US" sz="1800" b="0">
                          <a:latin typeface="Consolas" panose="020B0609020204030204" charset="0"/>
                          <a:cs typeface="Consolas" panose="020B0609020204030204" charset="0"/>
                        </a:rPr>
                        <a:t>是否有序</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是</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是</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否</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否</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4320">
                <a:tc>
                  <a:txBody>
                    <a:bodyPr/>
                    <a:lstStyle/>
                    <a:p>
                      <a:pPr indent="0">
                        <a:buNone/>
                      </a:pPr>
                      <a:r>
                        <a:rPr lang="en-US" sz="1800" b="0">
                          <a:latin typeface="Consolas" panose="020B0609020204030204" charset="0"/>
                          <a:cs typeface="Consolas" panose="020B0609020204030204" charset="0"/>
                        </a:rPr>
                        <a:t>是否支持下标</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使用</a:t>
                      </a:r>
                      <a:r>
                        <a:rPr lang="zh-CN" altLang="en-US" sz="1800" b="0">
                          <a:latin typeface="Consolas" panose="020B0609020204030204" charset="0"/>
                          <a:cs typeface="Consolas" panose="020B0609020204030204" charset="0"/>
                        </a:rPr>
                        <a:t>序号</a:t>
                      </a:r>
                      <a:r>
                        <a:rPr lang="en-US" sz="1800" b="0">
                          <a:latin typeface="Consolas" panose="020B0609020204030204" charset="0"/>
                          <a:cs typeface="Consolas" panose="020B0609020204030204" charset="0"/>
                        </a:rPr>
                        <a:t>作下标</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使用</a:t>
                      </a:r>
                      <a:r>
                        <a:rPr lang="zh-CN" altLang="en-US" sz="1800" b="0">
                          <a:latin typeface="Consolas" panose="020B0609020204030204" charset="0"/>
                          <a:cs typeface="Consolas" panose="020B0609020204030204" charset="0"/>
                        </a:rPr>
                        <a:t>序号</a:t>
                      </a:r>
                      <a:r>
                        <a:rPr lang="en-US" sz="1800" b="0">
                          <a:latin typeface="Consolas" panose="020B0609020204030204" charset="0"/>
                          <a:cs typeface="Consolas" panose="020B0609020204030204" charset="0"/>
                        </a:rPr>
                        <a:t>作下标</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使用“键”作下标</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否</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7660">
                <a:tc>
                  <a:txBody>
                    <a:bodyPr/>
                    <a:lstStyle/>
                    <a:p>
                      <a:pPr indent="0">
                        <a:buNone/>
                      </a:pPr>
                      <a:r>
                        <a:rPr lang="en-US" sz="1800" b="0">
                          <a:latin typeface="Consolas" panose="020B0609020204030204" charset="0"/>
                          <a:cs typeface="Consolas" panose="020B0609020204030204" charset="0"/>
                        </a:rPr>
                        <a:t>元素分隔符</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逗号</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逗号</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逗号</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逗号</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7660">
                <a:tc>
                  <a:txBody>
                    <a:bodyPr/>
                    <a:lstStyle/>
                    <a:p>
                      <a:pPr indent="0">
                        <a:buNone/>
                      </a:pPr>
                      <a:r>
                        <a:rPr lang="en-US" sz="1800" b="0">
                          <a:latin typeface="Consolas" panose="020B0609020204030204" charset="0"/>
                          <a:cs typeface="Consolas" panose="020B0609020204030204" charset="0"/>
                        </a:rPr>
                        <a:t>对元素形式的要求</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无</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无</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键:值</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必须可哈希</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91490">
                <a:tc>
                  <a:txBody>
                    <a:bodyPr/>
                    <a:lstStyle/>
                    <a:p>
                      <a:pPr indent="0">
                        <a:buNone/>
                      </a:pPr>
                      <a:r>
                        <a:rPr lang="en-US" sz="1800" b="0">
                          <a:latin typeface="Consolas" panose="020B0609020204030204" charset="0"/>
                          <a:cs typeface="Consolas" panose="020B0609020204030204" charset="0"/>
                        </a:rPr>
                        <a:t>对元素值的要求</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无</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无</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“键”必须可哈希</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必须可哈希</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36905">
                <a:tc>
                  <a:txBody>
                    <a:bodyPr/>
                    <a:lstStyle/>
                    <a:p>
                      <a:pPr indent="0">
                        <a:buNone/>
                      </a:pPr>
                      <a:r>
                        <a:rPr lang="en-US" sz="1800" b="0">
                          <a:latin typeface="Consolas" panose="020B0609020204030204" charset="0"/>
                          <a:cs typeface="Consolas" panose="020B0609020204030204" charset="0"/>
                        </a:rPr>
                        <a:t>元素是否可重复</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是</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是</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“键”不允许重复，“值”可以重复</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否</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27660">
                <a:tc>
                  <a:txBody>
                    <a:bodyPr/>
                    <a:lstStyle/>
                    <a:p>
                      <a:pPr indent="0">
                        <a:buNone/>
                      </a:pPr>
                      <a:r>
                        <a:rPr lang="en-US" sz="1800" b="0">
                          <a:latin typeface="Consolas" panose="020B0609020204030204" charset="0"/>
                          <a:cs typeface="Consolas" panose="020B0609020204030204" charset="0"/>
                        </a:rPr>
                        <a:t>元素查找速度</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ea typeface="宋体" panose="02010600030101010101" pitchFamily="2" charset="-122"/>
                          <a:cs typeface="宋体" panose="02010600030101010101" pitchFamily="2" charset="-122"/>
                        </a:rPr>
                        <a:t>很</a:t>
                      </a:r>
                      <a:r>
                        <a:rPr lang="en-US" sz="1800" b="0">
                          <a:latin typeface="Consolas" panose="020B0609020204030204" charset="0"/>
                          <a:cs typeface="Consolas" panose="020B0609020204030204" charset="0"/>
                        </a:rPr>
                        <a:t>慢</a:t>
                      </a:r>
                      <a:endParaRPr lang="en-US" altLang="en-US" sz="1800" b="0">
                        <a:latin typeface="Consolas" panose="020B0609020204030204" charset="0"/>
                        <a:ea typeface="宋体" panose="02010600030101010101" pitchFamily="2" charset="-122"/>
                        <a:cs typeface="宋体" panose="02010600030101010101" pitchFamily="2" charset="-122"/>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很慢</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非常快</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非常快</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527685">
                <a:tc>
                  <a:txBody>
                    <a:bodyPr/>
                    <a:lstStyle/>
                    <a:p>
                      <a:pPr indent="0">
                        <a:buNone/>
                      </a:pPr>
                      <a:r>
                        <a:rPr lang="en-US" sz="1800" b="0">
                          <a:latin typeface="Consolas" panose="020B0609020204030204" charset="0"/>
                          <a:cs typeface="Consolas" panose="020B0609020204030204" charset="0"/>
                        </a:rPr>
                        <a:t>新增和删除元素速度</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尾部操作快</a:t>
                      </a:r>
                      <a:r>
                        <a:rPr lang="en-US" sz="1800" b="0">
                          <a:latin typeface="Consolas" panose="020B0609020204030204" charset="0"/>
                          <a:ea typeface="宋体" panose="02010600030101010101" pitchFamily="2" charset="-122"/>
                          <a:cs typeface="宋体" panose="02010600030101010101" pitchFamily="2" charset="-122"/>
                        </a:rPr>
                        <a:t>，</a:t>
                      </a:r>
                      <a:r>
                        <a:rPr lang="en-US" sz="1800" b="0">
                          <a:latin typeface="Consolas" panose="020B0609020204030204" charset="0"/>
                          <a:cs typeface="Consolas" panose="020B0609020204030204" charset="0"/>
                        </a:rPr>
                        <a:t>其他位置慢</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不允许</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快</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快</a:t>
                      </a:r>
                      <a:endParaRPr lang="en-US" altLang="en-US" sz="1800" b="0">
                        <a:latin typeface="Consolas" panose="020B0609020204030204" charset="0"/>
                        <a:ea typeface="Consolas" panose="020B0609020204030204" charset="0"/>
                        <a:cs typeface="Consolas" panose="020B0609020204030204" charset="0"/>
                      </a:endParaRPr>
                    </a:p>
                  </a:txBody>
                  <a:tcPr marL="0" marR="0" marT="27305" marB="2730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1.3.2  列表、元组、字典、集合</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41</a:t>
            </a:fld>
            <a:endParaRPr lang="zh-CN" altLang="en-US"/>
          </a:p>
        </p:txBody>
      </p:sp>
      <p:sp>
        <p:nvSpPr>
          <p:cNvPr id="100" name="文本框 99"/>
          <p:cNvSpPr txBox="1"/>
          <p:nvPr/>
        </p:nvSpPr>
        <p:spPr>
          <a:xfrm>
            <a:off x="1019175" y="1202055"/>
            <a:ext cx="8684260" cy="398780"/>
          </a:xfrm>
          <a:prstGeom prst="rect">
            <a:avLst/>
          </a:prstGeom>
          <a:noFill/>
          <a:ln w="9525">
            <a:noFill/>
          </a:ln>
        </p:spPr>
        <p:txBody>
          <a:bodyPr wrap="square">
            <a:spAutoFit/>
          </a:bodyPr>
          <a:lstStyle/>
          <a:p>
            <a:pPr indent="266700" algn="ctr"/>
            <a:r>
              <a:rPr lang="zh-CN" sz="2000" b="0">
                <a:ea typeface="宋体" panose="02010600030101010101" pitchFamily="2" charset="-122"/>
              </a:rPr>
              <a:t>表</a:t>
            </a:r>
            <a:r>
              <a:rPr lang="en-US" sz="2000" b="0">
                <a:latin typeface="Consolas" panose="020B0609020204030204" charset="0"/>
                <a:ea typeface="宋体" panose="02010600030101010101" pitchFamily="2" charset="-122"/>
              </a:rPr>
              <a:t>1-5  </a:t>
            </a:r>
            <a:r>
              <a:rPr lang="zh-CN" sz="2000" b="0">
                <a:ea typeface="宋体" panose="02010600030101010101" pitchFamily="2" charset="-122"/>
              </a:rPr>
              <a:t>列表对象常用方法</a:t>
            </a:r>
            <a:endParaRPr lang="zh-CN" altLang="en-US" sz="2000"/>
          </a:p>
        </p:txBody>
      </p:sp>
      <p:graphicFrame>
        <p:nvGraphicFramePr>
          <p:cNvPr id="5" name="表格 4"/>
          <p:cNvGraphicFramePr/>
          <p:nvPr>
            <p:custDataLst>
              <p:tags r:id="rId1"/>
            </p:custDataLst>
          </p:nvPr>
        </p:nvGraphicFramePr>
        <p:xfrm>
          <a:off x="1019175" y="1600835"/>
          <a:ext cx="9245600" cy="4813300"/>
        </p:xfrm>
        <a:graphic>
          <a:graphicData uri="http://schemas.openxmlformats.org/drawingml/2006/table">
            <a:tbl>
              <a:tblPr firstRow="1" bandRow="1">
                <a:tableStyleId>{5940675A-B579-460E-94D1-54222C63F5DA}</a:tableStyleId>
              </a:tblPr>
              <a:tblGrid>
                <a:gridCol w="3448685">
                  <a:extLst>
                    <a:ext uri="{9D8B030D-6E8A-4147-A177-3AD203B41FA5}">
                      <a16:colId xmlns:a16="http://schemas.microsoft.com/office/drawing/2014/main" val="20000"/>
                    </a:ext>
                  </a:extLst>
                </a:gridCol>
                <a:gridCol w="5796915">
                  <a:extLst>
                    <a:ext uri="{9D8B030D-6E8A-4147-A177-3AD203B41FA5}">
                      <a16:colId xmlns:a16="http://schemas.microsoft.com/office/drawing/2014/main" val="20001"/>
                    </a:ext>
                  </a:extLst>
                </a:gridCol>
              </a:tblGrid>
              <a:tr h="274320">
                <a:tc>
                  <a:txBody>
                    <a:bodyPr/>
                    <a:lstStyle/>
                    <a:p>
                      <a:pPr indent="0" algn="ctr">
                        <a:buNone/>
                      </a:pPr>
                      <a:r>
                        <a:rPr lang="en-US" sz="1800" b="1">
                          <a:latin typeface="Consolas" panose="020B0609020204030204" charset="0"/>
                          <a:cs typeface="Consolas" panose="020B0609020204030204" charset="0"/>
                        </a:rPr>
                        <a:t>方法</a:t>
                      </a:r>
                      <a:endParaRPr lang="en-US" altLang="en-US" sz="18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1">
                          <a:latin typeface="Consolas" panose="020B0609020204030204" charset="0"/>
                          <a:cs typeface="Consolas" panose="020B0609020204030204" charset="0"/>
                        </a:rPr>
                        <a:t>功能描述</a:t>
                      </a:r>
                      <a:endParaRPr lang="en-US" altLang="en-US" sz="18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66495">
                <a:tc>
                  <a:txBody>
                    <a:bodyPr/>
                    <a:lstStyle/>
                    <a:p>
                      <a:pPr indent="0">
                        <a:buNone/>
                      </a:pPr>
                      <a:r>
                        <a:rPr lang="en-US" sz="1800" b="0">
                          <a:latin typeface="Consolas" panose="020B0609020204030204" charset="0"/>
                          <a:cs typeface="Consolas" panose="020B0609020204030204" charset="0"/>
                        </a:rPr>
                        <a:t>append(object,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将object追加至当前列表的尾部，不影响列表中已有的元素下标，也不影响列表在内存中的起始地址，</a:t>
                      </a:r>
                      <a:r>
                        <a:rPr lang="en-US" sz="1800" b="0">
                          <a:latin typeface="宋体" panose="02010600030101010101" pitchFamily="2" charset="-122"/>
                          <a:ea typeface="宋体" panose="02010600030101010101" pitchFamily="2" charset="-122"/>
                          <a:cs typeface="宋体" panose="02010600030101010101" pitchFamily="2" charset="-122"/>
                        </a:rPr>
                        <a:t>没有返回值。</a:t>
                      </a:r>
                      <a:r>
                        <a:rPr lang="en-US" sz="1800" b="0">
                          <a:latin typeface="Consolas" panose="020B0609020204030204" charset="0"/>
                          <a:cs typeface="Consolas" panose="020B0609020204030204" charset="0"/>
                        </a:rPr>
                        <a:t>斜线表示该位置前面的参数必须以位置参数的形式进行传递，斜线本身不是参数</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320">
                <a:tc>
                  <a:txBody>
                    <a:bodyPr/>
                    <a:lstStyle/>
                    <a:p>
                      <a:pPr indent="0">
                        <a:buNone/>
                      </a:pPr>
                      <a:r>
                        <a:rPr lang="en-US" sz="1800" b="0">
                          <a:latin typeface="Consolas" panose="020B0609020204030204" charset="0"/>
                          <a:cs typeface="Consolas" panose="020B0609020204030204" charset="0"/>
                        </a:rPr>
                        <a:t>count(value,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返回value在当前列表中的出现次数</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22960">
                <a:tc>
                  <a:txBody>
                    <a:bodyPr/>
                    <a:lstStyle/>
                    <a:p>
                      <a:pPr indent="0">
                        <a:buNone/>
                      </a:pPr>
                      <a:r>
                        <a:rPr lang="en-US" sz="1800" b="0">
                          <a:latin typeface="Consolas" panose="020B0609020204030204" charset="0"/>
                          <a:cs typeface="Consolas" panose="020B0609020204030204" charset="0"/>
                        </a:rPr>
                        <a:t>extend(iterable,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将可迭代对象iterable中所有元素追加至当前列表的尾部，不影响列表中已有的元素位置</a:t>
                      </a:r>
                      <a:r>
                        <a:rPr lang="en-US" sz="1800" b="0">
                          <a:latin typeface="宋体" panose="02010600030101010101" pitchFamily="2" charset="-122"/>
                          <a:ea typeface="宋体" panose="02010600030101010101" pitchFamily="2" charset="-122"/>
                          <a:cs typeface="宋体" panose="02010600030101010101" pitchFamily="2" charset="-122"/>
                        </a:rPr>
                        <a:t>和</a:t>
                      </a:r>
                      <a:r>
                        <a:rPr lang="en-US" sz="1800" b="0">
                          <a:latin typeface="Consolas" panose="020B0609020204030204" charset="0"/>
                          <a:cs typeface="Consolas" panose="020B0609020204030204" charset="0"/>
                        </a:rPr>
                        <a:t>列表在内存中的起始地址</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8640">
                <a:tc>
                  <a:txBody>
                    <a:bodyPr/>
                    <a:lstStyle/>
                    <a:p>
                      <a:pPr indent="0">
                        <a:buNone/>
                      </a:pPr>
                      <a:r>
                        <a:rPr lang="en-US" sz="1800" b="0">
                          <a:latin typeface="Consolas" panose="020B0609020204030204" charset="0"/>
                          <a:cs typeface="Consolas" panose="020B0609020204030204" charset="0"/>
                        </a:rPr>
                        <a:t>insert(index, object,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在当前列表的index位置前面插入对象object，该位置及后面所有元素自动向后移动，索引加1</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26565">
                <a:tc>
                  <a:txBody>
                    <a:bodyPr/>
                    <a:lstStyle/>
                    <a:p>
                      <a:pPr indent="0">
                        <a:buNone/>
                      </a:pPr>
                      <a:r>
                        <a:rPr lang="en-US" sz="1800" b="0">
                          <a:latin typeface="Consolas" panose="020B0609020204030204" charset="0"/>
                          <a:cs typeface="Consolas" panose="020B0609020204030204" charset="0"/>
                        </a:rPr>
                        <a:t>index(value, start=0,</a:t>
                      </a:r>
                    </a:p>
                    <a:p>
                      <a:pPr indent="0">
                        <a:buNone/>
                      </a:pPr>
                      <a:r>
                        <a:rPr lang="en-US" sz="1800" b="0">
                          <a:latin typeface="Consolas" panose="020B0609020204030204" charset="0"/>
                          <a:cs typeface="Consolas" panose="020B0609020204030204" charset="0"/>
                        </a:rPr>
                        <a:t>stop=9223372036854775807,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返回当前列表指定范围中第一个值为value的元素的索引，若不存在值为value的元素则抛出异常ValueError，可以使用参数start和stop指定要搜索的下标范围，start默认为0表示从头开始，stop默认值</a:t>
                      </a:r>
                      <a:r>
                        <a:rPr lang="en-US" sz="1800" b="0">
                          <a:latin typeface="宋体" panose="02010600030101010101" pitchFamily="2" charset="-122"/>
                          <a:ea typeface="宋体" panose="02010600030101010101" pitchFamily="2" charset="-122"/>
                          <a:cs typeface="宋体" panose="02010600030101010101" pitchFamily="2" charset="-122"/>
                        </a:rPr>
                        <a:t>为</a:t>
                      </a:r>
                      <a:r>
                        <a:rPr lang="en-US" sz="1800" b="0">
                          <a:latin typeface="Consolas" panose="020B0609020204030204" charset="0"/>
                          <a:cs typeface="Consolas" panose="020B0609020204030204" charset="0"/>
                        </a:rPr>
                        <a:t>最大允许的下标值</a:t>
                      </a:r>
                      <a:r>
                        <a:rPr lang="en-US" sz="1800" b="0">
                          <a:latin typeface="宋体" panose="02010600030101010101" pitchFamily="2" charset="-122"/>
                          <a:ea typeface="宋体" panose="02010600030101010101" pitchFamily="2" charset="-122"/>
                          <a:cs typeface="宋体" panose="02010600030101010101" pitchFamily="2" charset="-122"/>
                        </a:rPr>
                        <a:t>（默认值由sys.maxsize定义，在64位操作系统中对应8个字节能表示的最大整数）</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1.3.2  列表、元组、字典、集合</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42</a:t>
            </a:fld>
            <a:endParaRPr lang="zh-CN" altLang="en-US"/>
          </a:p>
        </p:txBody>
      </p:sp>
      <p:graphicFrame>
        <p:nvGraphicFramePr>
          <p:cNvPr id="5" name="表格 4"/>
          <p:cNvGraphicFramePr/>
          <p:nvPr>
            <p:custDataLst>
              <p:tags r:id="rId1"/>
            </p:custDataLst>
          </p:nvPr>
        </p:nvGraphicFramePr>
        <p:xfrm>
          <a:off x="995045" y="1527175"/>
          <a:ext cx="9333230" cy="3950970"/>
        </p:xfrm>
        <a:graphic>
          <a:graphicData uri="http://schemas.openxmlformats.org/drawingml/2006/table">
            <a:tbl>
              <a:tblPr firstRow="1" bandRow="1">
                <a:tableStyleId>{5940675A-B579-460E-94D1-54222C63F5DA}</a:tableStyleId>
              </a:tblPr>
              <a:tblGrid>
                <a:gridCol w="2859405">
                  <a:extLst>
                    <a:ext uri="{9D8B030D-6E8A-4147-A177-3AD203B41FA5}">
                      <a16:colId xmlns:a16="http://schemas.microsoft.com/office/drawing/2014/main" val="20000"/>
                    </a:ext>
                  </a:extLst>
                </a:gridCol>
                <a:gridCol w="6473825">
                  <a:extLst>
                    <a:ext uri="{9D8B030D-6E8A-4147-A177-3AD203B41FA5}">
                      <a16:colId xmlns:a16="http://schemas.microsoft.com/office/drawing/2014/main" val="20001"/>
                    </a:ext>
                  </a:extLst>
                </a:gridCol>
              </a:tblGrid>
              <a:tr h="1108075">
                <a:tc>
                  <a:txBody>
                    <a:bodyPr/>
                    <a:lstStyle/>
                    <a:p>
                      <a:pPr indent="0">
                        <a:buNone/>
                      </a:pPr>
                      <a:r>
                        <a:rPr lang="en-US" sz="1800" b="0">
                          <a:latin typeface="Consolas" panose="020B0609020204030204" charset="0"/>
                          <a:cs typeface="Consolas" panose="020B0609020204030204" charset="0"/>
                        </a:rPr>
                        <a:t>pop(index=-1,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删除并返回当前列表中下标为index的元素，该位置后面的所有元素自动向前移动，索引减1。index默认为-1，表示删除并返回列表中最后一个元素。列表为空或者参数index指定的位置不存在时会引发异常IndexError</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94080">
                <a:tc>
                  <a:txBody>
                    <a:bodyPr/>
                    <a:lstStyle/>
                    <a:p>
                      <a:pPr indent="0">
                        <a:buNone/>
                      </a:pPr>
                      <a:r>
                        <a:rPr lang="en-US" sz="1800" b="0">
                          <a:latin typeface="Consolas" panose="020B0609020204030204" charset="0"/>
                          <a:cs typeface="Consolas" panose="020B0609020204030204" charset="0"/>
                        </a:rPr>
                        <a:t>remove(value,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在当前列表中删除第一个值为value的元素，被删除元素</a:t>
                      </a:r>
                      <a:r>
                        <a:rPr lang="en-US" sz="1800" b="0">
                          <a:latin typeface="宋体" panose="02010600030101010101" pitchFamily="2" charset="-122"/>
                          <a:ea typeface="宋体" panose="02010600030101010101" pitchFamily="2" charset="-122"/>
                          <a:cs typeface="宋体" panose="02010600030101010101" pitchFamily="2" charset="-122"/>
                        </a:rPr>
                        <a:t>所在</a:t>
                      </a:r>
                      <a:r>
                        <a:rPr lang="en-US" sz="1800" b="0">
                          <a:latin typeface="Consolas" panose="020B0609020204030204" charset="0"/>
                          <a:cs typeface="Consolas" panose="020B0609020204030204" charset="0"/>
                        </a:rPr>
                        <a:t>位置之后的所有元素自动向前移动，索引减1；如果列表中不存在值为value的元素则抛出异常ValueError</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8765">
                <a:tc>
                  <a:txBody>
                    <a:bodyPr/>
                    <a:lstStyle/>
                    <a:p>
                      <a:pPr indent="0">
                        <a:buNone/>
                      </a:pPr>
                      <a:r>
                        <a:rPr lang="en-US" sz="1800" b="0">
                          <a:latin typeface="Consolas" panose="020B0609020204030204" charset="0"/>
                          <a:cs typeface="Consolas" panose="020B0609020204030204" charset="0"/>
                        </a:rPr>
                        <a:t>reverse()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对当前列表中的所有元素进行原地翻转，首尾交换</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70050">
                <a:tc>
                  <a:txBody>
                    <a:bodyPr/>
                    <a:lstStyle/>
                    <a:p>
                      <a:pPr indent="0">
                        <a:buNone/>
                      </a:pPr>
                      <a:r>
                        <a:rPr lang="en-US" sz="1800" b="0">
                          <a:latin typeface="Consolas" panose="020B0609020204030204" charset="0"/>
                          <a:cs typeface="Consolas" panose="020B0609020204030204" charset="0"/>
                        </a:rPr>
                        <a:t>sort(*, key=None, </a:t>
                      </a:r>
                      <a:r>
                        <a:rPr lang="en-US" sz="1800" b="0">
                          <a:latin typeface="宋体" panose="02010600030101010101" pitchFamily="2" charset="-122"/>
                          <a:ea typeface="宋体" panose="02010600030101010101" pitchFamily="2" charset="-122"/>
                          <a:cs typeface="宋体" panose="02010600030101010101" pitchFamily="2" charset="-122"/>
                        </a:rPr>
                        <a:t>    </a:t>
                      </a:r>
                      <a:r>
                        <a:rPr lang="en-US" sz="1800" b="0">
                          <a:latin typeface="Consolas" panose="020B0609020204030204" charset="0"/>
                          <a:cs typeface="Consolas" panose="020B0609020204030204" charset="0"/>
                        </a:rPr>
                        <a:t>reverse=False)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对当前列表中的元素进行原地排序，是稳定排序（在指定规则下相等的元素保持原来的相对顺序）。参数key用来指定排序规则，可以为任意可调用对象；</a:t>
                      </a:r>
                      <a:r>
                        <a:rPr lang="en-US" sz="1800" b="0">
                          <a:latin typeface="宋体" panose="02010600030101010101" pitchFamily="2" charset="-122"/>
                          <a:ea typeface="宋体" panose="02010600030101010101" pitchFamily="2" charset="-122"/>
                          <a:cs typeface="宋体" panose="02010600030101010101" pitchFamily="2" charset="-122"/>
                        </a:rPr>
                        <a:t>参数</a:t>
                      </a:r>
                      <a:r>
                        <a:rPr lang="en-US" sz="1800" b="0">
                          <a:latin typeface="Consolas" panose="020B0609020204030204" charset="0"/>
                          <a:cs typeface="Consolas" panose="020B0609020204030204" charset="0"/>
                        </a:rPr>
                        <a:t>reverse为False表示升序，True表示降序；*表示该位置之后的所有参数必须使用关键参数形式</a:t>
                      </a:r>
                      <a:r>
                        <a:rPr lang="en-US" sz="1800" b="0">
                          <a:latin typeface="宋体" panose="02010600030101010101" pitchFamily="2" charset="-122"/>
                          <a:ea typeface="宋体" panose="02010600030101010101" pitchFamily="2" charset="-122"/>
                          <a:cs typeface="宋体" panose="02010600030101010101" pitchFamily="2" charset="-122"/>
                        </a:rPr>
                        <a:t>进行传递</a:t>
                      </a:r>
                      <a:r>
                        <a:rPr lang="en-US" sz="1800" b="0">
                          <a:latin typeface="Consolas" panose="020B0609020204030204" charset="0"/>
                          <a:cs typeface="Consolas" panose="020B0609020204030204" charset="0"/>
                        </a:rPr>
                        <a:t>，也就是调用时必须指定参数名称</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1.3.2  列表、元组、字典、集合</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43</a:t>
            </a:fld>
            <a:endParaRPr lang="zh-CN" altLang="en-US"/>
          </a:p>
        </p:txBody>
      </p:sp>
      <p:sp>
        <p:nvSpPr>
          <p:cNvPr id="100" name="文本框 99"/>
          <p:cNvSpPr txBox="1"/>
          <p:nvPr/>
        </p:nvSpPr>
        <p:spPr>
          <a:xfrm>
            <a:off x="1009650" y="1346835"/>
            <a:ext cx="8660130" cy="398780"/>
          </a:xfrm>
          <a:prstGeom prst="rect">
            <a:avLst/>
          </a:prstGeom>
          <a:noFill/>
          <a:ln w="9525">
            <a:noFill/>
          </a:ln>
        </p:spPr>
        <p:txBody>
          <a:bodyPr wrap="square">
            <a:spAutoFit/>
          </a:bodyPr>
          <a:lstStyle/>
          <a:p>
            <a:pPr indent="266700" algn="ctr"/>
            <a:r>
              <a:rPr lang="zh-CN" sz="2000" b="0">
                <a:ea typeface="宋体" panose="02010600030101010101" pitchFamily="2" charset="-122"/>
              </a:rPr>
              <a:t>表</a:t>
            </a:r>
            <a:r>
              <a:rPr lang="en-US" sz="2000" b="0">
                <a:latin typeface="Consolas" panose="020B0609020204030204" charset="0"/>
                <a:ea typeface="宋体" panose="02010600030101010101" pitchFamily="2" charset="-122"/>
              </a:rPr>
              <a:t>1-6  </a:t>
            </a:r>
            <a:r>
              <a:rPr lang="zh-CN" sz="2000" b="0">
                <a:latin typeface="Consolas" panose="020B0609020204030204" charset="0"/>
                <a:ea typeface="宋体" panose="02010600030101010101" pitchFamily="2" charset="-122"/>
              </a:rPr>
              <a:t>字典对象</a:t>
            </a:r>
            <a:r>
              <a:rPr lang="zh-CN" sz="2000" b="0">
                <a:ea typeface="宋体" panose="02010600030101010101" pitchFamily="2" charset="-122"/>
              </a:rPr>
              <a:t>常用</a:t>
            </a:r>
            <a:r>
              <a:rPr lang="zh-CN" sz="2000" b="0">
                <a:latin typeface="Consolas" panose="020B0609020204030204" charset="0"/>
                <a:ea typeface="宋体" panose="02010600030101010101" pitchFamily="2" charset="-122"/>
              </a:rPr>
              <a:t>方</a:t>
            </a:r>
            <a:r>
              <a:rPr lang="zh-CN" sz="2000" b="0">
                <a:ea typeface="宋体" panose="02010600030101010101" pitchFamily="2" charset="-122"/>
              </a:rPr>
              <a:t>法</a:t>
            </a:r>
            <a:endParaRPr lang="zh-CN" altLang="en-US" sz="2000"/>
          </a:p>
        </p:txBody>
      </p:sp>
      <p:graphicFrame>
        <p:nvGraphicFramePr>
          <p:cNvPr id="5" name="表格 4"/>
          <p:cNvGraphicFramePr/>
          <p:nvPr>
            <p:custDataLst>
              <p:tags r:id="rId1"/>
            </p:custDataLst>
          </p:nvPr>
        </p:nvGraphicFramePr>
        <p:xfrm>
          <a:off x="1009650" y="1745615"/>
          <a:ext cx="9225915" cy="4702175"/>
        </p:xfrm>
        <a:graphic>
          <a:graphicData uri="http://schemas.openxmlformats.org/drawingml/2006/table">
            <a:tbl>
              <a:tblPr firstRow="1" bandRow="1">
                <a:tableStyleId>{5940675A-B579-460E-94D1-54222C63F5DA}</a:tableStyleId>
              </a:tblPr>
              <a:tblGrid>
                <a:gridCol w="2990850">
                  <a:extLst>
                    <a:ext uri="{9D8B030D-6E8A-4147-A177-3AD203B41FA5}">
                      <a16:colId xmlns:a16="http://schemas.microsoft.com/office/drawing/2014/main" val="20000"/>
                    </a:ext>
                  </a:extLst>
                </a:gridCol>
                <a:gridCol w="6235065">
                  <a:extLst>
                    <a:ext uri="{9D8B030D-6E8A-4147-A177-3AD203B41FA5}">
                      <a16:colId xmlns:a16="http://schemas.microsoft.com/office/drawing/2014/main" val="20001"/>
                    </a:ext>
                  </a:extLst>
                </a:gridCol>
              </a:tblGrid>
              <a:tr h="600075">
                <a:tc>
                  <a:txBody>
                    <a:bodyPr/>
                    <a:lstStyle/>
                    <a:p>
                      <a:pPr indent="0" algn="ctr">
                        <a:buNone/>
                      </a:pPr>
                      <a:r>
                        <a:rPr lang="en-US" sz="2000" b="1">
                          <a:latin typeface="Consolas" panose="020B0609020204030204" charset="0"/>
                          <a:cs typeface="Consolas" panose="020B0609020204030204" charset="0"/>
                        </a:rPr>
                        <a:t>方法</a:t>
                      </a:r>
                      <a:endParaRPr lang="en-US" altLang="en-US" sz="20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a:latin typeface="Consolas" panose="020B0609020204030204" charset="0"/>
                          <a:cs typeface="Consolas" panose="020B0609020204030204" charset="0"/>
                        </a:rPr>
                        <a:t>功能描述</a:t>
                      </a:r>
                      <a:endParaRPr lang="en-US" altLang="en-US" sz="20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9095">
                <a:tc>
                  <a:txBody>
                    <a:bodyPr/>
                    <a:lstStyle/>
                    <a:p>
                      <a:pPr indent="0">
                        <a:buNone/>
                      </a:pPr>
                      <a:r>
                        <a:rPr lang="en-US" sz="2000" b="0">
                          <a:latin typeface="Consolas" panose="020B0609020204030204" charset="0"/>
                          <a:cs typeface="Consolas" panose="020B0609020204030204" charset="0"/>
                        </a:rPr>
                        <a:t>clear()</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不接收参数，删除当前字典对象中的所有元素，没有返回值</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36650">
                <a:tc>
                  <a:txBody>
                    <a:bodyPr/>
                    <a:lstStyle/>
                    <a:p>
                      <a:pPr indent="0">
                        <a:buNone/>
                      </a:pPr>
                      <a:r>
                        <a:rPr lang="en-US" sz="2000" b="0">
                          <a:latin typeface="Consolas" panose="020B0609020204030204" charset="0"/>
                          <a:cs typeface="Consolas" panose="020B0609020204030204" charset="0"/>
                        </a:rPr>
                        <a:t>fromkeys(iterable,          value=None, /)</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以参数iterable中的元素为“键”、以参数value为“值”创建并返回字典对象。字典中所有元素的“值”都一样，要么是None，要么是参数value指定的值</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36650">
                <a:tc>
                  <a:txBody>
                    <a:bodyPr/>
                    <a:lstStyle/>
                    <a:p>
                      <a:pPr indent="0">
                        <a:buNone/>
                      </a:pPr>
                      <a:r>
                        <a:rPr lang="en-US" sz="2000" b="0">
                          <a:latin typeface="Consolas" panose="020B0609020204030204" charset="0"/>
                          <a:cs typeface="Consolas" panose="020B0609020204030204" charset="0"/>
                        </a:rPr>
                        <a:t>get(key,    default=None, /)</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返回当前字典对象中以参数key为“键”对应的元素的“值”，如果当前字典对象中没有以key为“键”的元素，返回default的值</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36650">
                <a:tc>
                  <a:txBody>
                    <a:bodyPr/>
                    <a:lstStyle/>
                    <a:p>
                      <a:pPr indent="0">
                        <a:buNone/>
                      </a:pPr>
                      <a:r>
                        <a:rPr lang="en-US" sz="2000" b="0">
                          <a:latin typeface="Consolas" panose="020B0609020204030204" charset="0"/>
                          <a:cs typeface="Consolas" panose="020B0609020204030204" charset="0"/>
                        </a:rPr>
                        <a:t>items()</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不接收参数，返回包含当前字典对象中所有元素的dict_items对象，其中每个元素形式为元组(key,value)，dict_items对象可以和集合进行并集、交集、差集等运算</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1.3.2  列表、元组、字典、集合</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44</a:t>
            </a:fld>
            <a:endParaRPr lang="zh-CN" altLang="en-US"/>
          </a:p>
        </p:txBody>
      </p:sp>
      <p:graphicFrame>
        <p:nvGraphicFramePr>
          <p:cNvPr id="5" name="表格 4"/>
          <p:cNvGraphicFramePr/>
          <p:nvPr>
            <p:custDataLst>
              <p:tags r:id="rId1"/>
            </p:custDataLst>
          </p:nvPr>
        </p:nvGraphicFramePr>
        <p:xfrm>
          <a:off x="941070" y="1531620"/>
          <a:ext cx="9225915" cy="4360545"/>
        </p:xfrm>
        <a:graphic>
          <a:graphicData uri="http://schemas.openxmlformats.org/drawingml/2006/table">
            <a:tbl>
              <a:tblPr firstRow="1" bandRow="1">
                <a:tableStyleId>{5940675A-B579-460E-94D1-54222C63F5DA}</a:tableStyleId>
              </a:tblPr>
              <a:tblGrid>
                <a:gridCol w="3166110">
                  <a:extLst>
                    <a:ext uri="{9D8B030D-6E8A-4147-A177-3AD203B41FA5}">
                      <a16:colId xmlns:a16="http://schemas.microsoft.com/office/drawing/2014/main" val="20000"/>
                    </a:ext>
                  </a:extLst>
                </a:gridCol>
                <a:gridCol w="6059805">
                  <a:extLst>
                    <a:ext uri="{9D8B030D-6E8A-4147-A177-3AD203B41FA5}">
                      <a16:colId xmlns:a16="http://schemas.microsoft.com/office/drawing/2014/main" val="20001"/>
                    </a:ext>
                  </a:extLst>
                </a:gridCol>
              </a:tblGrid>
              <a:tr h="1006475">
                <a:tc>
                  <a:txBody>
                    <a:bodyPr/>
                    <a:lstStyle/>
                    <a:p>
                      <a:pPr indent="0">
                        <a:buNone/>
                      </a:pPr>
                      <a:r>
                        <a:rPr lang="en-US" sz="2000" b="0">
                          <a:latin typeface="Consolas" panose="020B0609020204030204" charset="0"/>
                          <a:cs typeface="Consolas" panose="020B0609020204030204" charset="0"/>
                        </a:rPr>
                        <a:t>keys()</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不接收参数，返回当前字典对象中所有的“键”，结果为dict_keys类型的可迭代对象，可以直接和集合进行并集、交集、差集等运算</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05840">
                <a:tc>
                  <a:txBody>
                    <a:bodyPr/>
                    <a:lstStyle/>
                    <a:p>
                      <a:pPr indent="0">
                        <a:buNone/>
                      </a:pPr>
                      <a:r>
                        <a:rPr lang="en-US" sz="2000" b="0">
                          <a:latin typeface="Consolas" panose="020B0609020204030204" charset="0"/>
                          <a:cs typeface="Consolas" panose="020B0609020204030204" charset="0"/>
                        </a:rPr>
                        <a:t>pop(k[,d])</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删除以k为“键”的元素，返回对应</a:t>
                      </a:r>
                      <a:r>
                        <a:rPr lang="en-US" sz="2000" b="0">
                          <a:latin typeface="宋体" panose="02010600030101010101" pitchFamily="2" charset="-122"/>
                          <a:ea typeface="宋体" panose="02010600030101010101" pitchFamily="2" charset="-122"/>
                          <a:cs typeface="宋体" panose="02010600030101010101" pitchFamily="2" charset="-122"/>
                        </a:rPr>
                        <a:t>元素</a:t>
                      </a:r>
                      <a:r>
                        <a:rPr lang="en-US" sz="2000" b="0">
                          <a:latin typeface="Consolas" panose="020B0609020204030204" charset="0"/>
                          <a:cs typeface="Consolas" panose="020B0609020204030204" charset="0"/>
                        </a:rPr>
                        <a:t>的“值”，如果当前字典中没有以k为“键”的元素，返回参数d，此时如果没有指定参数d，抛出KeyError异常</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06475">
                <a:tc>
                  <a:txBody>
                    <a:bodyPr/>
                    <a:lstStyle/>
                    <a:p>
                      <a:pPr indent="0">
                        <a:buNone/>
                      </a:pPr>
                      <a:r>
                        <a:rPr lang="en-US" sz="2000" b="0">
                          <a:latin typeface="Consolas" panose="020B0609020204030204" charset="0"/>
                          <a:cs typeface="Consolas" panose="020B0609020204030204" charset="0"/>
                        </a:rPr>
                        <a:t>popitem()</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不接收参数，删除并按LIFO（Last In First Out，后进先出）顺序返回一个元组(key, value)，如果当前字典为空则抛出KeyError异常</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1195">
                <a:tc>
                  <a:txBody>
                    <a:bodyPr/>
                    <a:lstStyle/>
                    <a:p>
                      <a:pPr indent="0">
                        <a:buNone/>
                      </a:pPr>
                      <a:r>
                        <a:rPr lang="en-US" sz="2000" b="0">
                          <a:latin typeface="Consolas" panose="020B0609020204030204" charset="0"/>
                          <a:cs typeface="Consolas" panose="020B0609020204030204" charset="0"/>
                        </a:rPr>
                        <a:t>update([E, ]**F)</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使用E和F中的数据更新当前字典对象，**表示参数F只能接收字典或关键参数，该方法没有返回值</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70560">
                <a:tc>
                  <a:txBody>
                    <a:bodyPr/>
                    <a:lstStyle/>
                    <a:p>
                      <a:pPr indent="0">
                        <a:buNone/>
                      </a:pPr>
                      <a:r>
                        <a:rPr lang="en-US" sz="2000" b="0">
                          <a:latin typeface="Consolas" panose="020B0609020204030204" charset="0"/>
                          <a:cs typeface="Consolas" panose="020B0609020204030204" charset="0"/>
                        </a:rPr>
                        <a:t>values()</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不接收参数，返回包含当前字典对象中所有的“值”的dict_values对象，不能和集合之间进行任何运算</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1.3.2  列表、元组、字典、集合</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45</a:t>
            </a:fld>
            <a:endParaRPr lang="zh-CN" altLang="en-US"/>
          </a:p>
        </p:txBody>
      </p:sp>
      <p:sp>
        <p:nvSpPr>
          <p:cNvPr id="100" name="文本框 99"/>
          <p:cNvSpPr txBox="1"/>
          <p:nvPr/>
        </p:nvSpPr>
        <p:spPr>
          <a:xfrm>
            <a:off x="1107440" y="1273810"/>
            <a:ext cx="8587740" cy="398780"/>
          </a:xfrm>
          <a:prstGeom prst="rect">
            <a:avLst/>
          </a:prstGeom>
          <a:noFill/>
          <a:ln w="9525">
            <a:noFill/>
          </a:ln>
        </p:spPr>
        <p:txBody>
          <a:bodyPr wrap="square">
            <a:spAutoFit/>
          </a:bodyPr>
          <a:lstStyle/>
          <a:p>
            <a:pPr indent="266700" algn="ctr"/>
            <a:r>
              <a:rPr lang="zh-CN" sz="2000" b="0">
                <a:ea typeface="宋体" panose="02010600030101010101" pitchFamily="2" charset="-122"/>
              </a:rPr>
              <a:t>表</a:t>
            </a:r>
            <a:r>
              <a:rPr lang="en-US" sz="2000" b="0">
                <a:latin typeface="Consolas" panose="020B0609020204030204" charset="0"/>
                <a:ea typeface="宋体" panose="02010600030101010101" pitchFamily="2" charset="-122"/>
              </a:rPr>
              <a:t>1-7  Python</a:t>
            </a:r>
            <a:r>
              <a:rPr lang="zh-CN" sz="2000" b="0">
                <a:ea typeface="宋体" panose="02010600030101010101" pitchFamily="2" charset="-122"/>
              </a:rPr>
              <a:t>集合对象常用方法</a:t>
            </a:r>
            <a:endParaRPr lang="zh-CN" altLang="en-US" sz="2000"/>
          </a:p>
        </p:txBody>
      </p:sp>
      <p:graphicFrame>
        <p:nvGraphicFramePr>
          <p:cNvPr id="5" name="表格 4"/>
          <p:cNvGraphicFramePr/>
          <p:nvPr>
            <p:custDataLst>
              <p:tags r:id="rId1"/>
            </p:custDataLst>
          </p:nvPr>
        </p:nvGraphicFramePr>
        <p:xfrm>
          <a:off x="1107440" y="1710055"/>
          <a:ext cx="9146540" cy="4578350"/>
        </p:xfrm>
        <a:graphic>
          <a:graphicData uri="http://schemas.openxmlformats.org/drawingml/2006/table">
            <a:tbl>
              <a:tblPr firstRow="1" bandRow="1">
                <a:tableStyleId>{5940675A-B579-460E-94D1-54222C63F5DA}</a:tableStyleId>
              </a:tblPr>
              <a:tblGrid>
                <a:gridCol w="3239770">
                  <a:extLst>
                    <a:ext uri="{9D8B030D-6E8A-4147-A177-3AD203B41FA5}">
                      <a16:colId xmlns:a16="http://schemas.microsoft.com/office/drawing/2014/main" val="20000"/>
                    </a:ext>
                  </a:extLst>
                </a:gridCol>
                <a:gridCol w="5906770">
                  <a:extLst>
                    <a:ext uri="{9D8B030D-6E8A-4147-A177-3AD203B41FA5}">
                      <a16:colId xmlns:a16="http://schemas.microsoft.com/office/drawing/2014/main" val="20001"/>
                    </a:ext>
                  </a:extLst>
                </a:gridCol>
              </a:tblGrid>
              <a:tr h="305435">
                <a:tc>
                  <a:txBody>
                    <a:bodyPr/>
                    <a:lstStyle/>
                    <a:p>
                      <a:pPr indent="0" algn="ctr">
                        <a:buNone/>
                      </a:pPr>
                      <a:r>
                        <a:rPr lang="en-US" sz="1800" b="1">
                          <a:latin typeface="Consolas" panose="020B0609020204030204" charset="0"/>
                          <a:cs typeface="Consolas" panose="020B0609020204030204" charset="0"/>
                        </a:rPr>
                        <a:t>方法</a:t>
                      </a:r>
                      <a:endParaRPr lang="en-US" altLang="en-US" sz="18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1">
                          <a:latin typeface="Consolas" panose="020B0609020204030204" charset="0"/>
                          <a:cs typeface="Consolas" panose="020B0609020204030204" charset="0"/>
                        </a:rPr>
                        <a:t>功能描述</a:t>
                      </a:r>
                      <a:endParaRPr lang="en-US" altLang="en-US" sz="18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20470">
                <a:tc>
                  <a:txBody>
                    <a:bodyPr/>
                    <a:lstStyle/>
                    <a:p>
                      <a:pPr indent="0">
                        <a:buNone/>
                      </a:pPr>
                      <a:r>
                        <a:rPr lang="en-US" sz="1800" b="0">
                          <a:latin typeface="Consolas" panose="020B0609020204030204" charset="0"/>
                          <a:cs typeface="Consolas" panose="020B0609020204030204" charset="0"/>
                        </a:rPr>
                        <a:t>add(...)</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往当前集合中增加一个可哈希元素，如果集合中已经存在该元素，直接忽略该操作，如果参数不可哈希，抛出TypeError异常并提示参数不可哈希。该方法直接修改当前集合，没有返回值</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5435">
                <a:tc>
                  <a:txBody>
                    <a:bodyPr/>
                    <a:lstStyle/>
                    <a:p>
                      <a:pPr indent="0">
                        <a:buNone/>
                      </a:pPr>
                      <a:r>
                        <a:rPr lang="en-US" sz="1800" b="0">
                          <a:latin typeface="Consolas" panose="020B0609020204030204" charset="0"/>
                          <a:cs typeface="Consolas" panose="020B0609020204030204" charset="0"/>
                        </a:rPr>
                        <a:t>clear()</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删除当前集合对象中所有元素，没有返回值</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15670">
                <a:tc>
                  <a:txBody>
                    <a:bodyPr/>
                    <a:lstStyle/>
                    <a:p>
                      <a:pPr indent="0">
                        <a:buNone/>
                      </a:pPr>
                      <a:r>
                        <a:rPr lang="en-US" sz="1800" b="0">
                          <a:latin typeface="Consolas" panose="020B0609020204030204" charset="0"/>
                          <a:cs typeface="Consolas" panose="020B0609020204030204" charset="0"/>
                        </a:rPr>
                        <a:t>difference(...)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接收一个或多个集合（或其他可迭代对象），返回当前集合对象与所有参数对象的差集，不对当前集合做任何修改，功能类似于差集运算符“-”</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15670">
                <a:tc>
                  <a:txBody>
                    <a:bodyPr/>
                    <a:lstStyle/>
                    <a:p>
                      <a:pPr indent="0">
                        <a:buNone/>
                      </a:pPr>
                      <a:r>
                        <a:rPr lang="en-US" sz="1800" b="0">
                          <a:latin typeface="Consolas" panose="020B0609020204030204" charset="0"/>
                          <a:cs typeface="Consolas" panose="020B0609020204030204" charset="0"/>
                        </a:rPr>
                        <a:t>difference_update(...)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接收一个或多个集合（或其他可迭代对象），从当前集合中删除所有参数对象中的元素，对当前集合进行更新，该方法没有返回值，功能类似于运算符“-=”</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915670">
                <a:tc>
                  <a:txBody>
                    <a:bodyPr/>
                    <a:lstStyle/>
                    <a:p>
                      <a:pPr indent="0">
                        <a:buNone/>
                      </a:pPr>
                      <a:r>
                        <a:rPr lang="en-US" sz="1800" b="0">
                          <a:latin typeface="Consolas" panose="020B0609020204030204" charset="0"/>
                          <a:cs typeface="Consolas" panose="020B0609020204030204" charset="0"/>
                        </a:rPr>
                        <a:t>discard(...)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接收一个可哈希对象作为参数，从当前集合中删除该元素，如果参数元素不在当前集合中则直接忽略该操作。该方法直接修改当前集合，没有返回值</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1.3.2  列表、元组、字典、集合</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46</a:t>
            </a:fld>
            <a:endParaRPr lang="zh-CN" altLang="en-US"/>
          </a:p>
        </p:txBody>
      </p:sp>
      <p:graphicFrame>
        <p:nvGraphicFramePr>
          <p:cNvPr id="5" name="表格 4"/>
          <p:cNvGraphicFramePr/>
          <p:nvPr>
            <p:custDataLst>
              <p:tags r:id="rId1"/>
            </p:custDataLst>
          </p:nvPr>
        </p:nvGraphicFramePr>
        <p:xfrm>
          <a:off x="962025" y="1431290"/>
          <a:ext cx="9204325" cy="4766310"/>
        </p:xfrm>
        <a:graphic>
          <a:graphicData uri="http://schemas.openxmlformats.org/drawingml/2006/table">
            <a:tbl>
              <a:tblPr firstRow="1" bandRow="1">
                <a:tableStyleId>{5940675A-B579-460E-94D1-54222C63F5DA}</a:tableStyleId>
              </a:tblPr>
              <a:tblGrid>
                <a:gridCol w="3260090">
                  <a:extLst>
                    <a:ext uri="{9D8B030D-6E8A-4147-A177-3AD203B41FA5}">
                      <a16:colId xmlns:a16="http://schemas.microsoft.com/office/drawing/2014/main" val="20000"/>
                    </a:ext>
                  </a:extLst>
                </a:gridCol>
                <a:gridCol w="5944235">
                  <a:extLst>
                    <a:ext uri="{9D8B030D-6E8A-4147-A177-3AD203B41FA5}">
                      <a16:colId xmlns:a16="http://schemas.microsoft.com/office/drawing/2014/main" val="20001"/>
                    </a:ext>
                  </a:extLst>
                </a:gridCol>
              </a:tblGrid>
              <a:tr h="841375">
                <a:tc>
                  <a:txBody>
                    <a:bodyPr/>
                    <a:lstStyle/>
                    <a:p>
                      <a:pPr indent="0">
                        <a:buNone/>
                      </a:pPr>
                      <a:r>
                        <a:rPr lang="en-US" sz="1800" b="0">
                          <a:latin typeface="Consolas" panose="020B0609020204030204" charset="0"/>
                          <a:cs typeface="Consolas" panose="020B0609020204030204" charset="0"/>
                        </a:rPr>
                        <a:t>intersection(...)</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接收一个或多个集合对象（或其他可迭代对象），返回当前集合与所有参数对象的交集，不对当前集合做任何修改，功能类似于运算符“&amp;”</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40740">
                <a:tc>
                  <a:txBody>
                    <a:bodyPr/>
                    <a:lstStyle/>
                    <a:p>
                      <a:pPr indent="0">
                        <a:buNone/>
                      </a:pPr>
                      <a:r>
                        <a:rPr lang="en-US" sz="1800" b="0">
                          <a:latin typeface="Consolas" panose="020B0609020204030204" charset="0"/>
                          <a:cs typeface="Consolas" panose="020B0609020204030204" charset="0"/>
                        </a:rPr>
                        <a:t>intersection_update(...)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接收一个或多个集合（或其他可迭代对象），使用当前集合与所有参数对象的交集更新当前集合对象，没有返回值，功能类似于运算符“&amp;=”</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60705">
                <a:tc>
                  <a:txBody>
                    <a:bodyPr/>
                    <a:lstStyle/>
                    <a:p>
                      <a:pPr indent="0">
                        <a:buNone/>
                      </a:pPr>
                      <a:r>
                        <a:rPr lang="en-US" sz="1800" b="0">
                          <a:latin typeface="Consolas" panose="020B0609020204030204" charset="0"/>
                          <a:cs typeface="Consolas" panose="020B0609020204030204" charset="0"/>
                        </a:rPr>
                        <a:t>pop()</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不接收参数，删除并返回当前集合中的任意一个元素，如果当前集合为空则抛出KeyError异常</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41375">
                <a:tc>
                  <a:txBody>
                    <a:bodyPr/>
                    <a:lstStyle/>
                    <a:p>
                      <a:pPr indent="0">
                        <a:buNone/>
                      </a:pPr>
                      <a:r>
                        <a:rPr lang="en-US" sz="1800" b="0">
                          <a:latin typeface="Consolas" panose="020B0609020204030204" charset="0"/>
                          <a:cs typeface="Consolas" panose="020B0609020204030204" charset="0"/>
                        </a:rPr>
                        <a:t>remove(...)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从当前集合中删除参数指定的元素，如果参数指定的元素不在集合中就抛出KeyError异常，该方法直接修改当前集合，没有返回值</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40740">
                <a:tc>
                  <a:txBody>
                    <a:bodyPr/>
                    <a:lstStyle/>
                    <a:p>
                      <a:pPr indent="0">
                        <a:buNone/>
                      </a:pPr>
                      <a:r>
                        <a:rPr lang="en-US" sz="1800" b="0">
                          <a:latin typeface="Consolas" panose="020B0609020204030204" charset="0"/>
                          <a:cs typeface="Consolas" panose="020B0609020204030204" charset="0"/>
                        </a:rPr>
                        <a:t>union(...)</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接收一个或多个集合（或其他可迭代对象），返回当前集合与所有参数对象的并集，不对当前集合做任何修改，功能类似于并集运算符“|”</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41375">
                <a:tc>
                  <a:txBody>
                    <a:bodyPr/>
                    <a:lstStyle/>
                    <a:p>
                      <a:pPr indent="0">
                        <a:buNone/>
                      </a:pPr>
                      <a:r>
                        <a:rPr lang="en-US" sz="1800" b="0">
                          <a:latin typeface="Consolas" panose="020B0609020204030204" charset="0"/>
                          <a:cs typeface="Consolas" panose="020B0609020204030204" charset="0"/>
                        </a:rPr>
                        <a:t>update(...)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接收一个或多个集合（或其他可迭代对象），把参数对象中所有元素添加到当前集合对象中，没有返回值，功能类似于运算符“|=”</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1.3.3  字符串</a:t>
            </a:r>
          </a:p>
        </p:txBody>
      </p:sp>
      <p:sp>
        <p:nvSpPr>
          <p:cNvPr id="3" name="内容占位符 2"/>
          <p:cNvSpPr>
            <a:spLocks noGrp="1"/>
          </p:cNvSpPr>
          <p:nvPr>
            <p:ph idx="1"/>
          </p:nvPr>
        </p:nvSpPr>
        <p:spPr/>
        <p:txBody>
          <a:bodyPr>
            <a:normAutofit lnSpcReduction="20000"/>
          </a:bodyPr>
          <a:lstStyle/>
          <a:p>
            <a:pPr>
              <a:lnSpc>
                <a:spcPct val="140000"/>
              </a:lnSpc>
            </a:pPr>
            <a:r>
              <a:rPr lang="zh-CN" altLang="en-US"/>
              <a:t>字符串是包含若干字符的容器对象，其中可以包含汉字、英文字母、数字和标点符号等任意字符。</a:t>
            </a:r>
          </a:p>
          <a:p>
            <a:pPr>
              <a:lnSpc>
                <a:spcPct val="140000"/>
              </a:lnSpc>
            </a:pPr>
            <a:r>
              <a:rPr lang="zh-CN" altLang="en-US"/>
              <a:t>字符串使用单引号、双引号、三单引号或三双引号作为界定符，其中三引号里的字符串可以换行，并且不同的界定符之间可以互相嵌套。</a:t>
            </a:r>
          </a:p>
          <a:p>
            <a:pPr>
              <a:lnSpc>
                <a:spcPct val="140000"/>
              </a:lnSpc>
            </a:pPr>
            <a:r>
              <a:rPr lang="zh-CN" altLang="en-US"/>
              <a:t>如果字符串中含有反斜线（backslash）“\”，反斜线和后面紧邻的字符可能会组合成</a:t>
            </a:r>
            <a:r>
              <a:rPr lang="zh-CN" altLang="en-US">
                <a:solidFill>
                  <a:srgbClr val="FF0000"/>
                </a:solidFill>
              </a:rPr>
              <a:t>转义字符</a:t>
            </a:r>
            <a:r>
              <a:rPr lang="zh-CN" altLang="en-US"/>
              <a:t>（escape character），这样的组合就会变成其他的含义而不再表示原来的字面意思，例如'\n'表示换行符，'\r'表示回车键，'\b'表示退格键，'\f'表示换页符，'\t'表示水平制表符。</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47</a:t>
            </a:fld>
            <a:endParaRPr lang="zh-CN"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1.3.3  字符串</a:t>
            </a:r>
            <a:endParaRPr lang="zh-CN" altLang="en-US"/>
          </a:p>
        </p:txBody>
      </p:sp>
      <p:sp>
        <p:nvSpPr>
          <p:cNvPr id="3" name="内容占位符 2"/>
          <p:cNvSpPr>
            <a:spLocks noGrp="1"/>
          </p:cNvSpPr>
          <p:nvPr>
            <p:ph idx="1"/>
          </p:nvPr>
        </p:nvSpPr>
        <p:spPr/>
        <p:txBody>
          <a:bodyPr/>
          <a:lstStyle/>
          <a:p>
            <a:pPr>
              <a:lnSpc>
                <a:spcPct val="130000"/>
              </a:lnSpc>
            </a:pPr>
            <a:r>
              <a:rPr lang="zh-CN" altLang="en-US"/>
              <a:t>如果不想反斜线和后面紧邻的字符组合成为转义字符，可以在字符串前面直接加上字母r或R使用</a:t>
            </a:r>
            <a:r>
              <a:rPr lang="zh-CN" altLang="en-US">
                <a:solidFill>
                  <a:srgbClr val="FF0000"/>
                </a:solidFill>
              </a:rPr>
              <a:t>原始字符串</a:t>
            </a:r>
            <a:r>
              <a:rPr lang="zh-CN" altLang="en-US"/>
              <a:t>。</a:t>
            </a:r>
          </a:p>
          <a:p>
            <a:pPr>
              <a:lnSpc>
                <a:spcPct val="130000"/>
              </a:lnSpc>
            </a:pPr>
            <a:r>
              <a:rPr lang="zh-CN" altLang="en-US"/>
              <a:t>在字符串前面加上英文字母r或R表示原始字符串，其中的每个字符都表示字面含义，</a:t>
            </a:r>
            <a:r>
              <a:rPr lang="zh-CN" altLang="en-US">
                <a:solidFill>
                  <a:srgbClr val="FF0000"/>
                </a:solidFill>
              </a:rPr>
              <a:t>不会进行转义</a:t>
            </a:r>
            <a:r>
              <a:rPr lang="zh-CN" altLang="en-US"/>
              <a:t>。不管是普通字符串还是原始字符串，都不能以单个反斜线结束，如果最后一个字符是反斜线的话需要再多写一个反斜线。</a:t>
            </a:r>
          </a:p>
          <a:p>
            <a:pPr>
              <a:lnSpc>
                <a:spcPct val="130000"/>
              </a:lnSpc>
            </a:pPr>
            <a:r>
              <a:rPr lang="zh-CN" altLang="en-US"/>
              <a:t>在字符串前面加字母f或F表示对字符串进行格式化（俗称</a:t>
            </a:r>
            <a:r>
              <a:rPr lang="zh-CN" altLang="en-US">
                <a:solidFill>
                  <a:srgbClr val="FF0000"/>
                </a:solidFill>
              </a:rPr>
              <a:t>f-字符串</a:t>
            </a:r>
            <a:r>
              <a:rPr lang="zh-CN" altLang="en-US"/>
              <a:t>），把其中的变量名占位符替换为具体的值。</a:t>
            </a:r>
          </a:p>
          <a:p>
            <a:pPr>
              <a:lnSpc>
                <a:spcPct val="130000"/>
              </a:lnSpc>
            </a:pPr>
            <a:r>
              <a:rPr lang="zh-CN" altLang="en-US">
                <a:solidFill>
                  <a:srgbClr val="FF0000"/>
                </a:solidFill>
              </a:rPr>
              <a:t>原始字符串和f-字符串可以同时使用</a:t>
            </a:r>
            <a:r>
              <a:rPr lang="zh-CN" altLang="en-US"/>
              <a:t>，也就是在字符串前面可以同时加字母f和r（不区分大小写）。</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48</a:t>
            </a:fld>
            <a:endParaRPr lang="zh-CN"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1.3.3  字符串</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49</a:t>
            </a:fld>
            <a:endParaRPr lang="zh-CN" altLang="en-US"/>
          </a:p>
        </p:txBody>
      </p:sp>
      <p:sp>
        <p:nvSpPr>
          <p:cNvPr id="100" name="文本框 99"/>
          <p:cNvSpPr txBox="1"/>
          <p:nvPr/>
        </p:nvSpPr>
        <p:spPr>
          <a:xfrm>
            <a:off x="1077595" y="1221740"/>
            <a:ext cx="8623935" cy="398780"/>
          </a:xfrm>
          <a:prstGeom prst="rect">
            <a:avLst/>
          </a:prstGeom>
          <a:noFill/>
          <a:ln w="9525">
            <a:noFill/>
          </a:ln>
        </p:spPr>
        <p:txBody>
          <a:bodyPr wrap="square">
            <a:spAutoFit/>
          </a:bodyPr>
          <a:lstStyle/>
          <a:p>
            <a:pPr indent="266700" algn="ctr"/>
            <a:r>
              <a:rPr lang="zh-CN" sz="2000" b="0">
                <a:ea typeface="宋体" panose="02010600030101010101" pitchFamily="2" charset="-122"/>
              </a:rPr>
              <a:t>表</a:t>
            </a:r>
            <a:r>
              <a:rPr lang="en-US" sz="2000" b="0">
                <a:latin typeface="Consolas" panose="020B0609020204030204" charset="0"/>
                <a:ea typeface="宋体" panose="02010600030101010101" pitchFamily="2" charset="-122"/>
              </a:rPr>
              <a:t>1-8  Python</a:t>
            </a:r>
            <a:r>
              <a:rPr lang="zh-CN" sz="2000" b="0">
                <a:ea typeface="宋体" panose="02010600030101010101" pitchFamily="2" charset="-122"/>
              </a:rPr>
              <a:t>字符串对象常用方法</a:t>
            </a:r>
            <a:endParaRPr lang="zh-CN" altLang="en-US" sz="2000"/>
          </a:p>
        </p:txBody>
      </p:sp>
      <p:graphicFrame>
        <p:nvGraphicFramePr>
          <p:cNvPr id="5" name="表格 4"/>
          <p:cNvGraphicFramePr/>
          <p:nvPr>
            <p:custDataLst>
              <p:tags r:id="rId1"/>
            </p:custDataLst>
          </p:nvPr>
        </p:nvGraphicFramePr>
        <p:xfrm>
          <a:off x="1009650" y="1590040"/>
          <a:ext cx="9187180" cy="5015230"/>
        </p:xfrm>
        <a:graphic>
          <a:graphicData uri="http://schemas.openxmlformats.org/drawingml/2006/table">
            <a:tbl>
              <a:tblPr firstRow="1" bandRow="1">
                <a:tableStyleId>{5940675A-B579-460E-94D1-54222C63F5DA}</a:tableStyleId>
              </a:tblPr>
              <a:tblGrid>
                <a:gridCol w="4013200">
                  <a:extLst>
                    <a:ext uri="{9D8B030D-6E8A-4147-A177-3AD203B41FA5}">
                      <a16:colId xmlns:a16="http://schemas.microsoft.com/office/drawing/2014/main" val="20000"/>
                    </a:ext>
                  </a:extLst>
                </a:gridCol>
                <a:gridCol w="5173980">
                  <a:extLst>
                    <a:ext uri="{9D8B030D-6E8A-4147-A177-3AD203B41FA5}">
                      <a16:colId xmlns:a16="http://schemas.microsoft.com/office/drawing/2014/main" val="20001"/>
                    </a:ext>
                  </a:extLst>
                </a:gridCol>
              </a:tblGrid>
              <a:tr h="234950">
                <a:tc>
                  <a:txBody>
                    <a:bodyPr/>
                    <a:lstStyle/>
                    <a:p>
                      <a:pPr indent="0" algn="ctr">
                        <a:buNone/>
                      </a:pPr>
                      <a:r>
                        <a:rPr lang="en-US" sz="1800" b="1">
                          <a:latin typeface="Consolas" panose="020B0609020204030204" charset="0"/>
                          <a:cs typeface="Consolas" panose="020B0609020204030204" charset="0"/>
                        </a:rPr>
                        <a:t>方法</a:t>
                      </a:r>
                      <a:endParaRPr lang="en-US" altLang="en-US" sz="18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1">
                          <a:latin typeface="Consolas" panose="020B0609020204030204" charset="0"/>
                          <a:cs typeface="Consolas" panose="020B0609020204030204" charset="0"/>
                        </a:rPr>
                        <a:t>功能描述</a:t>
                      </a:r>
                      <a:endParaRPr lang="en-US" altLang="en-US" sz="18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45285">
                <a:tc>
                  <a:txBody>
                    <a:bodyPr/>
                    <a:lstStyle/>
                    <a:p>
                      <a:pPr indent="0">
                        <a:buNone/>
                      </a:pPr>
                      <a:r>
                        <a:rPr lang="en-US" sz="1800" b="0">
                          <a:latin typeface="Consolas" panose="020B0609020204030204" charset="0"/>
                          <a:cs typeface="Consolas" panose="020B0609020204030204" charset="0"/>
                        </a:rPr>
                        <a:t>center(width, fillchar=' ', /)</a:t>
                      </a:r>
                    </a:p>
                    <a:p>
                      <a:pPr indent="0">
                        <a:buNone/>
                      </a:pPr>
                      <a:r>
                        <a:rPr lang="en-US" sz="1800" b="0">
                          <a:latin typeface="Consolas" panose="020B0609020204030204" charset="0"/>
                          <a:cs typeface="Consolas" panose="020B0609020204030204" charset="0"/>
                        </a:rPr>
                        <a:t>ljust(width, fillchar=' ', /)</a:t>
                      </a:r>
                    </a:p>
                    <a:p>
                      <a:pPr indent="0">
                        <a:buNone/>
                      </a:pPr>
                      <a:r>
                        <a:rPr lang="en-US" sz="1800" b="0">
                          <a:latin typeface="Consolas" panose="020B0609020204030204" charset="0"/>
                          <a:cs typeface="Consolas" panose="020B0609020204030204" charset="0"/>
                        </a:rPr>
                        <a:t>rjust(width, fillchar=' ',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返回指定长度的新字符串，当前字符串在新字符串中居中/居左/居右，如果参数width指定的新字符串长度大于当前字符串长度就在两侧/右侧/左侧使用参数fillchar指定的字符</a:t>
                      </a:r>
                      <a:r>
                        <a:rPr lang="en-US" sz="1800" b="0">
                          <a:latin typeface="宋体" panose="02010600030101010101" pitchFamily="2" charset="-122"/>
                          <a:ea typeface="宋体" panose="02010600030101010101" pitchFamily="2" charset="-122"/>
                          <a:cs typeface="宋体" panose="02010600030101010101" pitchFamily="2" charset="-122"/>
                        </a:rPr>
                        <a:t>（默认为空格）</a:t>
                      </a:r>
                      <a:r>
                        <a:rPr lang="en-US" sz="1800" b="0">
                          <a:latin typeface="Consolas" panose="020B0609020204030204" charset="0"/>
                          <a:cs typeface="Consolas" panose="020B0609020204030204" charset="0"/>
                        </a:rPr>
                        <a:t>进行填充；如果参数width指定的长度小于或等于当前字符串的长度，直接返回当前字符串，不会进行截断</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74750">
                <a:tc>
                  <a:txBody>
                    <a:bodyPr/>
                    <a:lstStyle/>
                    <a:p>
                      <a:pPr indent="0">
                        <a:buNone/>
                      </a:pPr>
                      <a:r>
                        <a:rPr lang="en-US" sz="1800" b="0">
                          <a:latin typeface="Consolas" panose="020B0609020204030204" charset="0"/>
                          <a:cs typeface="Consolas" panose="020B0609020204030204" charset="0"/>
                        </a:rPr>
                        <a:t>count(sub[, start[, end]])</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a:t>
                      </a:r>
                      <a:r>
                        <a:rPr lang="en-US" sz="1800" b="0">
                          <a:latin typeface="宋体" panose="02010600030101010101" pitchFamily="2" charset="-122"/>
                          <a:ea typeface="宋体" panose="02010600030101010101" pitchFamily="2" charset="-122"/>
                          <a:cs typeface="宋体" panose="02010600030101010101" pitchFamily="2" charset="-122"/>
                        </a:rPr>
                        <a:t>字符</a:t>
                      </a:r>
                      <a:r>
                        <a:rPr lang="en-US" sz="1800" b="0">
                          <a:latin typeface="Consolas" panose="020B0609020204030204" charset="0"/>
                          <a:cs typeface="Consolas" panose="020B0609020204030204" charset="0"/>
                        </a:rPr>
                        <a:t>串sub在当前字符串下标范围[start,end)内不重叠出现的次数，参数start默认</a:t>
                      </a:r>
                      <a:r>
                        <a:rPr lang="en-US" sz="1800" b="0">
                          <a:latin typeface="宋体" panose="02010600030101010101" pitchFamily="2" charset="-122"/>
                          <a:ea typeface="宋体" panose="02010600030101010101" pitchFamily="2" charset="-122"/>
                          <a:cs typeface="宋体" panose="02010600030101010101" pitchFamily="2" charset="-122"/>
                        </a:rPr>
                        <a:t>值</a:t>
                      </a:r>
                      <a:r>
                        <a:rPr lang="en-US" sz="1800" b="0">
                          <a:latin typeface="Consolas" panose="020B0609020204030204" charset="0"/>
                          <a:cs typeface="Consolas" panose="020B0609020204030204" charset="0"/>
                        </a:rPr>
                        <a:t>为0，参数end默认</a:t>
                      </a:r>
                      <a:r>
                        <a:rPr lang="en-US" sz="1800" b="0">
                          <a:latin typeface="宋体" panose="02010600030101010101" pitchFamily="2" charset="-122"/>
                          <a:ea typeface="宋体" panose="02010600030101010101" pitchFamily="2" charset="-122"/>
                          <a:cs typeface="宋体" panose="02010600030101010101" pitchFamily="2" charset="-122"/>
                        </a:rPr>
                        <a:t>值</a:t>
                      </a:r>
                      <a:r>
                        <a:rPr lang="en-US" sz="1800" b="0">
                          <a:latin typeface="Consolas" panose="020B0609020204030204" charset="0"/>
                          <a:cs typeface="Consolas" panose="020B0609020204030204" charset="0"/>
                        </a:rPr>
                        <a:t>为字符串长度。例如，'abababab'.count('aba')的值为2</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410335">
                <a:tc>
                  <a:txBody>
                    <a:bodyPr/>
                    <a:lstStyle/>
                    <a:p>
                      <a:pPr indent="0">
                        <a:buNone/>
                      </a:pPr>
                      <a:r>
                        <a:rPr lang="en-US" sz="1800" b="0">
                          <a:latin typeface="Consolas" panose="020B0609020204030204" charset="0"/>
                          <a:cs typeface="Consolas" panose="020B0609020204030204" charset="0"/>
                        </a:rPr>
                        <a:t>encode(encoding='utf-8',        errors='strict')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返回当前字符串使用参数encoding指定的编码格式编码后的字节串</a:t>
                      </a:r>
                      <a:r>
                        <a:rPr lang="en-US" sz="1800" b="0">
                          <a:latin typeface="宋体" panose="02010600030101010101" pitchFamily="2" charset="-122"/>
                          <a:ea typeface="宋体" panose="02010600030101010101" pitchFamily="2" charset="-122"/>
                          <a:cs typeface="宋体" panose="02010600030101010101" pitchFamily="2" charset="-122"/>
                        </a:rPr>
                        <a:t>。对于非ASCII字符，UTF-8编码得到的字节串较长，网络传输时占用带宽较大，保存为文件时占用空间较大；GBK编码得到的字节串更短一些，但有些字符不在GBK字符集中，无法使用GBK编码</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1.3.3  字符串</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50</a:t>
            </a:fld>
            <a:endParaRPr lang="zh-CN" altLang="en-US"/>
          </a:p>
        </p:txBody>
      </p:sp>
      <p:graphicFrame>
        <p:nvGraphicFramePr>
          <p:cNvPr id="5" name="表格 4"/>
          <p:cNvGraphicFramePr/>
          <p:nvPr>
            <p:custDataLst>
              <p:tags r:id="rId1"/>
            </p:custDataLst>
          </p:nvPr>
        </p:nvGraphicFramePr>
        <p:xfrm>
          <a:off x="1009650" y="1466215"/>
          <a:ext cx="9246235" cy="4725035"/>
        </p:xfrm>
        <a:graphic>
          <a:graphicData uri="http://schemas.openxmlformats.org/drawingml/2006/table">
            <a:tbl>
              <a:tblPr firstRow="1" bandRow="1">
                <a:tableStyleId>{5940675A-B579-460E-94D1-54222C63F5DA}</a:tableStyleId>
              </a:tblPr>
              <a:tblGrid>
                <a:gridCol w="4491355">
                  <a:extLst>
                    <a:ext uri="{9D8B030D-6E8A-4147-A177-3AD203B41FA5}">
                      <a16:colId xmlns:a16="http://schemas.microsoft.com/office/drawing/2014/main" val="20000"/>
                    </a:ext>
                  </a:extLst>
                </a:gridCol>
                <a:gridCol w="4754880">
                  <a:extLst>
                    <a:ext uri="{9D8B030D-6E8A-4147-A177-3AD203B41FA5}">
                      <a16:colId xmlns:a16="http://schemas.microsoft.com/office/drawing/2014/main" val="20001"/>
                    </a:ext>
                  </a:extLst>
                </a:gridCol>
              </a:tblGrid>
              <a:tr h="1259840">
                <a:tc>
                  <a:txBody>
                    <a:bodyPr/>
                    <a:lstStyle/>
                    <a:p>
                      <a:pPr indent="0">
                        <a:buNone/>
                      </a:pPr>
                      <a:r>
                        <a:rPr lang="en-US" sz="1800" b="0">
                          <a:latin typeface="Consolas" panose="020B0609020204030204" charset="0"/>
                          <a:cs typeface="Consolas" panose="020B0609020204030204" charset="0"/>
                        </a:rPr>
                        <a:t>endswith(suffix[, start[, end]])</a:t>
                      </a:r>
                    </a:p>
                    <a:p>
                      <a:pPr indent="0">
                        <a:buNone/>
                      </a:pPr>
                      <a:r>
                        <a:rPr lang="en-US" sz="1800" b="0">
                          <a:latin typeface="Consolas" panose="020B0609020204030204" charset="0"/>
                          <a:cs typeface="Consolas" panose="020B0609020204030204" charset="0"/>
                        </a:rPr>
                        <a:t>startswith(prefix[, start[, end]])</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如果当前字符串下标范围[start,end)的子串以某个字符串suffix/prefix或元组suffix/prefix指定的几个字符串之一结束/开始则返回True，否则返回False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44880">
                <a:tc>
                  <a:txBody>
                    <a:bodyPr/>
                    <a:lstStyle/>
                    <a:p>
                      <a:pPr indent="0">
                        <a:buNone/>
                      </a:pPr>
                      <a:r>
                        <a:rPr lang="en-US" sz="1800" b="0">
                          <a:latin typeface="Consolas" panose="020B0609020204030204" charset="0"/>
                          <a:cs typeface="Consolas" panose="020B0609020204030204" charset="0"/>
                        </a:rPr>
                        <a:t>find(sub[, start[, end]])</a:t>
                      </a:r>
                    </a:p>
                    <a:p>
                      <a:pPr indent="0">
                        <a:buNone/>
                      </a:pPr>
                      <a:r>
                        <a:rPr lang="en-US" sz="1800" b="0">
                          <a:latin typeface="Consolas" panose="020B0609020204030204" charset="0"/>
                          <a:cs typeface="Consolas" panose="020B0609020204030204" charset="0"/>
                        </a:rPr>
                        <a:t>rfind(sub[, start[, end]])</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a:t>
                      </a:r>
                      <a:r>
                        <a:rPr lang="en-US" sz="1800" b="0">
                          <a:latin typeface="宋体" panose="02010600030101010101" pitchFamily="2" charset="-122"/>
                          <a:ea typeface="宋体" panose="02010600030101010101" pitchFamily="2" charset="-122"/>
                          <a:cs typeface="宋体" panose="02010600030101010101" pitchFamily="2" charset="-122"/>
                        </a:rPr>
                        <a:t>字符</a:t>
                      </a:r>
                      <a:r>
                        <a:rPr lang="en-US" sz="1800" b="0">
                          <a:latin typeface="Consolas" panose="020B0609020204030204" charset="0"/>
                          <a:cs typeface="Consolas" panose="020B0609020204030204" charset="0"/>
                        </a:rPr>
                        <a:t>串sub在当前字符串下标范围[start,end)内出现的最小/最大下标，不存在时返回-1</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75435">
                <a:tc>
                  <a:txBody>
                    <a:bodyPr/>
                    <a:lstStyle/>
                    <a:p>
                      <a:pPr indent="0">
                        <a:buNone/>
                      </a:pPr>
                      <a:r>
                        <a:rPr lang="en-US" sz="1800" b="0">
                          <a:latin typeface="Consolas" panose="020B0609020204030204" charset="0"/>
                          <a:cs typeface="Consolas" panose="020B0609020204030204" charset="0"/>
                        </a:rPr>
                        <a:t>format(*args, **kwargs)</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返回对当前字符串进行格式化（格式化是指把字符串中</a:t>
                      </a:r>
                      <a:r>
                        <a:rPr lang="en-US" sz="1800" b="0">
                          <a:latin typeface="宋体" panose="02010600030101010101" pitchFamily="2" charset="-122"/>
                          <a:ea typeface="宋体" panose="02010600030101010101" pitchFamily="2" charset="-122"/>
                          <a:cs typeface="宋体" panose="02010600030101010101" pitchFamily="2" charset="-122"/>
                        </a:rPr>
                        <a:t>大括号以及内部变量或编号指定</a:t>
                      </a:r>
                      <a:r>
                        <a:rPr lang="en-US" sz="1800" b="0">
                          <a:latin typeface="Consolas" panose="020B0609020204030204" charset="0"/>
                          <a:cs typeface="Consolas" panose="020B0609020204030204" charset="0"/>
                        </a:rPr>
                        <a:t>的占位符替换为实际值并以指定的格式呈现）后的新字符串，其中args表示位置参数，kwargs表示关键参数</a:t>
                      </a:r>
                      <a:r>
                        <a:rPr lang="en-US" sz="1800" b="0">
                          <a:latin typeface="宋体" panose="02010600030101010101" pitchFamily="2" charset="-122"/>
                          <a:ea typeface="宋体" panose="02010600030101010101" pitchFamily="2" charset="-122"/>
                          <a:cs typeface="宋体" panose="02010600030101010101" pitchFamily="2" charset="-122"/>
                        </a:rPr>
                        <a:t>，见1.7.3节</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44880">
                <a:tc>
                  <a:txBody>
                    <a:bodyPr/>
                    <a:lstStyle/>
                    <a:p>
                      <a:pPr indent="0">
                        <a:buNone/>
                      </a:pPr>
                      <a:r>
                        <a:rPr lang="en-US" sz="1800" b="0">
                          <a:latin typeface="Consolas" panose="020B0609020204030204" charset="0"/>
                          <a:cs typeface="Consolas" panose="020B0609020204030204" charset="0"/>
                        </a:rPr>
                        <a:t>index(sub[, start[, end]])</a:t>
                      </a:r>
                    </a:p>
                    <a:p>
                      <a:pPr indent="0">
                        <a:buNone/>
                      </a:pPr>
                      <a:r>
                        <a:rPr lang="en-US" sz="1800" b="0">
                          <a:latin typeface="Consolas" panose="020B0609020204030204" charset="0"/>
                          <a:cs typeface="Consolas" panose="020B0609020204030204" charset="0"/>
                        </a:rPr>
                        <a:t>rindex(sub[, start[, end]])</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a:t>
                      </a:r>
                      <a:r>
                        <a:rPr lang="en-US" sz="1800" b="0">
                          <a:latin typeface="宋体" panose="02010600030101010101" pitchFamily="2" charset="-122"/>
                          <a:ea typeface="宋体" panose="02010600030101010101" pitchFamily="2" charset="-122"/>
                          <a:cs typeface="宋体" panose="02010600030101010101" pitchFamily="2" charset="-122"/>
                        </a:rPr>
                        <a:t>字符</a:t>
                      </a:r>
                      <a:r>
                        <a:rPr lang="en-US" sz="1800" b="0">
                          <a:latin typeface="Consolas" panose="020B0609020204030204" charset="0"/>
                          <a:cs typeface="Consolas" panose="020B0609020204030204" charset="0"/>
                        </a:rPr>
                        <a:t>串sub在当前字符串下标范围[start,end)内出现的最小/最大下标，不存在时抛出ValueError异常</a:t>
                      </a:r>
                      <a:r>
                        <a:rPr lang="en-US" sz="1800" b="0">
                          <a:latin typeface="宋体" panose="02010600030101010101" pitchFamily="2" charset="-122"/>
                          <a:ea typeface="宋体" panose="02010600030101010101" pitchFamily="2" charset="-122"/>
                          <a:cs typeface="宋体" panose="02010600030101010101" pitchFamily="2" charset="-122"/>
                        </a:rPr>
                        <a:t>并提示子串不存在</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1.3.3  字符串</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51</a:t>
            </a:fld>
            <a:endParaRPr lang="zh-CN" altLang="en-US"/>
          </a:p>
        </p:txBody>
      </p:sp>
      <p:graphicFrame>
        <p:nvGraphicFramePr>
          <p:cNvPr id="5" name="表格 4"/>
          <p:cNvGraphicFramePr/>
          <p:nvPr>
            <p:custDataLst>
              <p:tags r:id="rId1"/>
            </p:custDataLst>
          </p:nvPr>
        </p:nvGraphicFramePr>
        <p:xfrm>
          <a:off x="941070" y="1430655"/>
          <a:ext cx="9235440" cy="4634230"/>
        </p:xfrm>
        <a:graphic>
          <a:graphicData uri="http://schemas.openxmlformats.org/drawingml/2006/table">
            <a:tbl>
              <a:tblPr firstRow="1" bandRow="1">
                <a:tableStyleId>{5940675A-B579-460E-94D1-54222C63F5DA}</a:tableStyleId>
              </a:tblPr>
              <a:tblGrid>
                <a:gridCol w="3481070">
                  <a:extLst>
                    <a:ext uri="{9D8B030D-6E8A-4147-A177-3AD203B41FA5}">
                      <a16:colId xmlns:a16="http://schemas.microsoft.com/office/drawing/2014/main" val="20000"/>
                    </a:ext>
                  </a:extLst>
                </a:gridCol>
                <a:gridCol w="5754370">
                  <a:extLst>
                    <a:ext uri="{9D8B030D-6E8A-4147-A177-3AD203B41FA5}">
                      <a16:colId xmlns:a16="http://schemas.microsoft.com/office/drawing/2014/main" val="20001"/>
                    </a:ext>
                  </a:extLst>
                </a:gridCol>
              </a:tblGrid>
              <a:tr h="1097280">
                <a:tc>
                  <a:txBody>
                    <a:bodyPr/>
                    <a:lstStyle/>
                    <a:p>
                      <a:pPr indent="0">
                        <a:buNone/>
                      </a:pPr>
                      <a:r>
                        <a:rPr lang="en-US" sz="1800" b="0">
                          <a:latin typeface="Consolas" panose="020B0609020204030204" charset="0"/>
                          <a:cs typeface="Consolas" panose="020B0609020204030204" charset="0"/>
                        </a:rPr>
                        <a:t>join(iterable,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使用当前字符串作为连接符把参数iterable中的所有字符串连接成为一个长字符串并返回连接之后的长字符串，要求参数iterable指定的可迭代对象中所有元素全部为字符串</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8640">
                <a:tc>
                  <a:txBody>
                    <a:bodyPr/>
                    <a:lstStyle/>
                    <a:p>
                      <a:pPr indent="0">
                        <a:buNone/>
                      </a:pPr>
                      <a:r>
                        <a:rPr lang="en-US" sz="1800" b="0">
                          <a:latin typeface="Consolas" panose="020B0609020204030204" charset="0"/>
                          <a:cs typeface="Consolas" panose="020B0609020204030204" charset="0"/>
                        </a:rPr>
                        <a:t>lower()upper()</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返回当前字符串中所有字母都变为小写/大写之后的新字符串，非字母字符保持不变</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22960">
                <a:tc>
                  <a:txBody>
                    <a:bodyPr/>
                    <a:lstStyle/>
                    <a:p>
                      <a:pPr indent="0">
                        <a:buNone/>
                      </a:pPr>
                      <a:r>
                        <a:rPr lang="en-US" sz="1800" b="0">
                          <a:latin typeface="Consolas" panose="020B0609020204030204" charset="0"/>
                          <a:cs typeface="Consolas" panose="020B0609020204030204" charset="0"/>
                        </a:rPr>
                        <a:t>lstrip(chars=None, /)</a:t>
                      </a:r>
                    </a:p>
                    <a:p>
                      <a:pPr indent="0">
                        <a:buNone/>
                      </a:pPr>
                      <a:r>
                        <a:rPr lang="en-US" sz="1800" b="0">
                          <a:latin typeface="Consolas" panose="020B0609020204030204" charset="0"/>
                          <a:cs typeface="Consolas" panose="020B0609020204030204" charset="0"/>
                        </a:rPr>
                        <a:t>rstrip(chars=None, /)</a:t>
                      </a:r>
                    </a:p>
                    <a:p>
                      <a:pPr indent="0">
                        <a:buNone/>
                      </a:pPr>
                      <a:r>
                        <a:rPr lang="en-US" sz="1800" b="0">
                          <a:latin typeface="Consolas" panose="020B0609020204030204" charset="0"/>
                          <a:cs typeface="Consolas" panose="020B0609020204030204" charset="0"/>
                        </a:rPr>
                        <a:t>strip(chars=None,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返回当前字符串删除左侧/右侧/两侧的空白字符或参数chars中所有字符之后的新字符串</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165350">
                <a:tc>
                  <a:txBody>
                    <a:bodyPr/>
                    <a:lstStyle/>
                    <a:p>
                      <a:pPr indent="0">
                        <a:buNone/>
                      </a:pPr>
                      <a:r>
                        <a:rPr lang="en-US" sz="1800" b="0">
                          <a:latin typeface="Consolas" panose="020B0609020204030204" charset="0"/>
                          <a:cs typeface="Consolas" panose="020B0609020204030204" charset="0"/>
                        </a:rPr>
                        <a:t>maketrans(...)</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根据参数给定的字典或者两个等长字符串对应位置的字符，构造并返回字符映射表（形式上是字典，“键”和“值”都是字符的Unicode编码），如果指定了第三个参数（必须为字符串）则该参数中所有字符都被映射为空值None。该方法是字符串类str的静态方法，可以通过任意字符串进行调用，也可以直接通过字符串类str进行调用</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1.3.3  字符串</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52</a:t>
            </a:fld>
            <a:endParaRPr lang="zh-CN" altLang="en-US"/>
          </a:p>
        </p:txBody>
      </p:sp>
      <p:graphicFrame>
        <p:nvGraphicFramePr>
          <p:cNvPr id="5" name="表格 4"/>
          <p:cNvGraphicFramePr/>
          <p:nvPr>
            <p:custDataLst>
              <p:tags r:id="rId1"/>
            </p:custDataLst>
          </p:nvPr>
        </p:nvGraphicFramePr>
        <p:xfrm>
          <a:off x="1019175" y="1466850"/>
          <a:ext cx="9187180" cy="4256405"/>
        </p:xfrm>
        <a:graphic>
          <a:graphicData uri="http://schemas.openxmlformats.org/drawingml/2006/table">
            <a:tbl>
              <a:tblPr firstRow="1" bandRow="1">
                <a:tableStyleId>{5940675A-B579-460E-94D1-54222C63F5DA}</a:tableStyleId>
              </a:tblPr>
              <a:tblGrid>
                <a:gridCol w="4110990">
                  <a:extLst>
                    <a:ext uri="{9D8B030D-6E8A-4147-A177-3AD203B41FA5}">
                      <a16:colId xmlns:a16="http://schemas.microsoft.com/office/drawing/2014/main" val="20000"/>
                    </a:ext>
                  </a:extLst>
                </a:gridCol>
                <a:gridCol w="5076190">
                  <a:extLst>
                    <a:ext uri="{9D8B030D-6E8A-4147-A177-3AD203B41FA5}">
                      <a16:colId xmlns:a16="http://schemas.microsoft.com/office/drawing/2014/main" val="20001"/>
                    </a:ext>
                  </a:extLst>
                </a:gridCol>
              </a:tblGrid>
              <a:tr h="944880">
                <a:tc>
                  <a:txBody>
                    <a:bodyPr/>
                    <a:lstStyle/>
                    <a:p>
                      <a:pPr indent="0">
                        <a:buNone/>
                      </a:pPr>
                      <a:r>
                        <a:rPr lang="en-US" sz="1800" b="0">
                          <a:latin typeface="Consolas" panose="020B0609020204030204" charset="0"/>
                          <a:cs typeface="Consolas" panose="020B0609020204030204" charset="0"/>
                        </a:rPr>
                        <a:t>replace(old, new, count=-1,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返回当前字符串中所有子串old都被替换为子串new之后的新字符串，参数count用来指定最大替换次数，-1表示全部替换</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21765">
                <a:tc>
                  <a:txBody>
                    <a:bodyPr/>
                    <a:lstStyle/>
                    <a:p>
                      <a:pPr indent="0">
                        <a:buNone/>
                      </a:pPr>
                      <a:r>
                        <a:rPr lang="en-US" sz="1800" b="0">
                          <a:latin typeface="Consolas" panose="020B0609020204030204" charset="0"/>
                          <a:cs typeface="Consolas" panose="020B0609020204030204" charset="0"/>
                        </a:rPr>
                        <a:t>rsplit(sep=None, maxsplit=-1)</a:t>
                      </a:r>
                    </a:p>
                    <a:p>
                      <a:pPr indent="0">
                        <a:buNone/>
                      </a:pPr>
                      <a:r>
                        <a:rPr lang="en-US" sz="1800" b="0">
                          <a:latin typeface="Consolas" panose="020B0609020204030204" charset="0"/>
                          <a:cs typeface="Consolas" panose="020B0609020204030204" charset="0"/>
                        </a:rPr>
                        <a:t>split(sep=None, maxsplit=-1)</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使用参数sep指定的字符串对当前字符串从后向前/从前向后进行切分，返回包含切分后所有子串的列表。参数sep=None表示使用所有空白字符作为分隔符并丢弃切分结果中的所有空字符串，参数maxsplit表示最大切分次数，-1表示没有限制</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4960">
                <a:tc>
                  <a:txBody>
                    <a:bodyPr/>
                    <a:lstStyle/>
                    <a:p>
                      <a:pPr indent="0">
                        <a:buNone/>
                      </a:pPr>
                      <a:r>
                        <a:rPr lang="en-US" sz="1800" b="0">
                          <a:latin typeface="Consolas" panose="020B0609020204030204" charset="0"/>
                          <a:cs typeface="Consolas" panose="020B0609020204030204" charset="0"/>
                        </a:rPr>
                        <a:t>splitlines(keepends=False)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ea typeface="宋体" panose="02010600030101010101" pitchFamily="2" charset="-122"/>
                          <a:cs typeface="宋体" panose="02010600030101010101" pitchFamily="2" charset="-122"/>
                        </a:rPr>
                        <a:t>使用换行符切分字符串，返回列表</a:t>
                      </a:r>
                      <a:endParaRPr lang="en-US" altLang="en-US" sz="1800" b="0">
                        <a:latin typeface="Consolas" panose="020B0609020204030204" charset="0"/>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74800">
                <a:tc>
                  <a:txBody>
                    <a:bodyPr/>
                    <a:lstStyle/>
                    <a:p>
                      <a:pPr indent="0">
                        <a:buNone/>
                      </a:pPr>
                      <a:r>
                        <a:rPr lang="en-US" sz="1800" b="0">
                          <a:latin typeface="Consolas" panose="020B0609020204030204" charset="0"/>
                          <a:cs typeface="Consolas" panose="020B0609020204030204" charset="0"/>
                        </a:rPr>
                        <a:t>translate(table,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根据参数table指定的映射表对当前字符串中的字符进行替换并返回替换后的新字符串，不影响原字符串，参数table一般为字符串方法maketrans()创建的映射表，其中映射为空值None的字符将会被删除而不出现在新字符串中</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1.4  运算符语法与功能</a:t>
            </a:r>
          </a:p>
        </p:txBody>
      </p:sp>
      <p:sp>
        <p:nvSpPr>
          <p:cNvPr id="3" name="内容占位符 2"/>
          <p:cNvSpPr>
            <a:spLocks noGrp="1"/>
          </p:cNvSpPr>
          <p:nvPr>
            <p:ph idx="1"/>
          </p:nvPr>
        </p:nvSpPr>
        <p:spPr/>
        <p:txBody>
          <a:bodyPr/>
          <a:lstStyle/>
          <a:p>
            <a:pPr>
              <a:lnSpc>
                <a:spcPct val="150000"/>
              </a:lnSpc>
            </a:pPr>
            <a:r>
              <a:rPr lang="zh-CN" altLang="en-US"/>
              <a:t>虽然Python运算符有一套严格的优先级规则（precedence），但并不建议编写程序时过于依赖运算符自身的优先级和结合性，而是应该在编写复杂表达式时使用圆括号来明确其中的逻辑和计算顺序来提高代码可读性。</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53</a:t>
            </a:fld>
            <a:endParaRPr lang="zh-CN"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1.4  运算符语法与功能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54</a:t>
            </a:fld>
            <a:endParaRPr lang="zh-CN" altLang="en-US"/>
          </a:p>
        </p:txBody>
      </p:sp>
      <p:sp>
        <p:nvSpPr>
          <p:cNvPr id="100" name="文本框 99"/>
          <p:cNvSpPr txBox="1"/>
          <p:nvPr/>
        </p:nvSpPr>
        <p:spPr>
          <a:xfrm>
            <a:off x="1116965" y="1277620"/>
            <a:ext cx="8639175" cy="398780"/>
          </a:xfrm>
          <a:prstGeom prst="rect">
            <a:avLst/>
          </a:prstGeom>
          <a:noFill/>
          <a:ln w="9525">
            <a:noFill/>
          </a:ln>
        </p:spPr>
        <p:txBody>
          <a:bodyPr wrap="square">
            <a:spAutoFit/>
          </a:bodyPr>
          <a:lstStyle/>
          <a:p>
            <a:pPr indent="0" algn="ctr"/>
            <a:r>
              <a:rPr lang="zh-CN" sz="2000" b="0">
                <a:ea typeface="宋体" panose="02010600030101010101" pitchFamily="2" charset="-122"/>
              </a:rPr>
              <a:t>表</a:t>
            </a:r>
            <a:r>
              <a:rPr lang="en-US" sz="2000" b="0">
                <a:latin typeface="Consolas" panose="020B0609020204030204" charset="0"/>
                <a:ea typeface="宋体" panose="02010600030101010101" pitchFamily="2" charset="-122"/>
              </a:rPr>
              <a:t>1-9  Python</a:t>
            </a:r>
            <a:r>
              <a:rPr lang="zh-CN" sz="2000" b="0">
                <a:ea typeface="宋体" panose="02010600030101010101" pitchFamily="2" charset="-122"/>
              </a:rPr>
              <a:t>运算符</a:t>
            </a:r>
            <a:endParaRPr lang="zh-CN" altLang="en-US" sz="2000"/>
          </a:p>
        </p:txBody>
      </p:sp>
      <p:graphicFrame>
        <p:nvGraphicFramePr>
          <p:cNvPr id="5" name="表格 4"/>
          <p:cNvGraphicFramePr/>
          <p:nvPr>
            <p:custDataLst>
              <p:tags r:id="rId1"/>
            </p:custDataLst>
          </p:nvPr>
        </p:nvGraphicFramePr>
        <p:xfrm>
          <a:off x="866775" y="1676400"/>
          <a:ext cx="9421495" cy="4235450"/>
        </p:xfrm>
        <a:graphic>
          <a:graphicData uri="http://schemas.openxmlformats.org/drawingml/2006/table">
            <a:tbl>
              <a:tblPr firstRow="1" bandRow="1">
                <a:tableStyleId>{5940675A-B579-460E-94D1-54222C63F5DA}</a:tableStyleId>
              </a:tblPr>
              <a:tblGrid>
                <a:gridCol w="3736975">
                  <a:extLst>
                    <a:ext uri="{9D8B030D-6E8A-4147-A177-3AD203B41FA5}">
                      <a16:colId xmlns:a16="http://schemas.microsoft.com/office/drawing/2014/main" val="20000"/>
                    </a:ext>
                  </a:extLst>
                </a:gridCol>
                <a:gridCol w="5684520">
                  <a:extLst>
                    <a:ext uri="{9D8B030D-6E8A-4147-A177-3AD203B41FA5}">
                      <a16:colId xmlns:a16="http://schemas.microsoft.com/office/drawing/2014/main" val="20001"/>
                    </a:ext>
                  </a:extLst>
                </a:gridCol>
              </a:tblGrid>
              <a:tr h="244475">
                <a:tc>
                  <a:txBody>
                    <a:bodyPr/>
                    <a:lstStyle/>
                    <a:p>
                      <a:pPr indent="0" algn="ctr">
                        <a:buNone/>
                      </a:pPr>
                      <a:r>
                        <a:rPr lang="en-US" sz="1600" b="1">
                          <a:latin typeface="Consolas" panose="020B0609020204030204" charset="0"/>
                          <a:cs typeface="Consolas" panose="020B0609020204030204" charset="0"/>
                        </a:rPr>
                        <a:t>运算符</a:t>
                      </a:r>
                      <a:endParaRPr lang="en-US" altLang="en-US" sz="16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1">
                          <a:latin typeface="Consolas" panose="020B0609020204030204" charset="0"/>
                          <a:cs typeface="Consolas" panose="020B0609020204030204" charset="0"/>
                        </a:rPr>
                        <a:t>功能说明</a:t>
                      </a:r>
                      <a:endParaRPr lang="en-US" altLang="en-US" sz="16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a:txBody>
                    <a:bodyPr/>
                    <a:lstStyle/>
                    <a:p>
                      <a:pPr indent="0">
                        <a:buNone/>
                      </a:pPr>
                      <a:r>
                        <a:rPr lang="en-US" sz="1600" b="0">
                          <a:latin typeface="Consolas" panose="020B0609020204030204" charset="0"/>
                          <a:cs typeface="Consolas" panose="020B0609020204030204" charset="0"/>
                        </a:rPr>
                        <a:t>:=</a:t>
                      </a:r>
                      <a:endParaRPr lang="en-US" altLang="en-US" sz="16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0">
                          <a:latin typeface="Consolas" panose="020B0609020204030204" charset="0"/>
                          <a:cs typeface="Consolas" panose="020B0609020204030204" charset="0"/>
                        </a:rPr>
                        <a:t>赋值运算</a:t>
                      </a:r>
                      <a:r>
                        <a:rPr lang="en-US" sz="1600" b="0">
                          <a:latin typeface="宋体" panose="02010600030101010101" pitchFamily="2" charset="-122"/>
                          <a:ea typeface="宋体" panose="02010600030101010101" pitchFamily="2" charset="-122"/>
                          <a:cs typeface="宋体" panose="02010600030101010101" pitchFamily="2" charset="-122"/>
                        </a:rPr>
                        <a:t>符</a:t>
                      </a:r>
                      <a:r>
                        <a:rPr lang="en-US" sz="1600" b="0">
                          <a:latin typeface="Consolas" panose="020B0609020204030204" charset="0"/>
                          <a:cs typeface="Consolas" panose="020B0609020204030204" charset="0"/>
                        </a:rPr>
                        <a:t>，Python 3.8新增，俗称海象运算符</a:t>
                      </a:r>
                      <a:endParaRPr lang="en-US" altLang="en-US" sz="16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3435">
                <a:tc>
                  <a:txBody>
                    <a:bodyPr/>
                    <a:lstStyle/>
                    <a:p>
                      <a:pPr indent="0">
                        <a:buNone/>
                      </a:pPr>
                      <a:r>
                        <a:rPr lang="en-US" sz="1600" b="0">
                          <a:latin typeface="宋体" panose="02010600030101010101" pitchFamily="2" charset="-122"/>
                          <a:ea typeface="宋体" panose="02010600030101010101" pitchFamily="2" charset="-122"/>
                          <a:cs typeface="宋体" panose="02010600030101010101" pitchFamily="2" charset="-122"/>
                        </a:rPr>
                        <a:t>l</a:t>
                      </a:r>
                      <a:r>
                        <a:rPr lang="en-US" sz="1600" b="0">
                          <a:latin typeface="Consolas" panose="020B0609020204030204" charset="0"/>
                          <a:cs typeface="Consolas" panose="020B0609020204030204" charset="0"/>
                        </a:rPr>
                        <a:t>ambda [parameter]: expression</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0">
                          <a:latin typeface="Consolas" panose="020B0609020204030204" charset="0"/>
                          <a:cs typeface="Consolas" panose="020B0609020204030204" charset="0"/>
                        </a:rPr>
                        <a:t>用来定义lambda表达式，功能相当于函数，parameter相当于函数参数，可以没有</a:t>
                      </a:r>
                      <a:r>
                        <a:rPr lang="en-US" sz="1600" b="0">
                          <a:latin typeface="宋体" panose="02010600030101010101" pitchFamily="2" charset="-122"/>
                          <a:ea typeface="宋体" panose="02010600030101010101" pitchFamily="2" charset="-122"/>
                          <a:cs typeface="宋体" panose="02010600030101010101" pitchFamily="2" charset="-122"/>
                        </a:rPr>
                        <a:t>，如果有多个的话使用逗号分隔</a:t>
                      </a:r>
                      <a:r>
                        <a:rPr lang="en-US" sz="1600" b="0">
                          <a:latin typeface="Consolas" panose="020B0609020204030204" charset="0"/>
                          <a:cs typeface="Consolas" panose="020B0609020204030204" charset="0"/>
                        </a:rPr>
                        <a:t>；expression表达式的值相当于函数返回值</a:t>
                      </a:r>
                      <a:endParaRPr lang="en-US" altLang="en-US" sz="16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77900">
                <a:tc>
                  <a:txBody>
                    <a:bodyPr/>
                    <a:lstStyle/>
                    <a:p>
                      <a:pPr indent="0">
                        <a:buNone/>
                      </a:pPr>
                      <a:r>
                        <a:rPr lang="en-US" sz="1600" b="0">
                          <a:latin typeface="Consolas" panose="020B0609020204030204" charset="0"/>
                          <a:cs typeface="Consolas" panose="020B0609020204030204" charset="0"/>
                        </a:rPr>
                        <a:t>value1 if condition else value2</a:t>
                      </a:r>
                      <a:endParaRPr lang="en-US" altLang="en-US" sz="16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0">
                          <a:latin typeface="Consolas" panose="020B0609020204030204" charset="0"/>
                          <a:cs typeface="Consolas" panose="020B0609020204030204" charset="0"/>
                        </a:rPr>
                        <a:t>用来表示一个二选一的表达式，其中value1、condition、value2都为表达式，如果condition的值等价于True则整个表达式的值为value1的值，否则整个表达式的值为value2的值</a:t>
                      </a:r>
                      <a:endParaRPr lang="en-US" altLang="en-US" sz="16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32790">
                <a:tc>
                  <a:txBody>
                    <a:bodyPr/>
                    <a:lstStyle/>
                    <a:p>
                      <a:pPr indent="0">
                        <a:buNone/>
                      </a:pPr>
                      <a:r>
                        <a:rPr lang="en-US" sz="1600" b="0">
                          <a:latin typeface="Consolas" panose="020B0609020204030204" charset="0"/>
                          <a:cs typeface="Consolas" panose="020B0609020204030204" charset="0"/>
                        </a:rPr>
                        <a:t>or</a:t>
                      </a:r>
                      <a:endParaRPr lang="en-US" altLang="en-US" sz="16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0">
                          <a:latin typeface="宋体" panose="02010600030101010101" pitchFamily="2" charset="-122"/>
                          <a:ea typeface="宋体" panose="02010600030101010101" pitchFamily="2" charset="-122"/>
                          <a:cs typeface="宋体" panose="02010600030101010101" pitchFamily="2" charset="-122"/>
                        </a:rPr>
                        <a:t>“</a:t>
                      </a:r>
                      <a:r>
                        <a:rPr lang="en-US" sz="1600" b="0">
                          <a:latin typeface="Consolas" panose="020B0609020204030204" charset="0"/>
                          <a:cs typeface="Consolas" panose="020B0609020204030204" charset="0"/>
                        </a:rPr>
                        <a:t>逻辑或</a:t>
                      </a:r>
                      <a:r>
                        <a:rPr lang="en-US" sz="1600" b="0">
                          <a:latin typeface="宋体" panose="02010600030101010101" pitchFamily="2" charset="-122"/>
                          <a:ea typeface="宋体" panose="02010600030101010101" pitchFamily="2" charset="-122"/>
                          <a:cs typeface="宋体" panose="02010600030101010101" pitchFamily="2" charset="-122"/>
                        </a:rPr>
                        <a:t>”</a:t>
                      </a:r>
                      <a:r>
                        <a:rPr lang="en-US" sz="1600" b="0">
                          <a:latin typeface="Consolas" panose="020B0609020204030204" charset="0"/>
                          <a:cs typeface="Consolas" panose="020B0609020204030204" charset="0"/>
                        </a:rPr>
                        <a:t>运算，</a:t>
                      </a:r>
                      <a:r>
                        <a:rPr lang="en-US" sz="1600" b="0">
                          <a:latin typeface="宋体" panose="02010600030101010101" pitchFamily="2" charset="-122"/>
                          <a:ea typeface="宋体" panose="02010600030101010101" pitchFamily="2" charset="-122"/>
                          <a:cs typeface="宋体" panose="02010600030101010101" pitchFamily="2" charset="-122"/>
                        </a:rPr>
                        <a:t>表示“或者”的意思，具有惰性求值特点。</a:t>
                      </a:r>
                      <a:r>
                        <a:rPr lang="en-US" sz="1600" b="0">
                          <a:latin typeface="Consolas" panose="020B0609020204030204" charset="0"/>
                          <a:cs typeface="Consolas" panose="020B0609020204030204" charset="0"/>
                        </a:rPr>
                        <a:t>以exp1 or exp2为例，如果exp1的值等价于True则返回exp1的值，否则返回exp2的值</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33425">
                <a:tc>
                  <a:txBody>
                    <a:bodyPr/>
                    <a:lstStyle/>
                    <a:p>
                      <a:pPr indent="0">
                        <a:buNone/>
                      </a:pPr>
                      <a:r>
                        <a:rPr lang="en-US" sz="1600" b="0">
                          <a:latin typeface="Consolas" panose="020B0609020204030204" charset="0"/>
                          <a:cs typeface="Consolas" panose="020B0609020204030204" charset="0"/>
                        </a:rPr>
                        <a:t>and</a:t>
                      </a:r>
                      <a:endParaRPr lang="en-US" altLang="en-US" sz="16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0">
                          <a:latin typeface="宋体" panose="02010600030101010101" pitchFamily="2" charset="-122"/>
                          <a:ea typeface="宋体" panose="02010600030101010101" pitchFamily="2" charset="-122"/>
                          <a:cs typeface="宋体" panose="02010600030101010101" pitchFamily="2" charset="-122"/>
                        </a:rPr>
                        <a:t>“</a:t>
                      </a:r>
                      <a:r>
                        <a:rPr lang="en-US" sz="1600" b="0">
                          <a:latin typeface="Consolas" panose="020B0609020204030204" charset="0"/>
                          <a:cs typeface="Consolas" panose="020B0609020204030204" charset="0"/>
                        </a:rPr>
                        <a:t>逻辑与</a:t>
                      </a:r>
                      <a:r>
                        <a:rPr lang="en-US" sz="1600" b="0">
                          <a:latin typeface="宋体" panose="02010600030101010101" pitchFamily="2" charset="-122"/>
                          <a:ea typeface="宋体" panose="02010600030101010101" pitchFamily="2" charset="-122"/>
                          <a:cs typeface="宋体" panose="02010600030101010101" pitchFamily="2" charset="-122"/>
                        </a:rPr>
                        <a:t>”</a:t>
                      </a:r>
                      <a:r>
                        <a:rPr lang="en-US" sz="1600" b="0">
                          <a:latin typeface="Consolas" panose="020B0609020204030204" charset="0"/>
                          <a:cs typeface="Consolas" panose="020B0609020204030204" charset="0"/>
                        </a:rPr>
                        <a:t>运算，</a:t>
                      </a:r>
                      <a:r>
                        <a:rPr lang="en-US" sz="1600" b="0">
                          <a:latin typeface="宋体" panose="02010600030101010101" pitchFamily="2" charset="-122"/>
                          <a:ea typeface="宋体" panose="02010600030101010101" pitchFamily="2" charset="-122"/>
                          <a:cs typeface="宋体" panose="02010600030101010101" pitchFamily="2" charset="-122"/>
                        </a:rPr>
                        <a:t>表示“并且”的意思，具有惰性求值特点。</a:t>
                      </a:r>
                      <a:r>
                        <a:rPr lang="en-US" sz="1600" b="0">
                          <a:latin typeface="Consolas" panose="020B0609020204030204" charset="0"/>
                          <a:cs typeface="Consolas" panose="020B0609020204030204" charset="0"/>
                        </a:rPr>
                        <a:t>以exp1 and exp2为例，如果exp1的值等价于False则返回exp1的值，否则返回exp2的值</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88950">
                <a:tc>
                  <a:txBody>
                    <a:bodyPr/>
                    <a:lstStyle/>
                    <a:p>
                      <a:pPr indent="0">
                        <a:buNone/>
                      </a:pPr>
                      <a:r>
                        <a:rPr lang="en-US" sz="1600" b="0">
                          <a:latin typeface="Consolas" panose="020B0609020204030204" charset="0"/>
                          <a:cs typeface="Consolas" panose="020B0609020204030204" charset="0"/>
                        </a:rPr>
                        <a:t>not</a:t>
                      </a:r>
                      <a:endParaRPr lang="en-US" altLang="en-US" sz="16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0">
                          <a:latin typeface="宋体" panose="02010600030101010101" pitchFamily="2" charset="-122"/>
                          <a:ea typeface="宋体" panose="02010600030101010101" pitchFamily="2" charset="-122"/>
                          <a:cs typeface="宋体" panose="02010600030101010101" pitchFamily="2" charset="-122"/>
                        </a:rPr>
                        <a:t>“</a:t>
                      </a:r>
                      <a:r>
                        <a:rPr lang="en-US" sz="1600" b="0">
                          <a:latin typeface="Consolas" panose="020B0609020204030204" charset="0"/>
                          <a:cs typeface="Consolas" panose="020B0609020204030204" charset="0"/>
                        </a:rPr>
                        <a:t>逻辑非</a:t>
                      </a:r>
                      <a:r>
                        <a:rPr lang="en-US" sz="1600" b="0">
                          <a:latin typeface="宋体" panose="02010600030101010101" pitchFamily="2" charset="-122"/>
                          <a:ea typeface="宋体" panose="02010600030101010101" pitchFamily="2" charset="-122"/>
                          <a:cs typeface="宋体" panose="02010600030101010101" pitchFamily="2" charset="-122"/>
                        </a:rPr>
                        <a:t>”</a:t>
                      </a:r>
                      <a:r>
                        <a:rPr lang="en-US" sz="1600" b="0">
                          <a:latin typeface="Consolas" panose="020B0609020204030204" charset="0"/>
                          <a:cs typeface="Consolas" panose="020B0609020204030204" charset="0"/>
                        </a:rPr>
                        <a:t>运算，对于表达式not x，如果x的值等价于True则返回False，否则返回True</a:t>
                      </a:r>
                      <a:endParaRPr lang="en-US" altLang="en-US" sz="16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1.4  运算符语法与功能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55</a:t>
            </a:fld>
            <a:endParaRPr lang="zh-CN" altLang="en-US"/>
          </a:p>
        </p:txBody>
      </p:sp>
      <p:graphicFrame>
        <p:nvGraphicFramePr>
          <p:cNvPr id="5" name="表格 4"/>
          <p:cNvGraphicFramePr/>
          <p:nvPr>
            <p:custDataLst>
              <p:tags r:id="rId1"/>
            </p:custDataLst>
          </p:nvPr>
        </p:nvGraphicFramePr>
        <p:xfrm>
          <a:off x="979805" y="1396365"/>
          <a:ext cx="9304020" cy="5143500"/>
        </p:xfrm>
        <a:graphic>
          <a:graphicData uri="http://schemas.openxmlformats.org/drawingml/2006/table">
            <a:tbl>
              <a:tblPr firstRow="1" bandRow="1">
                <a:tableStyleId>{5940675A-B579-460E-94D1-54222C63F5DA}</a:tableStyleId>
              </a:tblPr>
              <a:tblGrid>
                <a:gridCol w="2586990">
                  <a:extLst>
                    <a:ext uri="{9D8B030D-6E8A-4147-A177-3AD203B41FA5}">
                      <a16:colId xmlns:a16="http://schemas.microsoft.com/office/drawing/2014/main" val="20000"/>
                    </a:ext>
                  </a:extLst>
                </a:gridCol>
                <a:gridCol w="6717030">
                  <a:extLst>
                    <a:ext uri="{9D8B030D-6E8A-4147-A177-3AD203B41FA5}">
                      <a16:colId xmlns:a16="http://schemas.microsoft.com/office/drawing/2014/main" val="20001"/>
                    </a:ext>
                  </a:extLst>
                </a:gridCol>
              </a:tblGrid>
              <a:tr h="1671320">
                <a:tc>
                  <a:txBody>
                    <a:bodyPr/>
                    <a:lstStyle/>
                    <a:p>
                      <a:pPr indent="0">
                        <a:buNone/>
                      </a:pPr>
                      <a:r>
                        <a:rPr lang="en-US" sz="1800" b="0">
                          <a:latin typeface="Consolas" panose="020B0609020204030204" charset="0"/>
                          <a:cs typeface="Consolas" panose="020B0609020204030204" charset="0"/>
                        </a:rPr>
                        <a:t>in、not in</a:t>
                      </a:r>
                    </a:p>
                    <a:p>
                      <a:pPr indent="0">
                        <a:buNone/>
                      </a:pPr>
                      <a:endParaRPr lang="en-US" sz="1800" b="0">
                        <a:latin typeface="Consolas" panose="020B0609020204030204" charset="0"/>
                        <a:cs typeface="Consolas" panose="020B0609020204030204" charset="0"/>
                      </a:endParaRPr>
                    </a:p>
                    <a:p>
                      <a:pPr indent="0">
                        <a:buNone/>
                      </a:pPr>
                      <a:r>
                        <a:rPr lang="en-US" sz="1800" b="0">
                          <a:latin typeface="Consolas" panose="020B0609020204030204" charset="0"/>
                          <a:cs typeface="Consolas" panose="020B0609020204030204" charset="0"/>
                        </a:rPr>
                        <a:t>is、is not  </a:t>
                      </a:r>
                    </a:p>
                    <a:p>
                      <a:pPr indent="0">
                        <a:buNone/>
                      </a:pPr>
                      <a:endParaRPr lang="en-US" sz="1800" b="0">
                        <a:latin typeface="Consolas" panose="020B0609020204030204" charset="0"/>
                        <a:cs typeface="Consolas" panose="020B0609020204030204" charset="0"/>
                      </a:endParaRPr>
                    </a:p>
                    <a:p>
                      <a:pPr indent="0">
                        <a:buNone/>
                      </a:pPr>
                      <a:r>
                        <a:rPr lang="en-US" sz="1800" b="0">
                          <a:latin typeface="Consolas" panose="020B0609020204030204" charset="0"/>
                          <a:cs typeface="Consolas" panose="020B0609020204030204" charset="0"/>
                        </a:rPr>
                        <a:t>&lt;、&lt;=、&gt;、&gt;=、==、!=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成员测试，表达式x in y的值当且仅当y中包含元素x时才会为True；</a:t>
                      </a:r>
                    </a:p>
                    <a:p>
                      <a:pPr indent="0">
                        <a:buNone/>
                      </a:pPr>
                      <a:r>
                        <a:rPr lang="en-US" sz="1800" b="0">
                          <a:latin typeface="宋体" panose="02010600030101010101" pitchFamily="2" charset="-122"/>
                          <a:ea typeface="宋体" panose="02010600030101010101" pitchFamily="2" charset="-122"/>
                          <a:cs typeface="宋体" panose="02010600030101010101" pitchFamily="2" charset="-122"/>
                        </a:rPr>
                        <a:t>同一性测试，</a:t>
                      </a:r>
                      <a:r>
                        <a:rPr lang="en-US" sz="1800" b="0">
                          <a:latin typeface="Consolas" panose="020B0609020204030204" charset="0"/>
                          <a:cs typeface="Consolas" panose="020B0609020204030204" charset="0"/>
                        </a:rPr>
                        <a:t>测试两个对象是否为同一个对象的引用。如果两个对象是同一个对象的引用，那么它们的内存地址相同；</a:t>
                      </a:r>
                    </a:p>
                    <a:p>
                      <a:pPr indent="0">
                        <a:buNone/>
                      </a:pPr>
                      <a:r>
                        <a:rPr lang="en-US" sz="1800" b="0">
                          <a:latin typeface="Consolas" panose="020B0609020204030204" charset="0"/>
                          <a:cs typeface="Consolas" panose="020B0609020204030204" charset="0"/>
                        </a:rPr>
                        <a:t>关系运算</a:t>
                      </a:r>
                      <a:r>
                        <a:rPr lang="en-US" sz="1800" b="0">
                          <a:latin typeface="宋体" panose="02010600030101010101" pitchFamily="2" charset="-122"/>
                          <a:ea typeface="宋体" panose="02010600030101010101" pitchFamily="2" charset="-122"/>
                          <a:cs typeface="宋体" panose="02010600030101010101" pitchFamily="2" charset="-122"/>
                        </a:rPr>
                        <a:t>符</a:t>
                      </a:r>
                      <a:r>
                        <a:rPr lang="en-US" sz="1800" b="0">
                          <a:latin typeface="Consolas" panose="020B0609020204030204" charset="0"/>
                          <a:cs typeface="Consolas" panose="020B0609020204030204" charset="0"/>
                        </a:rPr>
                        <a:t>，用于比较大小，作用于集合时表示测试集合的包含关系</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4645">
                <a:tc>
                  <a:txBody>
                    <a:bodyPr/>
                    <a:lstStyle/>
                    <a:p>
                      <a:pPr indent="0">
                        <a:buNone/>
                      </a:pPr>
                      <a:r>
                        <a:rPr lang="en-US" sz="1800" b="0">
                          <a:latin typeface="Consolas" panose="020B0609020204030204" charset="0"/>
                          <a:cs typeface="Consolas" panose="020B0609020204030204" charset="0"/>
                        </a:rPr>
                        <a: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宋体" panose="02010600030101010101" pitchFamily="2" charset="-122"/>
                          <a:ea typeface="宋体" panose="02010600030101010101" pitchFamily="2" charset="-122"/>
                          <a:cs typeface="宋体" panose="02010600030101010101" pitchFamily="2" charset="-122"/>
                        </a:rPr>
                        <a:t>“</a:t>
                      </a:r>
                      <a:r>
                        <a:rPr lang="en-US" sz="1800" b="0">
                          <a:latin typeface="Consolas" panose="020B0609020204030204" charset="0"/>
                          <a:cs typeface="Consolas" panose="020B0609020204030204" charset="0"/>
                        </a:rPr>
                        <a:t>按位或</a:t>
                      </a:r>
                      <a:r>
                        <a:rPr lang="en-US" sz="1800" b="0">
                          <a:latin typeface="宋体" panose="02010600030101010101" pitchFamily="2" charset="-122"/>
                          <a:ea typeface="宋体" panose="02010600030101010101" pitchFamily="2" charset="-122"/>
                          <a:cs typeface="宋体" panose="02010600030101010101" pitchFamily="2" charset="-122"/>
                        </a:rPr>
                        <a:t>”</a:t>
                      </a:r>
                      <a:r>
                        <a:rPr lang="en-US" sz="1800" b="0">
                          <a:latin typeface="Consolas" panose="020B0609020204030204" charset="0"/>
                          <a:cs typeface="Consolas" panose="020B0609020204030204" charset="0"/>
                        </a:rPr>
                        <a:t>运算</a:t>
                      </a:r>
                      <a:r>
                        <a:rPr lang="en-US" sz="1800" b="0">
                          <a:latin typeface="宋体" panose="02010600030101010101" pitchFamily="2" charset="-122"/>
                          <a:ea typeface="宋体" panose="02010600030101010101" pitchFamily="2" charset="-122"/>
                          <a:cs typeface="宋体" panose="02010600030101010101" pitchFamily="2" charset="-122"/>
                        </a:rPr>
                        <a:t>符</a:t>
                      </a:r>
                      <a:r>
                        <a:rPr lang="en-US" sz="1800" b="0">
                          <a:latin typeface="Consolas" panose="020B0609020204030204" charset="0"/>
                          <a:cs typeface="Consolas" panose="020B0609020204030204" charset="0"/>
                        </a:rPr>
                        <a:t>，集合并集</a:t>
                      </a:r>
                      <a:endParaRPr lang="en-US" altLang="en-US" sz="1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4645">
                <a:tc>
                  <a:txBody>
                    <a:bodyPr/>
                    <a:lstStyle/>
                    <a:p>
                      <a:pPr indent="0">
                        <a:buNone/>
                      </a:pPr>
                      <a:r>
                        <a:rPr lang="en-US" sz="1800" b="0">
                          <a:latin typeface="Consolas" panose="020B0609020204030204" charset="0"/>
                          <a:cs typeface="Consolas" panose="020B0609020204030204" charset="0"/>
                        </a:rPr>
                        <a: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宋体" panose="02010600030101010101" pitchFamily="2" charset="-122"/>
                          <a:ea typeface="宋体" panose="02010600030101010101" pitchFamily="2" charset="-122"/>
                          <a:cs typeface="宋体" panose="02010600030101010101" pitchFamily="2" charset="-122"/>
                        </a:rPr>
                        <a:t>“</a:t>
                      </a:r>
                      <a:r>
                        <a:rPr lang="en-US" sz="1800" b="0">
                          <a:latin typeface="Consolas" panose="020B0609020204030204" charset="0"/>
                          <a:cs typeface="Consolas" panose="020B0609020204030204" charset="0"/>
                        </a:rPr>
                        <a:t>按位异或</a:t>
                      </a:r>
                      <a:r>
                        <a:rPr lang="en-US" sz="1800" b="0">
                          <a:latin typeface="宋体" panose="02010600030101010101" pitchFamily="2" charset="-122"/>
                          <a:ea typeface="宋体" panose="02010600030101010101" pitchFamily="2" charset="-122"/>
                          <a:cs typeface="宋体" panose="02010600030101010101" pitchFamily="2" charset="-122"/>
                        </a:rPr>
                        <a:t>”</a:t>
                      </a:r>
                      <a:r>
                        <a:rPr lang="en-US" sz="1800" b="0">
                          <a:latin typeface="Consolas" panose="020B0609020204030204" charset="0"/>
                          <a:cs typeface="Consolas" panose="020B0609020204030204" charset="0"/>
                        </a:rPr>
                        <a:t>运算</a:t>
                      </a:r>
                      <a:r>
                        <a:rPr lang="en-US" sz="1800" b="0">
                          <a:latin typeface="宋体" panose="02010600030101010101" pitchFamily="2" charset="-122"/>
                          <a:ea typeface="宋体" panose="02010600030101010101" pitchFamily="2" charset="-122"/>
                          <a:cs typeface="宋体" panose="02010600030101010101" pitchFamily="2" charset="-122"/>
                        </a:rPr>
                        <a:t>符</a:t>
                      </a:r>
                      <a:r>
                        <a:rPr lang="en-US" sz="1800" b="0">
                          <a:latin typeface="Consolas" panose="020B0609020204030204" charset="0"/>
                          <a:cs typeface="Consolas" panose="020B0609020204030204" charset="0"/>
                        </a:rPr>
                        <a:t>，集合对称差集</a:t>
                      </a:r>
                      <a:endParaRPr lang="en-US" altLang="en-US" sz="1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4010">
                <a:tc>
                  <a:txBody>
                    <a:bodyPr/>
                    <a:lstStyle/>
                    <a:p>
                      <a:pPr indent="0">
                        <a:buNone/>
                      </a:pPr>
                      <a:r>
                        <a:rPr lang="en-US" sz="1800" b="0">
                          <a:latin typeface="Consolas" panose="020B0609020204030204" charset="0"/>
                          <a:cs typeface="Consolas" panose="020B0609020204030204" charset="0"/>
                        </a:rPr>
                        <a:t>&amp;</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宋体" panose="02010600030101010101" pitchFamily="2" charset="-122"/>
                          <a:ea typeface="宋体" panose="02010600030101010101" pitchFamily="2" charset="-122"/>
                          <a:cs typeface="宋体" panose="02010600030101010101" pitchFamily="2" charset="-122"/>
                        </a:rPr>
                        <a:t>“</a:t>
                      </a:r>
                      <a:r>
                        <a:rPr lang="en-US" sz="1800" b="0">
                          <a:latin typeface="Consolas" panose="020B0609020204030204" charset="0"/>
                          <a:cs typeface="Consolas" panose="020B0609020204030204" charset="0"/>
                        </a:rPr>
                        <a:t>按位与</a:t>
                      </a:r>
                      <a:r>
                        <a:rPr lang="en-US" sz="1800" b="0">
                          <a:latin typeface="宋体" panose="02010600030101010101" pitchFamily="2" charset="-122"/>
                          <a:ea typeface="宋体" panose="02010600030101010101" pitchFamily="2" charset="-122"/>
                          <a:cs typeface="宋体" panose="02010600030101010101" pitchFamily="2" charset="-122"/>
                        </a:rPr>
                        <a:t>”</a:t>
                      </a:r>
                      <a:r>
                        <a:rPr lang="en-US" sz="1800" b="0">
                          <a:latin typeface="Consolas" panose="020B0609020204030204" charset="0"/>
                          <a:cs typeface="Consolas" panose="020B0609020204030204" charset="0"/>
                        </a:rPr>
                        <a:t>运算</a:t>
                      </a:r>
                      <a:r>
                        <a:rPr lang="en-US" sz="1800" b="0">
                          <a:latin typeface="宋体" panose="02010600030101010101" pitchFamily="2" charset="-122"/>
                          <a:ea typeface="宋体" panose="02010600030101010101" pitchFamily="2" charset="-122"/>
                          <a:cs typeface="宋体" panose="02010600030101010101" pitchFamily="2" charset="-122"/>
                        </a:rPr>
                        <a:t>符</a:t>
                      </a:r>
                      <a:r>
                        <a:rPr lang="en-US" sz="1800" b="0">
                          <a:latin typeface="Consolas" panose="020B0609020204030204" charset="0"/>
                          <a:cs typeface="Consolas" panose="020B0609020204030204" charset="0"/>
                        </a:rPr>
                        <a:t>，集合交集</a:t>
                      </a:r>
                      <a:endParaRPr lang="en-US" altLang="en-US" sz="1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8640">
                <a:tc>
                  <a:txBody>
                    <a:bodyPr/>
                    <a:lstStyle/>
                    <a:p>
                      <a:pPr indent="0">
                        <a:buNone/>
                      </a:pPr>
                      <a:r>
                        <a:rPr lang="en-US" sz="1800" b="0">
                          <a:latin typeface="Consolas" panose="020B0609020204030204" charset="0"/>
                          <a:cs typeface="Consolas" panose="020B0609020204030204" charset="0"/>
                        </a:rPr>
                        <a:t>&lt;&lt;、&gt;&gt;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左移位、右移位</a:t>
                      </a:r>
                      <a:r>
                        <a:rPr lang="en-US" sz="1800" b="0">
                          <a:latin typeface="宋体" panose="02010600030101010101" pitchFamily="2" charset="-122"/>
                          <a:ea typeface="宋体" panose="02010600030101010101" pitchFamily="2" charset="-122"/>
                          <a:cs typeface="宋体" panose="02010600030101010101" pitchFamily="2" charset="-122"/>
                        </a:rPr>
                        <a:t>运算符，书写时是两个英文半角的小于号或大于号，不是中文书名号</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62915">
                <a:tc>
                  <a:txBody>
                    <a:bodyPr/>
                    <a:lstStyle/>
                    <a:p>
                      <a:pPr indent="0">
                        <a:buNone/>
                      </a:pPr>
                      <a:r>
                        <a:rPr lang="en-US" sz="1800" b="0">
                          <a:latin typeface="Consolas" panose="020B0609020204030204" charset="0"/>
                          <a:cs typeface="Consolas" panose="020B0609020204030204" charset="0"/>
                        </a:rPr>
                        <a:t>+</a:t>
                      </a:r>
                    </a:p>
                    <a:p>
                      <a:pPr indent="0">
                        <a:buNone/>
                      </a:pPr>
                      <a:r>
                        <a:rPr lang="en-US" sz="1800" b="0">
                          <a:latin typeface="Consolas" panose="020B0609020204030204" charset="0"/>
                          <a:cs typeface="Consolas" panose="020B0609020204030204" charset="0"/>
                        </a:rPr>
                        <a: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算术加法，列表、元组、字符串合并与连接；</a:t>
                      </a:r>
                    </a:p>
                    <a:p>
                      <a:pPr indent="0">
                        <a:buNone/>
                      </a:pPr>
                      <a:r>
                        <a:rPr lang="en-US" sz="1800" b="0">
                          <a:latin typeface="Consolas" panose="020B0609020204030204" charset="0"/>
                          <a:cs typeface="Consolas" panose="020B0609020204030204" charset="0"/>
                        </a:rPr>
                        <a:t>算术减法，集合差集</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371600">
                <a:tc>
                  <a:txBody>
                    <a:bodyPr/>
                    <a:lstStyle/>
                    <a:p>
                      <a:pPr indent="0">
                        <a:buNone/>
                      </a:pPr>
                      <a:r>
                        <a:rPr lang="en-US" sz="1800" b="0">
                          <a:latin typeface="Consolas" panose="020B0609020204030204" charset="0"/>
                          <a:cs typeface="Consolas" panose="020B0609020204030204" charset="0"/>
                        </a:rPr>
                        <a:t>*</a:t>
                      </a:r>
                    </a:p>
                    <a:p>
                      <a:pPr indent="0">
                        <a:buNone/>
                      </a:pPr>
                      <a:r>
                        <a:rPr lang="en-US" sz="1800" b="0">
                          <a:latin typeface="Consolas" panose="020B0609020204030204" charset="0"/>
                          <a:cs typeface="Consolas" panose="020B0609020204030204" charset="0"/>
                        </a:rPr>
                        <a:t>@</a:t>
                      </a:r>
                    </a:p>
                    <a:p>
                      <a:pPr indent="0">
                        <a:buNone/>
                      </a:pPr>
                      <a:r>
                        <a:rPr lang="en-US" sz="1800" b="0">
                          <a:latin typeface="Consolas" panose="020B0609020204030204" charset="0"/>
                          <a:cs typeface="Consolas" panose="020B0609020204030204" charset="0"/>
                        </a:rPr>
                        <a:t>/</a:t>
                      </a:r>
                    </a:p>
                    <a:p>
                      <a:pPr indent="0">
                        <a:buNone/>
                      </a:pPr>
                      <a:r>
                        <a:rPr lang="en-US" sz="1800" b="0">
                          <a:latin typeface="Consolas" panose="020B0609020204030204" charset="0"/>
                          <a:cs typeface="Consolas" panose="020B0609020204030204" charset="0"/>
                        </a:rPr>
                        <a:t>//</a:t>
                      </a:r>
                    </a:p>
                    <a:p>
                      <a:pPr indent="0">
                        <a:buNone/>
                      </a:pPr>
                      <a:r>
                        <a:rPr lang="en-US" sz="1800" b="0">
                          <a:latin typeface="Consolas" panose="020B0609020204030204" charset="0"/>
                          <a:cs typeface="Consolas" panose="020B0609020204030204" charset="0"/>
                        </a:rPr>
                        <a: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算术乘法，序列重复；矩阵乘法；真除</a:t>
                      </a:r>
                      <a:r>
                        <a:rPr lang="en-US" sz="1800" b="0">
                          <a:latin typeface="宋体" panose="02010600030101010101" pitchFamily="2" charset="-122"/>
                          <a:ea typeface="宋体" panose="02010600030101010101" pitchFamily="2" charset="-122"/>
                          <a:cs typeface="宋体" panose="02010600030101010101" pitchFamily="2" charset="-122"/>
                        </a:rPr>
                        <a:t>法，结果为实数</a:t>
                      </a:r>
                      <a:r>
                        <a:rPr lang="en-US" sz="1800" b="0">
                          <a:latin typeface="Consolas" panose="020B0609020204030204" charset="0"/>
                          <a:cs typeface="Consolas" panose="020B0609020204030204" charset="0"/>
                        </a:rPr>
                        <a:t>；整除</a:t>
                      </a:r>
                      <a:r>
                        <a:rPr lang="en-US" sz="1800" b="0">
                          <a:latin typeface="宋体" panose="02010600030101010101" pitchFamily="2" charset="-122"/>
                          <a:ea typeface="宋体" panose="02010600030101010101" pitchFamily="2" charset="-122"/>
                          <a:cs typeface="宋体" panose="02010600030101010101" pitchFamily="2" charset="-122"/>
                        </a:rPr>
                        <a:t>法，结果为整数</a:t>
                      </a:r>
                      <a:r>
                        <a:rPr lang="en-US" sz="1800" b="0">
                          <a:latin typeface="Consolas" panose="020B0609020204030204" charset="0"/>
                          <a:cs typeface="Consolas" panose="020B0609020204030204" charset="0"/>
                        </a:rPr>
                        <a:t>；求余数，字符串格式化</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1.4  运算符语法与功能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56</a:t>
            </a:fld>
            <a:endParaRPr lang="zh-CN" altLang="en-US"/>
          </a:p>
        </p:txBody>
      </p:sp>
      <p:graphicFrame>
        <p:nvGraphicFramePr>
          <p:cNvPr id="5" name="表格 4"/>
          <p:cNvGraphicFramePr/>
          <p:nvPr>
            <p:custDataLst>
              <p:tags r:id="rId1"/>
            </p:custDataLst>
          </p:nvPr>
        </p:nvGraphicFramePr>
        <p:xfrm>
          <a:off x="940435" y="1484630"/>
          <a:ext cx="9315450" cy="3401060"/>
        </p:xfrm>
        <a:graphic>
          <a:graphicData uri="http://schemas.openxmlformats.org/drawingml/2006/table">
            <a:tbl>
              <a:tblPr firstRow="1" bandRow="1">
                <a:tableStyleId>{5940675A-B579-460E-94D1-54222C63F5DA}</a:tableStyleId>
              </a:tblPr>
              <a:tblGrid>
                <a:gridCol w="2644140">
                  <a:extLst>
                    <a:ext uri="{9D8B030D-6E8A-4147-A177-3AD203B41FA5}">
                      <a16:colId xmlns:a16="http://schemas.microsoft.com/office/drawing/2014/main" val="20000"/>
                    </a:ext>
                  </a:extLst>
                </a:gridCol>
                <a:gridCol w="6671310">
                  <a:extLst>
                    <a:ext uri="{9D8B030D-6E8A-4147-A177-3AD203B41FA5}">
                      <a16:colId xmlns:a16="http://schemas.microsoft.com/office/drawing/2014/main" val="20001"/>
                    </a:ext>
                  </a:extLst>
                </a:gridCol>
              </a:tblGrid>
              <a:tr h="822960">
                <a:tc>
                  <a:txBody>
                    <a:bodyPr/>
                    <a:lstStyle/>
                    <a:p>
                      <a:pPr indent="0">
                        <a:buNone/>
                      </a:pPr>
                      <a:r>
                        <a:rPr lang="en-US" sz="1800" b="0">
                          <a:latin typeface="Consolas" panose="020B0609020204030204" charset="0"/>
                          <a:cs typeface="Consolas" panose="020B0609020204030204" charset="0"/>
                        </a:rPr>
                        <a:t>+x</a:t>
                      </a:r>
                    </a:p>
                    <a:p>
                      <a:pPr indent="0">
                        <a:buNone/>
                      </a:pPr>
                      <a:r>
                        <a:rPr lang="en-US" sz="1800" b="0">
                          <a:latin typeface="Consolas" panose="020B0609020204030204" charset="0"/>
                          <a:cs typeface="Consolas" panose="020B0609020204030204" charset="0"/>
                        </a:rPr>
                        <a:t>-x</a:t>
                      </a:r>
                    </a:p>
                    <a:p>
                      <a:pPr indent="0">
                        <a:buNone/>
                      </a:pPr>
                      <a:r>
                        <a:rPr lang="en-US" sz="1800" b="0">
                          <a:latin typeface="Consolas" panose="020B0609020204030204" charset="0"/>
                          <a:cs typeface="Consolas" panose="020B0609020204030204" charset="0"/>
                        </a:rPr>
                        <a:t>~x</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正号</a:t>
                      </a:r>
                    </a:p>
                    <a:p>
                      <a:pPr indent="0">
                        <a:buNone/>
                      </a:pPr>
                      <a:r>
                        <a:rPr lang="en-US" sz="1800" b="0">
                          <a:latin typeface="Consolas" panose="020B0609020204030204" charset="0"/>
                          <a:cs typeface="Consolas" panose="020B0609020204030204" charset="0"/>
                        </a:rPr>
                        <a:t>负号，相反数</a:t>
                      </a:r>
                    </a:p>
                    <a:p>
                      <a:pPr indent="0">
                        <a:buNone/>
                      </a:pPr>
                      <a:r>
                        <a:rPr lang="en-US" sz="1800" b="0">
                          <a:latin typeface="Consolas" panose="020B0609020204030204" charset="0"/>
                          <a:cs typeface="Consolas" panose="020B0609020204030204" charset="0"/>
                        </a:rPr>
                        <a:t>按位求反</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50875">
                <a:tc>
                  <a:txBody>
                    <a:bodyPr/>
                    <a:lstStyle/>
                    <a:p>
                      <a:pPr indent="0">
                        <a:buNone/>
                      </a:pPr>
                      <a:r>
                        <a:rPr lang="en-US" sz="1800" b="0">
                          <a:latin typeface="Consolas" panose="020B0609020204030204" charset="0"/>
                          <a:cs typeface="Consolas" panose="020B0609020204030204" charset="0"/>
                        </a:rPr>
                        <a: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幂运算</a:t>
                      </a:r>
                      <a:r>
                        <a:rPr lang="en-US" sz="1800" b="0">
                          <a:latin typeface="Consolas" panose="020B0609020204030204" charset="0"/>
                          <a:ea typeface="宋体" panose="02010600030101010101" pitchFamily="2" charset="-122"/>
                          <a:cs typeface="Consolas" panose="020B0609020204030204" charset="0"/>
                        </a:rPr>
                        <a:t>，</a:t>
                      </a:r>
                      <a:r>
                        <a:rPr lang="en-US" sz="1800" b="0">
                          <a:latin typeface="Consolas" panose="020B0609020204030204" charset="0"/>
                          <a:cs typeface="Consolas" panose="020B0609020204030204" charset="0"/>
                        </a:rPr>
                        <a:t>指数可以为小数，例如3**0.5表示计算3的平方根</a:t>
                      </a:r>
                      <a:r>
                        <a:rPr lang="en-US" sz="1800" b="0">
                          <a:latin typeface="Consolas" panose="020B0609020204030204" charset="0"/>
                          <a:ea typeface="宋体" panose="02010600030101010101" pitchFamily="2" charset="-122"/>
                          <a:cs typeface="Consolas" panose="020B0609020204030204" charset="0"/>
                        </a:rPr>
                        <a:t>；具有右结合性特点，表达式3**3**3等价于3**(3**3)</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97280">
                <a:tc>
                  <a:txBody>
                    <a:bodyPr/>
                    <a:lstStyle/>
                    <a:p>
                      <a:pPr indent="0">
                        <a:buNone/>
                      </a:pPr>
                      <a:r>
                        <a:rPr lang="en-US" sz="1800" b="0">
                          <a:latin typeface="Consolas" panose="020B0609020204030204" charset="0"/>
                          <a:cs typeface="Consolas" panose="020B0609020204030204" charset="0"/>
                        </a:rPr>
                        <a:t>[]</a:t>
                      </a:r>
                    </a:p>
                    <a:p>
                      <a:pPr indent="0">
                        <a:buNone/>
                      </a:pPr>
                      <a:r>
                        <a:rPr lang="en-US" sz="1800" b="0">
                          <a:latin typeface="Consolas" panose="020B0609020204030204" charset="0"/>
                          <a:cs typeface="Consolas" panose="020B0609020204030204" charset="0"/>
                        </a:rPr>
                        <a:t>.</a:t>
                      </a:r>
                    </a:p>
                    <a:p>
                      <a:pPr indent="0">
                        <a:buNone/>
                      </a:pPr>
                      <a:r>
                        <a:rPr lang="en-US" sz="1800" b="0">
                          <a:latin typeface="Consolas" panose="020B0609020204030204" charset="0"/>
                          <a:cs typeface="Consolas" panose="020B0609020204030204" charset="0"/>
                        </a:rPr>
                        <a:t>()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下标，切片;</a:t>
                      </a:r>
                    </a:p>
                    <a:p>
                      <a:pPr indent="0">
                        <a:buNone/>
                      </a:pPr>
                      <a:r>
                        <a:rPr lang="en-US" sz="1800" b="0">
                          <a:latin typeface="Consolas" panose="020B0609020204030204" charset="0"/>
                          <a:cs typeface="Consolas" panose="020B0609020204030204" charset="0"/>
                        </a:rPr>
                        <a:t>属性访问，成员访问；</a:t>
                      </a:r>
                    </a:p>
                    <a:p>
                      <a:pPr indent="0">
                        <a:buNone/>
                      </a:pPr>
                      <a:r>
                        <a:rPr lang="en-US" sz="1800" b="0">
                          <a:latin typeface="Consolas" panose="020B0609020204030204" charset="0"/>
                          <a:cs typeface="Consolas" panose="020B0609020204030204" charset="0"/>
                        </a:rPr>
                        <a:t>函数定义或调用时用来包含参数，修改表达式计算顺序，声明多行代码为一个语句</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29945">
                <a:tc>
                  <a:txBody>
                    <a:bodyPr/>
                    <a:lstStyle/>
                    <a:p>
                      <a:pPr indent="0">
                        <a:buNone/>
                      </a:pPr>
                      <a:r>
                        <a:rPr lang="en-US" sz="1800" b="0">
                          <a:latin typeface="Consolas" panose="020B0609020204030204" charset="0"/>
                          <a:cs typeface="Consolas" panose="020B0609020204030204" charset="0"/>
                        </a:rPr>
                        <a: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定义列表、元组、字典、集合，列表推导式</a:t>
                      </a:r>
                      <a:r>
                        <a:rPr lang="en-US" sz="1800" b="0">
                          <a:latin typeface="Consolas" panose="020B0609020204030204" charset="0"/>
                          <a:ea typeface="宋体" panose="02010600030101010101" pitchFamily="2" charset="-122"/>
                          <a:cs typeface="宋体" panose="02010600030101010101" pitchFamily="2" charset="-122"/>
                        </a:rPr>
                        <a:t>（或解析式）</a:t>
                      </a:r>
                      <a:r>
                        <a:rPr lang="en-US" sz="1800" b="0">
                          <a:latin typeface="Consolas" panose="020B0609020204030204" charset="0"/>
                          <a:cs typeface="Consolas" panose="020B0609020204030204" charset="0"/>
                        </a:rPr>
                        <a:t>、生成器表达式、字典推导式、集合推导式</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1.5  内置函数语法与功能</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57</a:t>
            </a:fld>
            <a:endParaRPr lang="zh-CN" altLang="en-US"/>
          </a:p>
        </p:txBody>
      </p:sp>
      <p:sp>
        <p:nvSpPr>
          <p:cNvPr id="100" name="文本框 99"/>
          <p:cNvSpPr txBox="1"/>
          <p:nvPr/>
        </p:nvSpPr>
        <p:spPr>
          <a:xfrm>
            <a:off x="883285" y="1293495"/>
            <a:ext cx="9578975" cy="398780"/>
          </a:xfrm>
          <a:prstGeom prst="rect">
            <a:avLst/>
          </a:prstGeom>
          <a:noFill/>
          <a:ln w="9525">
            <a:noFill/>
          </a:ln>
        </p:spPr>
        <p:txBody>
          <a:bodyPr wrap="square">
            <a:spAutoFit/>
          </a:bodyPr>
          <a:lstStyle/>
          <a:p>
            <a:pPr indent="0" algn="ctr"/>
            <a:r>
              <a:rPr lang="zh-CN" sz="2000" b="0">
                <a:ea typeface="宋体" panose="02010600030101010101" pitchFamily="2" charset="-122"/>
              </a:rPr>
              <a:t>表</a:t>
            </a:r>
            <a:r>
              <a:rPr lang="en-US" sz="2000" b="0">
                <a:latin typeface="Consolas" panose="020B0609020204030204" charset="0"/>
                <a:ea typeface="宋体" panose="02010600030101010101" pitchFamily="2" charset="-122"/>
              </a:rPr>
              <a:t>1-10  Python</a:t>
            </a:r>
            <a:r>
              <a:rPr lang="zh-CN" sz="2000" b="0">
                <a:ea typeface="宋体" panose="02010600030101010101" pitchFamily="2" charset="-122"/>
              </a:rPr>
              <a:t>常用内置函数</a:t>
            </a:r>
            <a:endParaRPr lang="zh-CN" altLang="en-US" sz="2000"/>
          </a:p>
        </p:txBody>
      </p:sp>
      <p:graphicFrame>
        <p:nvGraphicFramePr>
          <p:cNvPr id="5" name="表格 4"/>
          <p:cNvGraphicFramePr/>
          <p:nvPr>
            <p:custDataLst>
              <p:tags r:id="rId1"/>
            </p:custDataLst>
          </p:nvPr>
        </p:nvGraphicFramePr>
        <p:xfrm>
          <a:off x="883285" y="1661795"/>
          <a:ext cx="9387840" cy="4500245"/>
        </p:xfrm>
        <a:graphic>
          <a:graphicData uri="http://schemas.openxmlformats.org/drawingml/2006/table">
            <a:tbl>
              <a:tblPr firstRow="1" bandRow="1">
                <a:tableStyleId>{5940675A-B579-460E-94D1-54222C63F5DA}</a:tableStyleId>
              </a:tblPr>
              <a:tblGrid>
                <a:gridCol w="3035935">
                  <a:extLst>
                    <a:ext uri="{9D8B030D-6E8A-4147-A177-3AD203B41FA5}">
                      <a16:colId xmlns:a16="http://schemas.microsoft.com/office/drawing/2014/main" val="20000"/>
                    </a:ext>
                  </a:extLst>
                </a:gridCol>
                <a:gridCol w="6351905">
                  <a:extLst>
                    <a:ext uri="{9D8B030D-6E8A-4147-A177-3AD203B41FA5}">
                      <a16:colId xmlns:a16="http://schemas.microsoft.com/office/drawing/2014/main" val="20001"/>
                    </a:ext>
                  </a:extLst>
                </a:gridCol>
              </a:tblGrid>
              <a:tr h="299720">
                <a:tc>
                  <a:txBody>
                    <a:bodyPr/>
                    <a:lstStyle/>
                    <a:p>
                      <a:pPr indent="0" algn="ctr">
                        <a:buNone/>
                      </a:pPr>
                      <a:r>
                        <a:rPr lang="en-US" sz="2000" b="1">
                          <a:latin typeface="Consolas" panose="020B0609020204030204" charset="0"/>
                          <a:cs typeface="Consolas" panose="020B0609020204030204" charset="0"/>
                        </a:rPr>
                        <a:t>函数</a:t>
                      </a:r>
                      <a:endParaRPr lang="en-US" altLang="en-US" sz="20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a:latin typeface="Consolas" panose="020B0609020204030204" charset="0"/>
                          <a:cs typeface="Consolas" panose="020B0609020204030204" charset="0"/>
                        </a:rPr>
                        <a:t>功能简要说明</a:t>
                      </a:r>
                      <a:endParaRPr lang="en-US" altLang="en-US" sz="2000" b="1">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00150">
                <a:tc>
                  <a:txBody>
                    <a:bodyPr/>
                    <a:lstStyle/>
                    <a:p>
                      <a:pPr indent="0">
                        <a:buNone/>
                      </a:pPr>
                      <a:r>
                        <a:rPr lang="en-US" sz="2000" b="0">
                          <a:latin typeface="Consolas" panose="020B0609020204030204" charset="0"/>
                          <a:cs typeface="Consolas" panose="020B0609020204030204" charset="0"/>
                        </a:rPr>
                        <a:t>abs(x, /)</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返回数字x的绝对值或复数x的模，斜线表示该位置之前的所有参数必须为位置参数。例如，只能使用abs(-3)这样的形式调用，不能使用abs(x=-3)的形式进行调用</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00430">
                <a:tc>
                  <a:txBody>
                    <a:bodyPr/>
                    <a:lstStyle/>
                    <a:p>
                      <a:pPr indent="0">
                        <a:buNone/>
                      </a:pPr>
                      <a:r>
                        <a:rPr lang="en-US" sz="2000" b="0">
                          <a:latin typeface="Consolas" panose="020B0609020204030204" charset="0"/>
                          <a:cs typeface="Consolas" panose="020B0609020204030204" charset="0"/>
                        </a:rPr>
                        <a:t>all(iterable, /)</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可迭代对象中所有元素都等价于True</a:t>
                      </a:r>
                      <a:r>
                        <a:rPr lang="en-US" sz="2000" b="0">
                          <a:latin typeface="宋体" panose="02010600030101010101" pitchFamily="2" charset="-122"/>
                          <a:ea typeface="宋体" panose="02010600030101010101" pitchFamily="2" charset="-122"/>
                          <a:cs typeface="宋体" panose="02010600030101010101" pitchFamily="2" charset="-122"/>
                        </a:rPr>
                        <a:t>时</a:t>
                      </a:r>
                      <a:r>
                        <a:rPr lang="en-US" sz="2000" b="0">
                          <a:latin typeface="Consolas" panose="020B0609020204030204" charset="0"/>
                          <a:cs typeface="Consolas" panose="020B0609020204030204" charset="0"/>
                        </a:rPr>
                        <a:t>返回True，否则返回False</a:t>
                      </a:r>
                      <a:r>
                        <a:rPr lang="en-US" sz="2000" b="0">
                          <a:latin typeface="宋体" panose="02010600030101010101" pitchFamily="2" charset="-122"/>
                          <a:ea typeface="宋体" panose="02010600030101010101" pitchFamily="2" charset="-122"/>
                          <a:cs typeface="宋体" panose="02010600030101010101" pitchFamily="2" charset="-122"/>
                        </a:rPr>
                        <a:t>，可迭代对象为空时返回True</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99795">
                <a:tc>
                  <a:txBody>
                    <a:bodyPr/>
                    <a:lstStyle/>
                    <a:p>
                      <a:pPr indent="0">
                        <a:buNone/>
                      </a:pPr>
                      <a:r>
                        <a:rPr lang="en-US" sz="2000" b="0">
                          <a:latin typeface="Consolas" panose="020B0609020204030204" charset="0"/>
                          <a:cs typeface="Consolas" panose="020B0609020204030204" charset="0"/>
                        </a:rPr>
                        <a:t>any(iterable, /)</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可迭代对象iterable中存在等价于True的元素</a:t>
                      </a:r>
                      <a:r>
                        <a:rPr lang="en-US" sz="2000" b="0">
                          <a:latin typeface="宋体" panose="02010600030101010101" pitchFamily="2" charset="-122"/>
                          <a:ea typeface="宋体" panose="02010600030101010101" pitchFamily="2" charset="-122"/>
                          <a:cs typeface="宋体" panose="02010600030101010101" pitchFamily="2" charset="-122"/>
                        </a:rPr>
                        <a:t>时</a:t>
                      </a:r>
                      <a:r>
                        <a:rPr lang="en-US" sz="2000" b="0">
                          <a:latin typeface="Consolas" panose="020B0609020204030204" charset="0"/>
                          <a:cs typeface="Consolas" panose="020B0609020204030204" charset="0"/>
                        </a:rPr>
                        <a:t>返回True，否则返回False</a:t>
                      </a:r>
                      <a:r>
                        <a:rPr lang="en-US" sz="2000" b="0">
                          <a:latin typeface="宋体" panose="02010600030101010101" pitchFamily="2" charset="-122"/>
                          <a:ea typeface="宋体" panose="02010600030101010101" pitchFamily="2" charset="-122"/>
                          <a:cs typeface="宋体" panose="02010600030101010101" pitchFamily="2" charset="-122"/>
                        </a:rPr>
                        <a:t>，可迭代对象为空时返回False</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00075">
                <a:tc>
                  <a:txBody>
                    <a:bodyPr/>
                    <a:lstStyle/>
                    <a:p>
                      <a:pPr indent="0">
                        <a:buNone/>
                      </a:pPr>
                      <a:r>
                        <a:rPr lang="en-US" sz="2000" b="0">
                          <a:latin typeface="Consolas" panose="020B0609020204030204" charset="0"/>
                          <a:cs typeface="Consolas" panose="020B0609020204030204" charset="0"/>
                        </a:rPr>
                        <a:t>bin(number, /)</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返回整数number的二进制形式的字符串，例如表达式bin(3)的值是'0b11'</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00075">
                <a:tc>
                  <a:txBody>
                    <a:bodyPr/>
                    <a:lstStyle/>
                    <a:p>
                      <a:pPr indent="0">
                        <a:buNone/>
                      </a:pPr>
                      <a:r>
                        <a:rPr lang="en-US" sz="2000" b="0">
                          <a:latin typeface="Consolas" panose="020B0609020204030204" charset="0"/>
                          <a:cs typeface="Consolas" panose="020B0609020204030204" charset="0"/>
                        </a:rPr>
                        <a:t>bool(x)</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参数x的值等价于True</a:t>
                      </a:r>
                      <a:r>
                        <a:rPr lang="en-US" sz="2000" b="0">
                          <a:latin typeface="宋体" panose="02010600030101010101" pitchFamily="2" charset="-122"/>
                          <a:ea typeface="宋体" panose="02010600030101010101" pitchFamily="2" charset="-122"/>
                          <a:cs typeface="宋体" panose="02010600030101010101" pitchFamily="2" charset="-122"/>
                        </a:rPr>
                        <a:t>时</a:t>
                      </a:r>
                      <a:r>
                        <a:rPr lang="en-US" sz="2000" b="0">
                          <a:latin typeface="Consolas" panose="020B0609020204030204" charset="0"/>
                          <a:cs typeface="Consolas" panose="020B0609020204030204" charset="0"/>
                        </a:rPr>
                        <a:t>返回True，否则返回False</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58</a:t>
            </a:fld>
            <a:endParaRPr lang="zh-CN" altLang="en-US"/>
          </a:p>
        </p:txBody>
      </p:sp>
      <p:graphicFrame>
        <p:nvGraphicFramePr>
          <p:cNvPr id="5" name="表格 4"/>
          <p:cNvGraphicFramePr/>
          <p:nvPr>
            <p:custDataLst>
              <p:tags r:id="rId1"/>
            </p:custDataLst>
          </p:nvPr>
        </p:nvGraphicFramePr>
        <p:xfrm>
          <a:off x="972820" y="1471930"/>
          <a:ext cx="9232265" cy="4937760"/>
        </p:xfrm>
        <a:graphic>
          <a:graphicData uri="http://schemas.openxmlformats.org/drawingml/2006/table">
            <a:tbl>
              <a:tblPr firstRow="1" bandRow="1">
                <a:tableStyleId>{5940675A-B579-460E-94D1-54222C63F5DA}</a:tableStyleId>
              </a:tblPr>
              <a:tblGrid>
                <a:gridCol w="3354070">
                  <a:extLst>
                    <a:ext uri="{9D8B030D-6E8A-4147-A177-3AD203B41FA5}">
                      <a16:colId xmlns:a16="http://schemas.microsoft.com/office/drawing/2014/main" val="20000"/>
                    </a:ext>
                  </a:extLst>
                </a:gridCol>
                <a:gridCol w="5878195">
                  <a:extLst>
                    <a:ext uri="{9D8B030D-6E8A-4147-A177-3AD203B41FA5}">
                      <a16:colId xmlns:a16="http://schemas.microsoft.com/office/drawing/2014/main" val="20001"/>
                    </a:ext>
                  </a:extLst>
                </a:gridCol>
              </a:tblGrid>
              <a:tr h="3620135">
                <a:tc>
                  <a:txBody>
                    <a:bodyPr/>
                    <a:lstStyle/>
                    <a:p>
                      <a:pPr indent="0">
                        <a:buNone/>
                      </a:pPr>
                      <a:r>
                        <a:rPr lang="en-US" sz="1800" b="0">
                          <a:latin typeface="Consolas" panose="020B0609020204030204" charset="0"/>
                          <a:cs typeface="Consolas" panose="020B0609020204030204" charset="0"/>
                        </a:rPr>
                        <a:t>bytes(iterable_of_ints)</a:t>
                      </a:r>
                    </a:p>
                    <a:p>
                      <a:pPr indent="0">
                        <a:buNone/>
                      </a:pPr>
                      <a:r>
                        <a:rPr lang="en-US" sz="1800" b="0">
                          <a:latin typeface="Consolas" panose="020B0609020204030204" charset="0"/>
                          <a:cs typeface="Consolas" panose="020B0609020204030204" charset="0"/>
                        </a:rPr>
                        <a:t>bytes(string,</a:t>
                      </a:r>
                    </a:p>
                    <a:p>
                      <a:pPr indent="0">
                        <a:buNone/>
                      </a:pPr>
                      <a:r>
                        <a:rPr lang="en-US" sz="1800" b="0">
                          <a:latin typeface="Consolas" panose="020B0609020204030204" charset="0"/>
                          <a:cs typeface="Consolas" panose="020B0609020204030204" charset="0"/>
                        </a:rPr>
                        <a:t>      encoding[, errors])</a:t>
                      </a:r>
                    </a:p>
                    <a:p>
                      <a:pPr indent="0">
                        <a:buNone/>
                      </a:pPr>
                      <a:r>
                        <a:rPr lang="en-US" sz="1800" b="0">
                          <a:latin typeface="Consolas" panose="020B0609020204030204" charset="0"/>
                          <a:cs typeface="Consolas" panose="020B0609020204030204" charset="0"/>
                        </a:rPr>
                        <a:t>bytes(bytes_or_buffer)</a:t>
                      </a:r>
                    </a:p>
                    <a:p>
                      <a:pPr indent="0">
                        <a:buNone/>
                      </a:pPr>
                      <a:r>
                        <a:rPr lang="en-US" sz="1800" b="0">
                          <a:latin typeface="Consolas" panose="020B0609020204030204" charset="0"/>
                          <a:cs typeface="Consolas" panose="020B0609020204030204" charset="0"/>
                        </a:rPr>
                        <a:t>bytes(int)bytes()</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创建</a:t>
                      </a:r>
                      <a:r>
                        <a:rPr lang="en-US" sz="1800" b="0">
                          <a:latin typeface="宋体" panose="02010600030101010101" pitchFamily="2" charset="-122"/>
                          <a:ea typeface="宋体" panose="02010600030101010101" pitchFamily="2" charset="-122"/>
                          <a:cs typeface="宋体" panose="02010600030101010101" pitchFamily="2" charset="-122"/>
                        </a:rPr>
                        <a:t>指定长度的</a:t>
                      </a:r>
                      <a:r>
                        <a:rPr lang="en-US" sz="1800" b="0">
                          <a:latin typeface="Consolas" panose="020B0609020204030204" charset="0"/>
                          <a:cs typeface="Consolas" panose="020B0609020204030204" charset="0"/>
                        </a:rPr>
                        <a:t>字节串或把其他类型数据转换为字节串，不带参数时创建空字节串。</a:t>
                      </a:r>
                    </a:p>
                    <a:p>
                      <a:pPr indent="0">
                        <a:buNone/>
                      </a:pPr>
                      <a:r>
                        <a:rPr lang="en-US" sz="1800" b="0">
                          <a:latin typeface="Consolas" panose="020B0609020204030204" charset="0"/>
                          <a:cs typeface="Consolas" panose="020B0609020204030204" charset="0"/>
                        </a:rPr>
                        <a:t>例如</a:t>
                      </a:r>
                      <a:r>
                        <a:rPr lang="en-US" sz="1800" b="0">
                          <a:latin typeface="宋体" panose="02010600030101010101" pitchFamily="2" charset="-122"/>
                          <a:ea typeface="宋体" panose="02010600030101010101" pitchFamily="2" charset="-122"/>
                          <a:cs typeface="宋体" panose="02010600030101010101" pitchFamily="2" charset="-122"/>
                        </a:rPr>
                        <a:t>：</a:t>
                      </a:r>
                    </a:p>
                    <a:p>
                      <a:pPr marL="342900" indent="-342900">
                        <a:buFont typeface="+mj-lt"/>
                        <a:buAutoNum type="arabicPeriod"/>
                      </a:pPr>
                      <a:r>
                        <a:rPr lang="en-US" sz="1800" b="0">
                          <a:latin typeface="Consolas" panose="020B0609020204030204" charset="0"/>
                          <a:cs typeface="Consolas" panose="020B0609020204030204" charset="0"/>
                        </a:rPr>
                        <a:t>bytes(5)表示创建包含5个0的字节串b'\x00\x00\x00\x00\x00'，</a:t>
                      </a:r>
                    </a:p>
                    <a:p>
                      <a:pPr marL="342900" indent="-342900">
                        <a:buFont typeface="+mj-lt"/>
                        <a:buAutoNum type="arabicPeriod"/>
                      </a:pPr>
                      <a:r>
                        <a:rPr lang="en-US" sz="1800" b="0">
                          <a:latin typeface="Consolas" panose="020B0609020204030204" charset="0"/>
                          <a:cs typeface="Consolas" panose="020B0609020204030204" charset="0"/>
                        </a:rPr>
                        <a:t>bytes((97, 98, 99))表示把若干介于[0,255]区间的整数转换为字节串b'abc'，</a:t>
                      </a:r>
                    </a:p>
                    <a:p>
                      <a:pPr marL="342900" indent="-342900">
                        <a:buFont typeface="+mj-lt"/>
                        <a:buAutoNum type="arabicPeriod"/>
                      </a:pPr>
                      <a:r>
                        <a:rPr lang="en-US" sz="1800" b="0">
                          <a:latin typeface="Consolas" panose="020B0609020204030204" charset="0"/>
                          <a:cs typeface="Consolas" panose="020B0609020204030204" charset="0"/>
                        </a:rPr>
                        <a:t>bytes((97,))可用于把一个介于[0,255]区间的整数97转换为字节串b'a'，</a:t>
                      </a:r>
                    </a:p>
                    <a:p>
                      <a:pPr marL="342900" indent="-342900">
                        <a:buFont typeface="+mj-lt"/>
                        <a:buAutoNum type="arabicPeriod"/>
                      </a:pPr>
                      <a:r>
                        <a:rPr lang="en-US" sz="1800" b="0">
                          <a:latin typeface="Consolas" panose="020B0609020204030204" charset="0"/>
                          <a:cs typeface="Consolas" panose="020B0609020204030204" charset="0"/>
                        </a:rPr>
                        <a:t>bytes('董付国', 'utf8')使用UTF-8编码格式把字符串'董付国'转换为字节串b'\xe8\x91\xa3\xe4\xbb\x98\xe5\x9b\xbd'</a:t>
                      </a:r>
                      <a:r>
                        <a:rPr lang="en-US" sz="1800" b="0">
                          <a:latin typeface="宋体" panose="02010600030101010101" pitchFamily="2" charset="-122"/>
                          <a:ea typeface="宋体" panose="02010600030101010101" pitchFamily="2" charset="-122"/>
                          <a:cs typeface="宋体" panose="02010600030101010101" pitchFamily="2" charset="-122"/>
                        </a:rPr>
                        <a:t>，bytes('董付国', 'gbk')使用GBK编码格式把字符串</a:t>
                      </a:r>
                      <a:r>
                        <a:rPr lang="en-US" sz="1800" b="0">
                          <a:latin typeface="Consolas" panose="020B0609020204030204" charset="0"/>
                          <a:cs typeface="Consolas" panose="020B0609020204030204" charset="0"/>
                        </a:rPr>
                        <a:t>'董付国'</a:t>
                      </a:r>
                      <a:r>
                        <a:rPr lang="en-US" sz="1800" b="0">
                          <a:latin typeface="宋体" panose="02010600030101010101" pitchFamily="2" charset="-122"/>
                          <a:ea typeface="宋体" panose="02010600030101010101" pitchFamily="2" charset="-122"/>
                          <a:cs typeface="宋体" panose="02010600030101010101" pitchFamily="2" charset="-122"/>
                        </a:rPr>
                        <a:t>转换为字节串b'\xb6\xad\xb8\xb6\xb9\xfa'</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34415">
                <a:tc>
                  <a:txBody>
                    <a:bodyPr/>
                    <a:lstStyle/>
                    <a:p>
                      <a:pPr indent="0">
                        <a:buNone/>
                      </a:pPr>
                      <a:r>
                        <a:rPr lang="en-US" sz="1800" b="0">
                          <a:latin typeface="Consolas" panose="020B0609020204030204" charset="0"/>
                          <a:cs typeface="Consolas" panose="020B0609020204030204" charset="0"/>
                        </a:rPr>
                        <a:t>callable(obj,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宋体" panose="02010600030101010101" pitchFamily="2" charset="-122"/>
                          <a:ea typeface="宋体" panose="02010600030101010101" pitchFamily="2" charset="-122"/>
                          <a:cs typeface="宋体" panose="02010600030101010101" pitchFamily="2" charset="-122"/>
                        </a:rPr>
                        <a:t>参数</a:t>
                      </a:r>
                      <a:r>
                        <a:rPr lang="en-US" sz="1800" b="0">
                          <a:latin typeface="Consolas" panose="020B0609020204030204" charset="0"/>
                          <a:cs typeface="Consolas" panose="020B0609020204030204" charset="0"/>
                        </a:rPr>
                        <a:t>obj为可调用对象</a:t>
                      </a:r>
                      <a:r>
                        <a:rPr lang="en-US" sz="1800" b="0">
                          <a:latin typeface="宋体" panose="02010600030101010101" pitchFamily="2" charset="-122"/>
                          <a:ea typeface="宋体" panose="02010600030101010101" pitchFamily="2" charset="-122"/>
                          <a:cs typeface="宋体" panose="02010600030101010101" pitchFamily="2" charset="-122"/>
                        </a:rPr>
                        <a:t>时</a:t>
                      </a:r>
                      <a:r>
                        <a:rPr lang="en-US" sz="1800" b="0">
                          <a:latin typeface="Consolas" panose="020B0609020204030204" charset="0"/>
                          <a:cs typeface="Consolas" panose="020B0609020204030204" charset="0"/>
                        </a:rPr>
                        <a:t>返回True，否则返回False，Python中的可调用对象包括函数、lambda表达式、类、类</a:t>
                      </a:r>
                      <a:r>
                        <a:rPr lang="en-US" sz="1800" b="0">
                          <a:latin typeface="宋体" panose="02010600030101010101" pitchFamily="2" charset="-122"/>
                          <a:ea typeface="宋体" panose="02010600030101010101" pitchFamily="2" charset="-122"/>
                          <a:cs typeface="宋体" panose="02010600030101010101" pitchFamily="2" charset="-122"/>
                        </a:rPr>
                        <a:t>的方法、</a:t>
                      </a:r>
                      <a:r>
                        <a:rPr lang="en-US" sz="1800" b="0">
                          <a:latin typeface="Consolas" panose="020B0609020204030204" charset="0"/>
                          <a:cs typeface="Consolas" panose="020B0609020204030204" charset="0"/>
                        </a:rPr>
                        <a:t>对象的方法、包含特殊方法__call__()的类的对象</a:t>
                      </a:r>
                      <a:endParaRPr lang="en-US" altLang="en-US" sz="1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59</a:t>
            </a:fld>
            <a:endParaRPr lang="zh-CN" altLang="en-US"/>
          </a:p>
        </p:txBody>
      </p:sp>
      <p:graphicFrame>
        <p:nvGraphicFramePr>
          <p:cNvPr id="5" name="表格 4"/>
          <p:cNvGraphicFramePr/>
          <p:nvPr>
            <p:custDataLst>
              <p:tags r:id="rId1"/>
            </p:custDataLst>
          </p:nvPr>
        </p:nvGraphicFramePr>
        <p:xfrm>
          <a:off x="1060450" y="1440815"/>
          <a:ext cx="9045575" cy="4874895"/>
        </p:xfrm>
        <a:graphic>
          <a:graphicData uri="http://schemas.openxmlformats.org/drawingml/2006/table">
            <a:tbl>
              <a:tblPr firstRow="1" bandRow="1">
                <a:tableStyleId>{5940675A-B579-460E-94D1-54222C63F5DA}</a:tableStyleId>
              </a:tblPr>
              <a:tblGrid>
                <a:gridCol w="3373755">
                  <a:extLst>
                    <a:ext uri="{9D8B030D-6E8A-4147-A177-3AD203B41FA5}">
                      <a16:colId xmlns:a16="http://schemas.microsoft.com/office/drawing/2014/main" val="20000"/>
                    </a:ext>
                  </a:extLst>
                </a:gridCol>
                <a:gridCol w="5671820">
                  <a:extLst>
                    <a:ext uri="{9D8B030D-6E8A-4147-A177-3AD203B41FA5}">
                      <a16:colId xmlns:a16="http://schemas.microsoft.com/office/drawing/2014/main" val="20001"/>
                    </a:ext>
                  </a:extLst>
                </a:gridCol>
              </a:tblGrid>
              <a:tr h="1107440">
                <a:tc>
                  <a:txBody>
                    <a:bodyPr/>
                    <a:lstStyle/>
                    <a:p>
                      <a:pPr indent="0">
                        <a:buNone/>
                      </a:pPr>
                      <a:r>
                        <a:rPr lang="en-US" sz="2000" b="0">
                          <a:latin typeface="Consolas" panose="020B0609020204030204" charset="0"/>
                          <a:cs typeface="Consolas" panose="020B0609020204030204" charset="0"/>
                        </a:rPr>
                        <a:t>complex(real=0, imag=0)</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返回复数，其中real是实部，imag是虚部。参数real和image的默认值为0，调用函数时如果不传递参数，会使用默认值</a:t>
                      </a:r>
                      <a:r>
                        <a:rPr lang="en-US" sz="2000" b="0">
                          <a:latin typeface="宋体" panose="02010600030101010101" pitchFamily="2" charset="-122"/>
                          <a:ea typeface="宋体" panose="02010600030101010101" pitchFamily="2" charset="-122"/>
                          <a:cs typeface="宋体" panose="02010600030101010101" pitchFamily="2" charset="-122"/>
                        </a:rPr>
                        <a:t>并返回虚数0j</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07440">
                <a:tc>
                  <a:txBody>
                    <a:bodyPr/>
                    <a:lstStyle/>
                    <a:p>
                      <a:pPr indent="0">
                        <a:buNone/>
                      </a:pPr>
                      <a:r>
                        <a:rPr lang="en-US" sz="2000" b="0">
                          <a:latin typeface="Consolas" panose="020B0609020204030204" charset="0"/>
                          <a:cs typeface="Consolas" panose="020B0609020204030204" charset="0"/>
                        </a:rPr>
                        <a:t>chr(i, /)</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返回Unicode编码为i的字符，其中0 &lt;= i &lt;= 0x10ffff</a:t>
                      </a:r>
                      <a:r>
                        <a:rPr lang="en-US" sz="2000" b="0">
                          <a:latin typeface="宋体" panose="02010600030101010101" pitchFamily="2" charset="-122"/>
                          <a:ea typeface="宋体" panose="02010600030101010101" pitchFamily="2" charset="-122"/>
                          <a:cs typeface="宋体" panose="02010600030101010101" pitchFamily="2" charset="-122"/>
                        </a:rPr>
                        <a:t>（可以通过sys.maxunicode查看这个最大Unicode编码对应的数字，十进制1114111）</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31215">
                <a:tc>
                  <a:txBody>
                    <a:bodyPr/>
                    <a:lstStyle/>
                    <a:p>
                      <a:pPr indent="0">
                        <a:buNone/>
                      </a:pPr>
                      <a:r>
                        <a:rPr lang="en-US" sz="2000" b="0">
                          <a:latin typeface="Consolas" panose="020B0609020204030204" charset="0"/>
                          <a:cs typeface="Consolas" panose="020B0609020204030204" charset="0"/>
                        </a:rPr>
                        <a:t>dir(obj)</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返回指定对象或模块obj的成员列表，不带参数</a:t>
                      </a:r>
                      <a:r>
                        <a:rPr lang="en-US" sz="2000" b="0">
                          <a:latin typeface="宋体" panose="02010600030101010101" pitchFamily="2" charset="-122"/>
                          <a:ea typeface="宋体" panose="02010600030101010101" pitchFamily="2" charset="-122"/>
                          <a:cs typeface="宋体" panose="02010600030101010101" pitchFamily="2" charset="-122"/>
                        </a:rPr>
                        <a:t>时</a:t>
                      </a:r>
                      <a:r>
                        <a:rPr lang="en-US" sz="2000" b="0">
                          <a:latin typeface="Consolas" panose="020B0609020204030204" charset="0"/>
                          <a:cs typeface="Consolas" panose="020B0609020204030204" charset="0"/>
                        </a:rPr>
                        <a:t>返回包含当前作用域内所有可用对象名字的列表</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6860">
                <a:tc>
                  <a:txBody>
                    <a:bodyPr/>
                    <a:lstStyle/>
                    <a:p>
                      <a:pPr indent="0">
                        <a:buNone/>
                      </a:pPr>
                      <a:r>
                        <a:rPr lang="en-US" sz="2000" b="0">
                          <a:latin typeface="Consolas" panose="020B0609020204030204" charset="0"/>
                          <a:cs typeface="Consolas" panose="020B0609020204030204" charset="0"/>
                        </a:rPr>
                        <a:t>divmod(x, y, /)</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计算整商和余数，返回元组(x//y, x%y)</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384300">
                <a:tc>
                  <a:txBody>
                    <a:bodyPr/>
                    <a:lstStyle/>
                    <a:p>
                      <a:pPr indent="0">
                        <a:buNone/>
                      </a:pPr>
                      <a:r>
                        <a:rPr lang="en-US" sz="2000" b="0">
                          <a:latin typeface="Consolas" panose="020B0609020204030204" charset="0"/>
                          <a:cs typeface="Consolas" panose="020B0609020204030204" charset="0"/>
                        </a:rPr>
                        <a:t>enumerate(iterable,</a:t>
                      </a:r>
                    </a:p>
                    <a:p>
                      <a:pPr indent="0">
                        <a:buNone/>
                      </a:pPr>
                      <a:r>
                        <a:rPr lang="en-US" sz="2000" b="0">
                          <a:latin typeface="Consolas" panose="020B0609020204030204" charset="0"/>
                          <a:cs typeface="Consolas" panose="020B0609020204030204" charset="0"/>
                        </a:rPr>
                        <a:t>          start=0)</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Consolas" panose="020B0609020204030204" charset="0"/>
                          <a:cs typeface="Consolas" panose="020B0609020204030204" charset="0"/>
                        </a:rPr>
                        <a:t>枚举可迭代对象iterable中的元素，返回包含元素形式为(start, iterable[0]), (start+1, iterable[1]), (start+2, iterable[2]), ...的迭代器对象，start表示编号的起始值，默认为0</a:t>
                      </a:r>
                      <a:endParaRPr lang="en-US" altLang="en-US" sz="20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60</a:t>
            </a:fld>
            <a:endParaRPr lang="zh-CN" altLang="en-US"/>
          </a:p>
        </p:txBody>
      </p:sp>
      <p:graphicFrame>
        <p:nvGraphicFramePr>
          <p:cNvPr id="5" name="表格 4"/>
          <p:cNvGraphicFramePr/>
          <p:nvPr>
            <p:custDataLst>
              <p:tags r:id="rId1"/>
            </p:custDataLst>
          </p:nvPr>
        </p:nvGraphicFramePr>
        <p:xfrm>
          <a:off x="986155" y="1367790"/>
          <a:ext cx="9253855" cy="4285615"/>
        </p:xfrm>
        <a:graphic>
          <a:graphicData uri="http://schemas.openxmlformats.org/drawingml/2006/table">
            <a:tbl>
              <a:tblPr firstRow="1" bandRow="1">
                <a:tableStyleId>{5940675A-B579-460E-94D1-54222C63F5DA}</a:tableStyleId>
              </a:tblPr>
              <a:tblGrid>
                <a:gridCol w="3256280">
                  <a:extLst>
                    <a:ext uri="{9D8B030D-6E8A-4147-A177-3AD203B41FA5}">
                      <a16:colId xmlns:a16="http://schemas.microsoft.com/office/drawing/2014/main" val="20000"/>
                    </a:ext>
                  </a:extLst>
                </a:gridCol>
                <a:gridCol w="5997575">
                  <a:extLst>
                    <a:ext uri="{9D8B030D-6E8A-4147-A177-3AD203B41FA5}">
                      <a16:colId xmlns:a16="http://schemas.microsoft.com/office/drawing/2014/main" val="20001"/>
                    </a:ext>
                  </a:extLst>
                </a:gridCol>
              </a:tblGrid>
              <a:tr h="1077595">
                <a:tc>
                  <a:txBody>
                    <a:bodyPr/>
                    <a:lstStyle/>
                    <a:p>
                      <a:pPr indent="0">
                        <a:buNone/>
                      </a:pPr>
                      <a:r>
                        <a:rPr lang="en-US" sz="1800" b="0">
                          <a:latin typeface="Consolas" panose="020B0609020204030204" charset="0"/>
                          <a:cs typeface="Consolas" panose="020B0609020204030204" charset="0"/>
                        </a:rPr>
                        <a:t>eval(source,</a:t>
                      </a:r>
                    </a:p>
                    <a:p>
                      <a:pPr indent="0">
                        <a:buNone/>
                      </a:pPr>
                      <a:r>
                        <a:rPr lang="en-US" sz="1800" b="0">
                          <a:latin typeface="Consolas" panose="020B0609020204030204" charset="0"/>
                          <a:cs typeface="Consolas" panose="020B0609020204030204" charset="0"/>
                        </a:rPr>
                        <a:t>     globals=None,</a:t>
                      </a:r>
                    </a:p>
                    <a:p>
                      <a:pPr indent="0">
                        <a:buNone/>
                      </a:pPr>
                      <a:r>
                        <a:rPr lang="en-US" sz="1800" b="0">
                          <a:latin typeface="Consolas" panose="020B0609020204030204" charset="0"/>
                          <a:cs typeface="Consolas" panose="020B0609020204030204" charset="0"/>
                        </a:rPr>
                        <a:t>     locals=None,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计算并返回字符串source中表达式的值，参数globals和locals用来指定字符串source中变量的值，如果二者有冲突，以locals为准。如果参数globals和locals都没有指定，就在当前作用域内搜索字符串source中的变量并进行替换</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5165">
                <a:tc>
                  <a:txBody>
                    <a:bodyPr/>
                    <a:lstStyle/>
                    <a:p>
                      <a:pPr indent="0">
                        <a:buNone/>
                      </a:pPr>
                      <a:r>
                        <a:rPr lang="en-US" sz="1800" b="0">
                          <a:latin typeface="Consolas" panose="020B0609020204030204" charset="0"/>
                          <a:cs typeface="Consolas" panose="020B0609020204030204" charset="0"/>
                        </a:rPr>
                        <a:t>filter(function or None,</a:t>
                      </a:r>
                    </a:p>
                    <a:p>
                      <a:pPr indent="0">
                        <a:buNone/>
                      </a:pPr>
                      <a:r>
                        <a:rPr lang="en-US" sz="1800" b="0">
                          <a:latin typeface="Consolas" panose="020B0609020204030204" charset="0"/>
                          <a:cs typeface="Consolas" panose="020B0609020204030204" charset="0"/>
                        </a:rPr>
                        <a:t>       iterable)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使用</a:t>
                      </a:r>
                      <a:r>
                        <a:rPr lang="en-US" sz="1800" b="0">
                          <a:latin typeface="宋体" panose="02010600030101010101" pitchFamily="2" charset="-122"/>
                          <a:ea typeface="宋体" panose="02010600030101010101" pitchFamily="2" charset="-122"/>
                          <a:cs typeface="宋体" panose="02010600030101010101" pitchFamily="2" charset="-122"/>
                        </a:rPr>
                        <a:t>参数</a:t>
                      </a:r>
                      <a:r>
                        <a:rPr lang="en-US" sz="1800" b="0">
                          <a:latin typeface="Consolas" panose="020B0609020204030204" charset="0"/>
                          <a:cs typeface="Consolas" panose="020B0609020204030204" charset="0"/>
                        </a:rPr>
                        <a:t>function</a:t>
                      </a:r>
                      <a:r>
                        <a:rPr lang="en-US" sz="1800" b="0">
                          <a:latin typeface="宋体" panose="02010600030101010101" pitchFamily="2" charset="-122"/>
                          <a:ea typeface="宋体" panose="02010600030101010101" pitchFamily="2" charset="-122"/>
                          <a:cs typeface="宋体" panose="02010600030101010101" pitchFamily="2" charset="-122"/>
                        </a:rPr>
                        <a:t>指定的可调用对象</a:t>
                      </a:r>
                      <a:r>
                        <a:rPr lang="en-US" sz="1800" b="0">
                          <a:latin typeface="Consolas" panose="020B0609020204030204" charset="0"/>
                          <a:cs typeface="Consolas" panose="020B0609020204030204" charset="0"/>
                        </a:rPr>
                        <a:t>描述的规则对</a:t>
                      </a:r>
                      <a:r>
                        <a:rPr lang="en-US" sz="1800" b="0">
                          <a:latin typeface="宋体" panose="02010600030101010101" pitchFamily="2" charset="-122"/>
                          <a:ea typeface="宋体" panose="02010600030101010101" pitchFamily="2" charset="-122"/>
                          <a:cs typeface="宋体" panose="02010600030101010101" pitchFamily="2" charset="-122"/>
                        </a:rPr>
                        <a:t>可迭代对象</a:t>
                      </a:r>
                      <a:r>
                        <a:rPr lang="en-US" sz="1800" b="0">
                          <a:latin typeface="Consolas" panose="020B0609020204030204" charset="0"/>
                          <a:cs typeface="Consolas" panose="020B0609020204030204" charset="0"/>
                        </a:rPr>
                        <a:t>iterable中的元素进行过滤，返回filter对象</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8610">
                <a:tc>
                  <a:txBody>
                    <a:bodyPr/>
                    <a:lstStyle/>
                    <a:p>
                      <a:pPr indent="0">
                        <a:buNone/>
                      </a:pPr>
                      <a:r>
                        <a:rPr lang="en-US" sz="1800" b="0">
                          <a:latin typeface="Consolas" panose="020B0609020204030204" charset="0"/>
                          <a:cs typeface="Consolas" panose="020B0609020204030204" charset="0"/>
                        </a:rPr>
                        <a:t>float(x=0,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把整数或字符串x转换为浮点数，不加参数时返回实数0.0</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07720">
                <a:tc>
                  <a:txBody>
                    <a:bodyPr/>
                    <a:lstStyle/>
                    <a:p>
                      <a:pPr indent="0">
                        <a:buNone/>
                      </a:pPr>
                      <a:r>
                        <a:rPr lang="en-US" sz="1800" b="0">
                          <a:latin typeface="Consolas" panose="020B0609020204030204" charset="0"/>
                          <a:cs typeface="Consolas" panose="020B0609020204030204" charset="0"/>
                        </a:rPr>
                        <a:t>hash(obj,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计算参数obj的哈希值，obj不可哈希</a:t>
                      </a:r>
                      <a:r>
                        <a:rPr lang="en-US" sz="1800" b="0">
                          <a:latin typeface="宋体" panose="02010600030101010101" pitchFamily="2" charset="-122"/>
                          <a:ea typeface="宋体" panose="02010600030101010101" pitchFamily="2" charset="-122"/>
                          <a:cs typeface="宋体" panose="02010600030101010101" pitchFamily="2" charset="-122"/>
                        </a:rPr>
                        <a:t>时</a:t>
                      </a:r>
                      <a:r>
                        <a:rPr lang="en-US" sz="1800" b="0">
                          <a:latin typeface="Consolas" panose="020B0609020204030204" charset="0"/>
                          <a:cs typeface="Consolas" panose="020B0609020204030204" charset="0"/>
                        </a:rPr>
                        <a:t>抛出异常TypeError</a:t>
                      </a:r>
                      <a:r>
                        <a:rPr lang="en-US" sz="1800" b="0">
                          <a:latin typeface="宋体" panose="02010600030101010101" pitchFamily="2" charset="-122"/>
                          <a:ea typeface="宋体" panose="02010600030101010101" pitchFamily="2" charset="-122"/>
                          <a:cs typeface="宋体" panose="02010600030101010101" pitchFamily="2" charset="-122"/>
                        </a:rPr>
                        <a:t>并提示对象为不可哈希类型（unhashable type）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69620">
                <a:tc>
                  <a:txBody>
                    <a:bodyPr/>
                    <a:lstStyle/>
                    <a:p>
                      <a:pPr indent="0">
                        <a:buNone/>
                      </a:pPr>
                      <a:r>
                        <a:rPr lang="en-US" sz="1800" b="0">
                          <a:latin typeface="Consolas" panose="020B0609020204030204" charset="0"/>
                          <a:cs typeface="Consolas" panose="020B0609020204030204" charset="0"/>
                        </a:rPr>
                        <a:t>help(obj)</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返回对象obj的帮助信息，例如help(sum)可以查看内置函数sum()的使用说明</a:t>
                      </a:r>
                      <a:r>
                        <a:rPr lang="en-US" sz="1800" b="0">
                          <a:latin typeface="宋体" panose="02010600030101010101" pitchFamily="2" charset="-122"/>
                          <a:ea typeface="宋体" panose="02010600030101010101" pitchFamily="2" charset="-122"/>
                          <a:cs typeface="宋体" panose="02010600030101010101" pitchFamily="2" charset="-122"/>
                        </a:rPr>
                        <a:t>，help('')可以查看字符串对象的使用说明</a:t>
                      </a:r>
                      <a:r>
                        <a:rPr lang="en-US" sz="1800" b="0">
                          <a:latin typeface="Consolas" panose="020B0609020204030204" charset="0"/>
                          <a:cs typeface="Consolas" panose="020B0609020204030204" charset="0"/>
                        </a:rPr>
                        <a:t>。直接调用help()函数不加参数时进入交互式帮助会话，输入字母q退出</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61</a:t>
            </a:fld>
            <a:endParaRPr lang="zh-CN" altLang="en-US"/>
          </a:p>
        </p:txBody>
      </p:sp>
      <p:graphicFrame>
        <p:nvGraphicFramePr>
          <p:cNvPr id="5" name="表格 4"/>
          <p:cNvGraphicFramePr/>
          <p:nvPr>
            <p:custDataLst>
              <p:tags r:id="rId1"/>
            </p:custDataLst>
          </p:nvPr>
        </p:nvGraphicFramePr>
        <p:xfrm>
          <a:off x="1070610" y="1462405"/>
          <a:ext cx="9182735" cy="4645025"/>
        </p:xfrm>
        <a:graphic>
          <a:graphicData uri="http://schemas.openxmlformats.org/drawingml/2006/table">
            <a:tbl>
              <a:tblPr firstRow="1" bandRow="1">
                <a:tableStyleId>{5940675A-B579-460E-94D1-54222C63F5DA}</a:tableStyleId>
              </a:tblPr>
              <a:tblGrid>
                <a:gridCol w="3779520">
                  <a:extLst>
                    <a:ext uri="{9D8B030D-6E8A-4147-A177-3AD203B41FA5}">
                      <a16:colId xmlns:a16="http://schemas.microsoft.com/office/drawing/2014/main" val="20000"/>
                    </a:ext>
                  </a:extLst>
                </a:gridCol>
                <a:gridCol w="5403215">
                  <a:extLst>
                    <a:ext uri="{9D8B030D-6E8A-4147-A177-3AD203B41FA5}">
                      <a16:colId xmlns:a16="http://schemas.microsoft.com/office/drawing/2014/main" val="20001"/>
                    </a:ext>
                  </a:extLst>
                </a:gridCol>
              </a:tblGrid>
              <a:tr h="259715">
                <a:tc>
                  <a:txBody>
                    <a:bodyPr/>
                    <a:lstStyle/>
                    <a:p>
                      <a:pPr indent="0">
                        <a:buNone/>
                      </a:pPr>
                      <a:r>
                        <a:rPr lang="en-US" sz="1800" b="0">
                          <a:latin typeface="Consolas" panose="020B0609020204030204" charset="0"/>
                          <a:cs typeface="Consolas" panose="020B0609020204030204" charset="0"/>
                        </a:rPr>
                        <a:t>hex(number,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返回整数number的十六进制形式的字符串</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62965">
                <a:tc>
                  <a:txBody>
                    <a:bodyPr/>
                    <a:lstStyle/>
                    <a:p>
                      <a:pPr indent="0">
                        <a:buNone/>
                      </a:pPr>
                      <a:r>
                        <a:rPr lang="en-US" sz="1800" b="0">
                          <a:latin typeface="Consolas" panose="020B0609020204030204" charset="0"/>
                          <a:cs typeface="Consolas" panose="020B0609020204030204" charset="0"/>
                        </a:rPr>
                        <a:t>input(prompt=None,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输出参数prompt的内容作为提示信息，接收键盘输入的内容，以字符串形式返回</a:t>
                      </a:r>
                      <a:r>
                        <a:rPr lang="en-US" sz="1800" b="0">
                          <a:latin typeface="宋体" panose="02010600030101010101" pitchFamily="2" charset="-122"/>
                          <a:ea typeface="宋体" panose="02010600030101010101" pitchFamily="2" charset="-122"/>
                          <a:cs typeface="宋体" panose="02010600030101010101" pitchFamily="2" charset="-122"/>
                        </a:rPr>
                        <a:t>。输入时回车表示结束，返回的内容中不包含最后的回车符</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38860">
                <a:tc>
                  <a:txBody>
                    <a:bodyPr/>
                    <a:lstStyle/>
                    <a:p>
                      <a:pPr indent="0">
                        <a:buNone/>
                      </a:pPr>
                      <a:r>
                        <a:rPr lang="en-US" sz="1800" b="0">
                          <a:latin typeface="Consolas" panose="020B0609020204030204" charset="0"/>
                          <a:cs typeface="Consolas" panose="020B0609020204030204" charset="0"/>
                        </a:rPr>
                        <a:t>int([x])</a:t>
                      </a:r>
                    </a:p>
                    <a:p>
                      <a:pPr indent="0">
                        <a:buNone/>
                      </a:pPr>
                      <a:r>
                        <a:rPr lang="en-US" sz="1800" b="0">
                          <a:latin typeface="Consolas" panose="020B0609020204030204" charset="0"/>
                          <a:cs typeface="Consolas" panose="020B0609020204030204" charset="0"/>
                        </a:rPr>
                        <a:t>int(x, base=10)</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返回实数x的整数部分，或把字符串x看作base进制数并转换为十进制，base默认为十进制。直接调用int()不加参数时会返回整数0</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8795">
                <a:tc>
                  <a:txBody>
                    <a:bodyPr/>
                    <a:lstStyle/>
                    <a:p>
                      <a:pPr indent="0">
                        <a:buNone/>
                      </a:pPr>
                      <a:r>
                        <a:rPr lang="en-US" sz="1800" b="0">
                          <a:latin typeface="Consolas" panose="020B0609020204030204" charset="0"/>
                          <a:cs typeface="Consolas" panose="020B0609020204030204" charset="0"/>
                        </a:rPr>
                        <a:t>isinstance(obj,</a:t>
                      </a:r>
                    </a:p>
                    <a:p>
                      <a:pPr indent="0">
                        <a:buNone/>
                      </a:pPr>
                      <a:r>
                        <a:rPr lang="en-US" sz="1800" b="0">
                          <a:latin typeface="Consolas" panose="020B0609020204030204" charset="0"/>
                          <a:cs typeface="Consolas" panose="020B0609020204030204" charset="0"/>
                        </a:rPr>
                        <a:t>           class_or_tuple,</a:t>
                      </a:r>
                      <a:r>
                        <a:rPr lang="en-US" sz="1800" b="0">
                          <a:latin typeface="宋体" panose="02010600030101010101" pitchFamily="2" charset="-122"/>
                          <a:ea typeface="宋体" panose="02010600030101010101" pitchFamily="2" charset="-122"/>
                          <a:cs typeface="宋体" panose="02010600030101010101" pitchFamily="2" charset="-122"/>
                        </a:rPr>
                        <a:t> </a:t>
                      </a:r>
                      <a:r>
                        <a:rPr lang="en-US" sz="1800" b="0">
                          <a:latin typeface="Consolas" panose="020B0609020204030204" charset="0"/>
                          <a:cs typeface="Consolas" panose="020B0609020204030204" charset="0"/>
                        </a:rPr>
                        <a: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测试对象obj是否属于指定类型（如果有多个类型的话需要放到元组中）的实例</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79145">
                <a:tc>
                  <a:txBody>
                    <a:bodyPr/>
                    <a:lstStyle/>
                    <a:p>
                      <a:pPr indent="0">
                        <a:buNone/>
                      </a:pPr>
                      <a:r>
                        <a:rPr lang="en-US" sz="1800" b="0">
                          <a:latin typeface="Consolas" panose="020B0609020204030204" charset="0"/>
                          <a:cs typeface="Consolas" panose="020B0609020204030204" charset="0"/>
                        </a:rPr>
                        <a:t>iter(iterable)</a:t>
                      </a:r>
                    </a:p>
                    <a:p>
                      <a:pPr indent="0">
                        <a:buNone/>
                      </a:pPr>
                      <a:r>
                        <a:rPr lang="en-US" sz="1800" b="0">
                          <a:latin typeface="Consolas" panose="020B0609020204030204" charset="0"/>
                          <a:cs typeface="Consolas" panose="020B0609020204030204" charset="0"/>
                        </a:rPr>
                        <a:t>iter(callable, sentinel)</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宋体" panose="02010600030101010101" pitchFamily="2" charset="-122"/>
                          <a:ea typeface="宋体" panose="02010600030101010101" pitchFamily="2" charset="-122"/>
                          <a:cs typeface="宋体" panose="02010600030101010101" pitchFamily="2" charset="-122"/>
                        </a:rPr>
                        <a:t>获取可迭代对象的迭代器；或者持续调用参数callable指定的可调用对象，直到返回参数sentinel指定的值时停止迭代，见例2-20</a:t>
                      </a:r>
                      <a:endParaRPr lang="en-US" altLang="en-US" sz="1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38860">
                <a:tc>
                  <a:txBody>
                    <a:bodyPr/>
                    <a:lstStyle/>
                    <a:p>
                      <a:pPr indent="0">
                        <a:buNone/>
                      </a:pPr>
                      <a:r>
                        <a:rPr lang="en-US" sz="1800" b="0">
                          <a:latin typeface="Consolas" panose="020B0609020204030204" charset="0"/>
                          <a:cs typeface="Consolas" panose="020B0609020204030204" charset="0"/>
                        </a:rPr>
                        <a:t>len(obj,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返回可迭代对象obj包含的元素个数，适用于列表、元组、集合、字典、字符串以及range对象，不适用于具有惰性求值特点的生成器对象和map、zip等迭代器对象</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62</a:t>
            </a:fld>
            <a:endParaRPr lang="zh-CN" altLang="en-US"/>
          </a:p>
        </p:txBody>
      </p:sp>
      <p:graphicFrame>
        <p:nvGraphicFramePr>
          <p:cNvPr id="5" name="表格 4"/>
          <p:cNvGraphicFramePr/>
          <p:nvPr>
            <p:custDataLst>
              <p:tags r:id="rId1"/>
            </p:custDataLst>
          </p:nvPr>
        </p:nvGraphicFramePr>
        <p:xfrm>
          <a:off x="972820" y="1393190"/>
          <a:ext cx="9260840" cy="4973955"/>
        </p:xfrm>
        <a:graphic>
          <a:graphicData uri="http://schemas.openxmlformats.org/drawingml/2006/table">
            <a:tbl>
              <a:tblPr firstRow="1" bandRow="1">
                <a:tableStyleId>{5940675A-B579-460E-94D1-54222C63F5DA}</a:tableStyleId>
              </a:tblPr>
              <a:tblGrid>
                <a:gridCol w="3952240">
                  <a:extLst>
                    <a:ext uri="{9D8B030D-6E8A-4147-A177-3AD203B41FA5}">
                      <a16:colId xmlns:a16="http://schemas.microsoft.com/office/drawing/2014/main" val="20000"/>
                    </a:ext>
                  </a:extLst>
                </a:gridCol>
                <a:gridCol w="5308600">
                  <a:extLst>
                    <a:ext uri="{9D8B030D-6E8A-4147-A177-3AD203B41FA5}">
                      <a16:colId xmlns:a16="http://schemas.microsoft.com/office/drawing/2014/main" val="20001"/>
                    </a:ext>
                  </a:extLst>
                </a:gridCol>
              </a:tblGrid>
              <a:tr h="1219200">
                <a:tc>
                  <a:txBody>
                    <a:bodyPr/>
                    <a:lstStyle/>
                    <a:p>
                      <a:pPr indent="0">
                        <a:buNone/>
                      </a:pPr>
                      <a:r>
                        <a:rPr lang="en-US" sz="1800" b="0">
                          <a:latin typeface="Consolas" panose="020B0609020204030204" charset="0"/>
                          <a:cs typeface="Consolas" panose="020B0609020204030204" charset="0"/>
                        </a:rPr>
                        <a:t>list(iterable=(), /)</a:t>
                      </a:r>
                    </a:p>
                    <a:p>
                      <a:pPr indent="0">
                        <a:buNone/>
                      </a:pPr>
                      <a:r>
                        <a:rPr lang="en-US" sz="1800" b="0">
                          <a:latin typeface="Consolas" panose="020B0609020204030204" charset="0"/>
                          <a:cs typeface="Consolas" panose="020B0609020204030204" charset="0"/>
                        </a:rPr>
                        <a:t>tuple(iterable=(), /)</a:t>
                      </a:r>
                    </a:p>
                    <a:p>
                      <a:pPr indent="0">
                        <a:buNone/>
                      </a:pPr>
                      <a:r>
                        <a:rPr lang="en-US" sz="1800" b="0">
                          <a:latin typeface="Consolas" panose="020B0609020204030204" charset="0"/>
                          <a:cs typeface="Consolas" panose="020B0609020204030204" charset="0"/>
                        </a:rPr>
                        <a:t>dict()、dict(mapping)、dict(iterable)、dict(**kwargs)</a:t>
                      </a:r>
                    </a:p>
                    <a:p>
                      <a:pPr indent="0">
                        <a:buNone/>
                      </a:pPr>
                      <a:r>
                        <a:rPr lang="en-US" sz="1800" b="0">
                          <a:latin typeface="Consolas" panose="020B0609020204030204" charset="0"/>
                          <a:cs typeface="Consolas" panose="020B0609020204030204" charset="0"/>
                        </a:rPr>
                        <a:t>set()、set(iterable)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把对象iterable转换为列表、元组</a:t>
                      </a:r>
                      <a:r>
                        <a:rPr lang="zh-CN" altLang="en-US" sz="1800" b="0">
                          <a:latin typeface="Consolas" panose="020B0609020204030204" charset="0"/>
                          <a:cs typeface="Consolas" panose="020B0609020204030204" charset="0"/>
                        </a:rPr>
                        <a:t>、</a:t>
                      </a:r>
                      <a:r>
                        <a:rPr lang="en-US" sz="1800" b="0">
                          <a:latin typeface="Consolas" panose="020B0609020204030204" charset="0"/>
                          <a:cs typeface="Consolas" panose="020B0609020204030204" charset="0"/>
                        </a:rPr>
                        <a:t>字典</a:t>
                      </a:r>
                      <a:r>
                        <a:rPr lang="zh-CN" altLang="en-US" sz="1800" b="0">
                          <a:latin typeface="Consolas" panose="020B0609020204030204" charset="0"/>
                          <a:cs typeface="Consolas" panose="020B0609020204030204" charset="0"/>
                        </a:rPr>
                        <a:t>或集合</a:t>
                      </a:r>
                      <a:r>
                        <a:rPr lang="en-US" sz="1800" b="0">
                          <a:latin typeface="Consolas" panose="020B0609020204030204" charset="0"/>
                          <a:cs typeface="Consolas" panose="020B0609020204030204" charset="0"/>
                        </a:rPr>
                        <a:t>并返回，或不加参数时返回空列表、空元组、空字典</a:t>
                      </a:r>
                      <a:r>
                        <a:rPr lang="zh-CN" altLang="en-US" sz="1800" b="0">
                          <a:latin typeface="Consolas" panose="020B0609020204030204" charset="0"/>
                          <a:cs typeface="Consolas" panose="020B0609020204030204" charset="0"/>
                        </a:rPr>
                        <a:t>、空集合</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9155">
                <a:tc>
                  <a:txBody>
                    <a:bodyPr/>
                    <a:lstStyle/>
                    <a:p>
                      <a:pPr indent="0">
                        <a:buNone/>
                      </a:pPr>
                      <a:r>
                        <a:rPr lang="en-US" sz="1800" b="0">
                          <a:latin typeface="Consolas" panose="020B0609020204030204" charset="0"/>
                          <a:cs typeface="Consolas" panose="020B0609020204030204" charset="0"/>
                        </a:rPr>
                        <a:t>map(func, *iterables)</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返回包含若干函数值的map对象，</a:t>
                      </a:r>
                      <a:r>
                        <a:rPr lang="en-US" sz="1800" b="0">
                          <a:latin typeface="宋体" panose="02010600030101010101" pitchFamily="2" charset="-122"/>
                          <a:ea typeface="宋体" panose="02010600030101010101" pitchFamily="2" charset="-122"/>
                          <a:cs typeface="宋体" panose="02010600030101010101" pitchFamily="2" charset="-122"/>
                        </a:rPr>
                        <a:t>可调用对象</a:t>
                      </a:r>
                      <a:r>
                        <a:rPr lang="en-US" sz="1800" b="0">
                          <a:latin typeface="Consolas" panose="020B0609020204030204" charset="0"/>
                          <a:cs typeface="Consolas" panose="020B0609020204030204" charset="0"/>
                        </a:rPr>
                        <a:t>func的参数分别来自于iterables指定的一个或多个</a:t>
                      </a:r>
                      <a:r>
                        <a:rPr lang="zh-CN" altLang="en-US" sz="1800" b="0">
                          <a:latin typeface="Consolas" panose="020B0609020204030204" charset="0"/>
                          <a:cs typeface="Consolas" panose="020B0609020204030204" charset="0"/>
                        </a:rPr>
                        <a:t>可</a:t>
                      </a:r>
                      <a:r>
                        <a:rPr lang="en-US" sz="1800" b="0">
                          <a:latin typeface="Consolas" panose="020B0609020204030204" charset="0"/>
                          <a:cs typeface="Consolas" panose="020B0609020204030204" charset="0"/>
                        </a:rPr>
                        <a:t>迭代对象</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42010">
                <a:tc>
                  <a:txBody>
                    <a:bodyPr/>
                    <a:lstStyle/>
                    <a:p>
                      <a:pPr indent="0">
                        <a:buNone/>
                      </a:pPr>
                      <a:r>
                        <a:rPr lang="en-US" sz="1800" b="0">
                          <a:latin typeface="Consolas" panose="020B0609020204030204" charset="0"/>
                          <a:cs typeface="Consolas" panose="020B0609020204030204" charset="0"/>
                        </a:rPr>
                        <a:t>max(iterable,</a:t>
                      </a:r>
                    </a:p>
                    <a:p>
                      <a:pPr indent="0">
                        <a:buNone/>
                      </a:pPr>
                      <a:r>
                        <a:rPr lang="en-US" sz="1800" b="0">
                          <a:latin typeface="Consolas" panose="020B0609020204030204" charset="0"/>
                          <a:cs typeface="Consolas" panose="020B0609020204030204" charset="0"/>
                        </a:rPr>
                        <a:t>    *[, default=obj,</a:t>
                      </a:r>
                    </a:p>
                    <a:p>
                      <a:pPr indent="0">
                        <a:buNone/>
                      </a:pPr>
                      <a:r>
                        <a:rPr lang="en-US" sz="1800" b="0">
                          <a:latin typeface="Consolas" panose="020B0609020204030204" charset="0"/>
                          <a:cs typeface="Consolas" panose="020B0609020204030204" charset="0"/>
                        </a:rPr>
                        <a:t>    key=func])</a:t>
                      </a:r>
                    </a:p>
                    <a:p>
                      <a:pPr indent="0">
                        <a:buNone/>
                      </a:pPr>
                      <a:r>
                        <a:rPr lang="en-US" sz="1800" b="0">
                          <a:latin typeface="Consolas" panose="020B0609020204030204" charset="0"/>
                          <a:cs typeface="Consolas" panose="020B0609020204030204" charset="0"/>
                        </a:rPr>
                        <a:t>max(arg1, arg2, *args,</a:t>
                      </a:r>
                    </a:p>
                    <a:p>
                      <a:pPr indent="0">
                        <a:buNone/>
                      </a:pPr>
                      <a:r>
                        <a:rPr lang="en-US" sz="1800" b="0">
                          <a:latin typeface="Consolas" panose="020B0609020204030204" charset="0"/>
                          <a:cs typeface="Consolas" panose="020B0609020204030204" charset="0"/>
                        </a:rPr>
                        <a:t>    *[, key=func])</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a:t>
                      </a:r>
                      <a:r>
                        <a:rPr lang="en-US" sz="1800" b="0">
                          <a:latin typeface="宋体" panose="02010600030101010101" pitchFamily="2" charset="-122"/>
                          <a:ea typeface="宋体" panose="02010600030101010101" pitchFamily="2" charset="-122"/>
                          <a:cs typeface="宋体" panose="02010600030101010101" pitchFamily="2" charset="-122"/>
                        </a:rPr>
                        <a:t>可迭代对象iterable</a:t>
                      </a:r>
                      <a:r>
                        <a:rPr lang="zh-CN" altLang="en-US" sz="1800" b="0">
                          <a:latin typeface="宋体" panose="02010600030101010101" pitchFamily="2" charset="-122"/>
                          <a:ea typeface="宋体" panose="02010600030101010101" pitchFamily="2" charset="-122"/>
                          <a:cs typeface="宋体" panose="02010600030101010101" pitchFamily="2" charset="-122"/>
                        </a:rPr>
                        <a:t>或多个位置参数</a:t>
                      </a:r>
                      <a:r>
                        <a:rPr lang="en-US" sz="1800" b="0">
                          <a:latin typeface="宋体" panose="02010600030101010101" pitchFamily="2" charset="-122"/>
                          <a:ea typeface="宋体" panose="02010600030101010101" pitchFamily="2" charset="-122"/>
                          <a:cs typeface="宋体" panose="02010600030101010101" pitchFamily="2" charset="-122"/>
                        </a:rPr>
                        <a:t>中最大的元素</a:t>
                      </a:r>
                      <a:r>
                        <a:rPr lang="en-US" sz="1800" b="0">
                          <a:latin typeface="Consolas" panose="020B0609020204030204" charset="0"/>
                          <a:cs typeface="Consolas" panose="020B0609020204030204" charset="0"/>
                        </a:rPr>
                        <a:t>，允许使用参数key</a:t>
                      </a:r>
                      <a:r>
                        <a:rPr lang="en-US" sz="1800" b="0">
                          <a:latin typeface="宋体" panose="02010600030101010101" pitchFamily="2" charset="-122"/>
                          <a:ea typeface="宋体" panose="02010600030101010101" pitchFamily="2" charset="-122"/>
                          <a:cs typeface="宋体" panose="02010600030101010101" pitchFamily="2" charset="-122"/>
                        </a:rPr>
                        <a:t>（值必须为可调用对象）</a:t>
                      </a:r>
                      <a:r>
                        <a:rPr lang="en-US" sz="1800" b="0">
                          <a:latin typeface="Consolas" panose="020B0609020204030204" charset="0"/>
                          <a:cs typeface="Consolas" panose="020B0609020204030204" charset="0"/>
                        </a:rPr>
                        <a:t>指定排序规则，使用参数default指定iterable为空时返回的默认值</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42010">
                <a:tc>
                  <a:txBody>
                    <a:bodyPr/>
                    <a:lstStyle/>
                    <a:p>
                      <a:pPr indent="0">
                        <a:buNone/>
                      </a:pPr>
                      <a:r>
                        <a:rPr lang="en-US" sz="1800" b="0">
                          <a:latin typeface="Consolas" panose="020B0609020204030204" charset="0"/>
                          <a:cs typeface="Consolas" panose="020B0609020204030204" charset="0"/>
                        </a:rPr>
                        <a:t>min(iterable,</a:t>
                      </a:r>
                    </a:p>
                    <a:p>
                      <a:pPr indent="0">
                        <a:buNone/>
                      </a:pPr>
                      <a:r>
                        <a:rPr lang="en-US" sz="1800" b="0">
                          <a:latin typeface="Consolas" panose="020B0609020204030204" charset="0"/>
                          <a:cs typeface="Consolas" panose="020B0609020204030204" charset="0"/>
                        </a:rPr>
                        <a:t>    *[, default=obj,</a:t>
                      </a:r>
                    </a:p>
                    <a:p>
                      <a:pPr indent="0">
                        <a:buNone/>
                      </a:pPr>
                      <a:r>
                        <a:rPr lang="en-US" sz="1800" b="0">
                          <a:latin typeface="Consolas" panose="020B0609020204030204" charset="0"/>
                          <a:cs typeface="Consolas" panose="020B0609020204030204" charset="0"/>
                        </a:rPr>
                        <a:t>    key=func])</a:t>
                      </a:r>
                    </a:p>
                    <a:p>
                      <a:pPr indent="0">
                        <a:buNone/>
                      </a:pPr>
                      <a:r>
                        <a:rPr lang="en-US" sz="1800" b="0">
                          <a:latin typeface="Consolas" panose="020B0609020204030204" charset="0"/>
                          <a:cs typeface="Consolas" panose="020B0609020204030204" charset="0"/>
                        </a:rPr>
                        <a:t>min(arg1, arg2, *args,</a:t>
                      </a:r>
                    </a:p>
                    <a:p>
                      <a:pPr indent="0">
                        <a:buNone/>
                      </a:pPr>
                      <a:r>
                        <a:rPr lang="en-US" sz="1800" b="0">
                          <a:latin typeface="Consolas" panose="020B0609020204030204" charset="0"/>
                          <a:cs typeface="Consolas" panose="020B0609020204030204" charset="0"/>
                        </a:rPr>
                        <a:t>    *[, key=func])</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a:t>
                      </a:r>
                      <a:r>
                        <a:rPr lang="en-US" sz="1800" b="0">
                          <a:latin typeface="宋体" panose="02010600030101010101" pitchFamily="2" charset="-122"/>
                          <a:ea typeface="宋体" panose="02010600030101010101" pitchFamily="2" charset="-122"/>
                          <a:cs typeface="宋体" panose="02010600030101010101" pitchFamily="2" charset="-122"/>
                        </a:rPr>
                        <a:t>可迭代对象iterable</a:t>
                      </a:r>
                      <a:r>
                        <a:rPr lang="zh-CN" altLang="en-US" sz="1800" b="0">
                          <a:latin typeface="宋体" panose="02010600030101010101" pitchFamily="2" charset="-122"/>
                          <a:ea typeface="宋体" panose="02010600030101010101" pitchFamily="2" charset="-122"/>
                          <a:cs typeface="宋体" panose="02010600030101010101" pitchFamily="2" charset="-122"/>
                        </a:rPr>
                        <a:t>或多个位置参数</a:t>
                      </a:r>
                      <a:r>
                        <a:rPr lang="en-US" sz="1800" b="0">
                          <a:latin typeface="宋体" panose="02010600030101010101" pitchFamily="2" charset="-122"/>
                          <a:ea typeface="宋体" panose="02010600030101010101" pitchFamily="2" charset="-122"/>
                          <a:cs typeface="宋体" panose="02010600030101010101" pitchFamily="2" charset="-122"/>
                        </a:rPr>
                        <a:t>中最小的元素</a:t>
                      </a:r>
                      <a:r>
                        <a:rPr lang="en-US" sz="1800" b="0">
                          <a:latin typeface="Consolas" panose="020B0609020204030204" charset="0"/>
                          <a:cs typeface="Consolas" panose="020B0609020204030204" charset="0"/>
                        </a:rPr>
                        <a:t>，允许使用参数key</a:t>
                      </a:r>
                      <a:r>
                        <a:rPr lang="en-US" sz="1800" b="0">
                          <a:latin typeface="宋体" panose="02010600030101010101" pitchFamily="2" charset="-122"/>
                          <a:ea typeface="宋体" panose="02010600030101010101" pitchFamily="2" charset="-122"/>
                          <a:cs typeface="宋体" panose="02010600030101010101" pitchFamily="2" charset="-122"/>
                        </a:rPr>
                        <a:t>（值必须为可调用对象）</a:t>
                      </a:r>
                      <a:r>
                        <a:rPr lang="en-US" sz="1800" b="0">
                          <a:latin typeface="Consolas" panose="020B0609020204030204" charset="0"/>
                          <a:cs typeface="Consolas" panose="020B0609020204030204" charset="0"/>
                        </a:rPr>
                        <a:t>指定排序规则，参数default</a:t>
                      </a:r>
                      <a:r>
                        <a:rPr lang="en-US" sz="1800" b="0">
                          <a:latin typeface="宋体" panose="02010600030101010101" pitchFamily="2" charset="-122"/>
                          <a:ea typeface="宋体" panose="02010600030101010101" pitchFamily="2" charset="-122"/>
                          <a:cs typeface="宋体" panose="02010600030101010101" pitchFamily="2" charset="-122"/>
                        </a:rPr>
                        <a:t>用来</a:t>
                      </a:r>
                      <a:r>
                        <a:rPr lang="en-US" sz="1800" b="0">
                          <a:latin typeface="Consolas" panose="020B0609020204030204" charset="0"/>
                          <a:cs typeface="Consolas" panose="020B0609020204030204" charset="0"/>
                        </a:rPr>
                        <a:t>指定iterable为空时返回的默认值</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63</a:t>
            </a:fld>
            <a:endParaRPr lang="zh-CN" altLang="en-US"/>
          </a:p>
        </p:txBody>
      </p:sp>
      <p:graphicFrame>
        <p:nvGraphicFramePr>
          <p:cNvPr id="5" name="表格 4"/>
          <p:cNvGraphicFramePr/>
          <p:nvPr>
            <p:custDataLst>
              <p:tags r:id="rId1"/>
            </p:custDataLst>
          </p:nvPr>
        </p:nvGraphicFramePr>
        <p:xfrm>
          <a:off x="1031240" y="1393825"/>
          <a:ext cx="9201785" cy="4810760"/>
        </p:xfrm>
        <a:graphic>
          <a:graphicData uri="http://schemas.openxmlformats.org/drawingml/2006/table">
            <a:tbl>
              <a:tblPr firstRow="1" bandRow="1">
                <a:tableStyleId>{5940675A-B579-460E-94D1-54222C63F5DA}</a:tableStyleId>
              </a:tblPr>
              <a:tblGrid>
                <a:gridCol w="3602990">
                  <a:extLst>
                    <a:ext uri="{9D8B030D-6E8A-4147-A177-3AD203B41FA5}">
                      <a16:colId xmlns:a16="http://schemas.microsoft.com/office/drawing/2014/main" val="20000"/>
                    </a:ext>
                  </a:extLst>
                </a:gridCol>
                <a:gridCol w="5598795">
                  <a:extLst>
                    <a:ext uri="{9D8B030D-6E8A-4147-A177-3AD203B41FA5}">
                      <a16:colId xmlns:a16="http://schemas.microsoft.com/office/drawing/2014/main" val="20001"/>
                    </a:ext>
                  </a:extLst>
                </a:gridCol>
              </a:tblGrid>
              <a:tr h="1069340">
                <a:tc>
                  <a:txBody>
                    <a:bodyPr/>
                    <a:lstStyle/>
                    <a:p>
                      <a:pPr indent="0">
                        <a:buNone/>
                      </a:pPr>
                      <a:r>
                        <a:rPr lang="en-US" sz="1800" b="0">
                          <a:latin typeface="Consolas" panose="020B0609020204030204" charset="0"/>
                          <a:cs typeface="Consolas" panose="020B0609020204030204" charset="0"/>
                        </a:rPr>
                        <a:t>next(iterator[, default])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返回迭代器对象iterator中的下一个元素，如果iterator为空则返回参数default的值，iterable为空</a:t>
                      </a:r>
                      <a:r>
                        <a:rPr lang="en-US" sz="1800" b="0">
                          <a:latin typeface="宋体" panose="02010600030101010101" pitchFamily="2" charset="-122"/>
                          <a:ea typeface="宋体" panose="02010600030101010101" pitchFamily="2" charset="-122"/>
                          <a:cs typeface="宋体" panose="02010600030101010101" pitchFamily="2" charset="-122"/>
                        </a:rPr>
                        <a:t>且不</a:t>
                      </a:r>
                      <a:r>
                        <a:rPr lang="en-US" sz="1800" b="0">
                          <a:latin typeface="Consolas" panose="020B0609020204030204" charset="0"/>
                          <a:cs typeface="Consolas" panose="020B0609020204030204" charset="0"/>
                        </a:rPr>
                        <a:t>指定default参数时会抛出StopIteration异常</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34035">
                <a:tc>
                  <a:txBody>
                    <a:bodyPr/>
                    <a:lstStyle/>
                    <a:p>
                      <a:pPr indent="0">
                        <a:buNone/>
                      </a:pPr>
                      <a:r>
                        <a:rPr lang="en-US" sz="1800" b="0">
                          <a:latin typeface="Consolas" panose="020B0609020204030204" charset="0"/>
                          <a:cs typeface="Consolas" panose="020B0609020204030204" charset="0"/>
                        </a:rPr>
                        <a:t>oct(number,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返回整数</a:t>
                      </a:r>
                      <a:r>
                        <a:rPr lang="en-US" sz="1800" b="0">
                          <a:latin typeface="宋体" panose="02010600030101010101" pitchFamily="2" charset="-122"/>
                          <a:ea typeface="宋体" panose="02010600030101010101" pitchFamily="2" charset="-122"/>
                          <a:cs typeface="宋体" panose="02010600030101010101" pitchFamily="2" charset="-122"/>
                        </a:rPr>
                        <a:t>参数</a:t>
                      </a:r>
                      <a:r>
                        <a:rPr lang="en-US" sz="1800" b="0">
                          <a:latin typeface="Consolas" panose="020B0609020204030204" charset="0"/>
                          <a:cs typeface="Consolas" panose="020B0609020204030204" charset="0"/>
                        </a:rPr>
                        <a:t>number的八进制形式的字符串</a:t>
                      </a:r>
                      <a:r>
                        <a:rPr lang="en-US" sz="1800" b="0">
                          <a:latin typeface="宋体" panose="02010600030101010101" pitchFamily="2" charset="-122"/>
                          <a:ea typeface="宋体" panose="02010600030101010101" pitchFamily="2" charset="-122"/>
                          <a:cs typeface="宋体" panose="02010600030101010101" pitchFamily="2" charset="-122"/>
                        </a:rPr>
                        <a:t>，例如oct(511)返回'0o777'</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71345">
                <a:tc>
                  <a:txBody>
                    <a:bodyPr/>
                    <a:lstStyle/>
                    <a:p>
                      <a:pPr indent="0">
                        <a:buNone/>
                      </a:pPr>
                      <a:r>
                        <a:rPr lang="en-US" sz="1800" b="0">
                          <a:latin typeface="Consolas" panose="020B0609020204030204" charset="0"/>
                          <a:cs typeface="Consolas" panose="020B0609020204030204" charset="0"/>
                        </a:rPr>
                        <a:t>open(file, mode='r',</a:t>
                      </a:r>
                    </a:p>
                    <a:p>
                      <a:pPr indent="0">
                        <a:buNone/>
                      </a:pPr>
                      <a:r>
                        <a:rPr lang="en-US" sz="1800" b="0">
                          <a:latin typeface="Consolas" panose="020B0609020204030204" charset="0"/>
                          <a:cs typeface="Consolas" panose="020B0609020204030204" charset="0"/>
                        </a:rPr>
                        <a:t>     buffering=-1,</a:t>
                      </a:r>
                    </a:p>
                    <a:p>
                      <a:pPr indent="0">
                        <a:buNone/>
                      </a:pPr>
                      <a:r>
                        <a:rPr lang="en-US" sz="1800" b="0">
                          <a:latin typeface="Consolas" panose="020B0609020204030204" charset="0"/>
                          <a:cs typeface="Consolas" panose="020B0609020204030204" charset="0"/>
                        </a:rPr>
                        <a:t>     encoding=None,</a:t>
                      </a:r>
                    </a:p>
                    <a:p>
                      <a:pPr indent="0">
                        <a:buNone/>
                      </a:pPr>
                      <a:r>
                        <a:rPr lang="en-US" sz="1800" b="0">
                          <a:latin typeface="Consolas" panose="020B0609020204030204" charset="0"/>
                          <a:cs typeface="Consolas" panose="020B0609020204030204" charset="0"/>
                        </a:rPr>
                        <a:t>     errors=None,</a:t>
                      </a:r>
                    </a:p>
                    <a:p>
                      <a:pPr indent="0">
                        <a:buNone/>
                      </a:pPr>
                      <a:r>
                        <a:rPr lang="en-US" sz="1800" b="0">
                          <a:latin typeface="Consolas" panose="020B0609020204030204" charset="0"/>
                          <a:cs typeface="Consolas" panose="020B0609020204030204" charset="0"/>
                        </a:rPr>
                        <a:t>     newline=None,</a:t>
                      </a:r>
                    </a:p>
                    <a:p>
                      <a:pPr indent="0">
                        <a:buNone/>
                      </a:pPr>
                      <a:r>
                        <a:rPr lang="en-US" sz="1800" b="0">
                          <a:latin typeface="Consolas" panose="020B0609020204030204" charset="0"/>
                          <a:cs typeface="Consolas" panose="020B0609020204030204" charset="0"/>
                        </a:rPr>
                        <a:t>     closefd=True,</a:t>
                      </a:r>
                    </a:p>
                    <a:p>
                      <a:pPr indent="0">
                        <a:buNone/>
                      </a:pPr>
                      <a:r>
                        <a:rPr lang="en-US" sz="1800" b="0">
                          <a:latin typeface="Consolas" panose="020B0609020204030204" charset="0"/>
                          <a:cs typeface="Consolas" panose="020B0609020204030204" charset="0"/>
                        </a:rPr>
                        <a:t>     opener=None)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以</a:t>
                      </a:r>
                      <a:r>
                        <a:rPr lang="en-US" sz="1800" b="0">
                          <a:latin typeface="宋体" panose="02010600030101010101" pitchFamily="2" charset="-122"/>
                          <a:ea typeface="宋体" panose="02010600030101010101" pitchFamily="2" charset="-122"/>
                          <a:cs typeface="宋体" panose="02010600030101010101" pitchFamily="2" charset="-122"/>
                        </a:rPr>
                        <a:t>参数mode</a:t>
                      </a:r>
                      <a:r>
                        <a:rPr lang="en-US" sz="1800" b="0">
                          <a:latin typeface="Consolas" panose="020B0609020204030204" charset="0"/>
                          <a:cs typeface="Consolas" panose="020B0609020204030204" charset="0"/>
                        </a:rPr>
                        <a:t>指定的方式打开参数file指定的文件并返回文件对象</a:t>
                      </a:r>
                      <a:r>
                        <a:rPr lang="en-US" sz="1800" b="0">
                          <a:latin typeface="宋体" panose="02010600030101010101" pitchFamily="2" charset="-122"/>
                          <a:ea typeface="宋体" panose="02010600030101010101" pitchFamily="2" charset="-122"/>
                          <a:cs typeface="宋体" panose="02010600030101010101" pitchFamily="2" charset="-122"/>
                        </a:rPr>
                        <a:t>。参数file表示要打开或创建的文件路径，建议使用原始字符串；操作文本文件时必须使用参数encoding指定正确的编码格式（默认为UTF-8），操作二进制文件时不能指定encoding参数。具体应用参考第2、3、4、5章的例题</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6700">
                <a:tc>
                  <a:txBody>
                    <a:bodyPr/>
                    <a:lstStyle/>
                    <a:p>
                      <a:pPr indent="0">
                        <a:buNone/>
                      </a:pPr>
                      <a:r>
                        <a:rPr lang="en-US" sz="1800" b="0">
                          <a:latin typeface="Consolas" panose="020B0609020204030204" charset="0"/>
                          <a:cs typeface="Consolas" panose="020B0609020204030204" charset="0"/>
                        </a:rPr>
                        <a:t>ord(c,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返回1个字符c的Unicode编码</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69340">
                <a:tc>
                  <a:txBody>
                    <a:bodyPr/>
                    <a:lstStyle/>
                    <a:p>
                      <a:pPr indent="0">
                        <a:buNone/>
                      </a:pPr>
                      <a:r>
                        <a:rPr lang="en-US" sz="1800" b="0">
                          <a:latin typeface="Consolas" panose="020B0609020204030204" charset="0"/>
                          <a:cs typeface="Consolas" panose="020B0609020204030204" charset="0"/>
                        </a:rPr>
                        <a:t>print(value, ..., sep=' ',</a:t>
                      </a:r>
                    </a:p>
                    <a:p>
                      <a:pPr indent="0">
                        <a:buNone/>
                      </a:pPr>
                      <a:r>
                        <a:rPr lang="en-US" sz="1800" b="0">
                          <a:latin typeface="Consolas" panose="020B0609020204030204" charset="0"/>
                          <a:cs typeface="Consolas" panose="020B0609020204030204" charset="0"/>
                        </a:rPr>
                        <a:t>      end='\n',</a:t>
                      </a:r>
                    </a:p>
                    <a:p>
                      <a:pPr indent="0">
                        <a:buNone/>
                      </a:pPr>
                      <a:r>
                        <a:rPr lang="en-US" sz="1800" b="0">
                          <a:latin typeface="Consolas" panose="020B0609020204030204" charset="0"/>
                          <a:cs typeface="Consolas" panose="020B0609020204030204" charset="0"/>
                        </a:rPr>
                        <a:t>      file=sys.stdout,</a:t>
                      </a:r>
                    </a:p>
                    <a:p>
                      <a:pPr indent="0">
                        <a:buNone/>
                      </a:pPr>
                      <a:r>
                        <a:rPr lang="en-US" sz="1800" b="0">
                          <a:latin typeface="Consolas" panose="020B0609020204030204" charset="0"/>
                          <a:cs typeface="Consolas" panose="020B0609020204030204" charset="0"/>
                        </a:rPr>
                        <a:t>      flush=False)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基本输出函数，可以输出一个或多个值，sep参数表示相邻数据之间的分隔符</a:t>
                      </a:r>
                      <a:r>
                        <a:rPr lang="en-US" sz="1800" b="0">
                          <a:latin typeface="宋体" panose="02010600030101010101" pitchFamily="2" charset="-122"/>
                          <a:ea typeface="宋体" panose="02010600030101010101" pitchFamily="2" charset="-122"/>
                          <a:cs typeface="宋体" panose="02010600030101010101" pitchFamily="2" charset="-122"/>
                        </a:rPr>
                        <a:t>（默认为空格）</a:t>
                      </a:r>
                      <a:r>
                        <a:rPr lang="en-US" sz="1800" b="0">
                          <a:latin typeface="Consolas" panose="020B0609020204030204" charset="0"/>
                          <a:cs typeface="Consolas" panose="020B0609020204030204" charset="0"/>
                        </a:rPr>
                        <a:t>，end参数用来指定输出完所有值后的结束符</a:t>
                      </a:r>
                      <a:r>
                        <a:rPr lang="en-US" sz="1800" b="0">
                          <a:latin typeface="宋体" panose="02010600030101010101" pitchFamily="2" charset="-122"/>
                          <a:ea typeface="宋体" panose="02010600030101010101" pitchFamily="2" charset="-122"/>
                          <a:cs typeface="宋体" panose="02010600030101010101" pitchFamily="2" charset="-122"/>
                        </a:rPr>
                        <a:t>（默认为换行符）</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64</a:t>
            </a:fld>
            <a:endParaRPr lang="zh-CN" altLang="en-US"/>
          </a:p>
        </p:txBody>
      </p:sp>
      <p:graphicFrame>
        <p:nvGraphicFramePr>
          <p:cNvPr id="5" name="表格 4"/>
          <p:cNvGraphicFramePr/>
          <p:nvPr>
            <p:custDataLst>
              <p:tags r:id="rId1"/>
            </p:custDataLst>
          </p:nvPr>
        </p:nvGraphicFramePr>
        <p:xfrm>
          <a:off x="1080135" y="1418590"/>
          <a:ext cx="9016365" cy="4605020"/>
        </p:xfrm>
        <a:graphic>
          <a:graphicData uri="http://schemas.openxmlformats.org/drawingml/2006/table">
            <a:tbl>
              <a:tblPr firstRow="1" bandRow="1">
                <a:tableStyleId>{5940675A-B579-460E-94D1-54222C63F5DA}</a:tableStyleId>
              </a:tblPr>
              <a:tblGrid>
                <a:gridCol w="3662680">
                  <a:extLst>
                    <a:ext uri="{9D8B030D-6E8A-4147-A177-3AD203B41FA5}">
                      <a16:colId xmlns:a16="http://schemas.microsoft.com/office/drawing/2014/main" val="20000"/>
                    </a:ext>
                  </a:extLst>
                </a:gridCol>
                <a:gridCol w="5353685">
                  <a:extLst>
                    <a:ext uri="{9D8B030D-6E8A-4147-A177-3AD203B41FA5}">
                      <a16:colId xmlns:a16="http://schemas.microsoft.com/office/drawing/2014/main" val="20001"/>
                    </a:ext>
                  </a:extLst>
                </a:gridCol>
              </a:tblGrid>
              <a:tr h="922020">
                <a:tc>
                  <a:txBody>
                    <a:bodyPr/>
                    <a:lstStyle/>
                    <a:p>
                      <a:pPr indent="0">
                        <a:buNone/>
                      </a:pPr>
                      <a:r>
                        <a:rPr lang="en-US" sz="1800" b="0">
                          <a:latin typeface="Consolas" panose="020B0609020204030204" charset="0"/>
                          <a:cs typeface="Consolas" panose="020B0609020204030204" charset="0"/>
                        </a:rPr>
                        <a:t>range(stop)</a:t>
                      </a:r>
                    </a:p>
                    <a:p>
                      <a:pPr indent="0">
                        <a:buNone/>
                      </a:pPr>
                      <a:r>
                        <a:rPr lang="en-US" sz="1800" b="0">
                          <a:latin typeface="Consolas" panose="020B0609020204030204" charset="0"/>
                          <a:cs typeface="Consolas" panose="020B0609020204030204" charset="0"/>
                        </a:rPr>
                        <a:t>range(start, stop[, step])</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返回具有惰性求值特点的range对象，其中包含左闭右开区间[start,stop)内以step为步长的整数，其中start默认为0，step默认为1</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51965">
                <a:tc>
                  <a:txBody>
                    <a:bodyPr/>
                    <a:lstStyle/>
                    <a:p>
                      <a:pPr indent="0">
                        <a:buNone/>
                      </a:pPr>
                      <a:r>
                        <a:rPr lang="en-US" sz="1800" b="0">
                          <a:latin typeface="Consolas" panose="020B0609020204030204" charset="0"/>
                          <a:cs typeface="Consolas" panose="020B0609020204030204" charset="0"/>
                        </a:rPr>
                        <a:t>reduce(function, sequence</a:t>
                      </a:r>
                    </a:p>
                    <a:p>
                      <a:pPr indent="0">
                        <a:buNone/>
                      </a:pPr>
                      <a:r>
                        <a:rPr lang="en-US" sz="1800" b="0">
                          <a:latin typeface="Consolas" panose="020B0609020204030204" charset="0"/>
                          <a:cs typeface="Consolas" panose="020B0609020204030204" charset="0"/>
                        </a:rPr>
                        <a:t>       [, initial])</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将双参数函数function以迭代的方式从左到右依次应用至</a:t>
                      </a:r>
                      <a:r>
                        <a:rPr lang="en-US" sz="1800" b="0">
                          <a:latin typeface="宋体" panose="02010600030101010101" pitchFamily="2" charset="-122"/>
                          <a:ea typeface="宋体" panose="02010600030101010101" pitchFamily="2" charset="-122"/>
                          <a:cs typeface="宋体" panose="02010600030101010101" pitchFamily="2" charset="-122"/>
                        </a:rPr>
                        <a:t>可迭代对象</a:t>
                      </a:r>
                      <a:r>
                        <a:rPr lang="en-US" sz="1800" b="0">
                          <a:latin typeface="Consolas" panose="020B0609020204030204" charset="0"/>
                          <a:cs typeface="Consolas" panose="020B0609020204030204" charset="0"/>
                        </a:rPr>
                        <a:t>sequence</a:t>
                      </a:r>
                      <a:r>
                        <a:rPr lang="en-US" sz="1800" b="0">
                          <a:latin typeface="宋体" panose="02010600030101010101" pitchFamily="2" charset="-122"/>
                          <a:ea typeface="宋体" panose="02010600030101010101" pitchFamily="2" charset="-122"/>
                          <a:cs typeface="宋体" panose="02010600030101010101" pitchFamily="2" charset="-122"/>
                        </a:rPr>
                        <a:t>的</a:t>
                      </a:r>
                      <a:r>
                        <a:rPr lang="en-US" sz="1800" b="0">
                          <a:latin typeface="Consolas" panose="020B0609020204030204" charset="0"/>
                          <a:cs typeface="Consolas" panose="020B0609020204030204" charset="0"/>
                        </a:rPr>
                        <a:t>每个元素，并把中间计算结果作为下一次</a:t>
                      </a:r>
                      <a:r>
                        <a:rPr lang="en-US" sz="1800" b="0">
                          <a:latin typeface="宋体" panose="02010600030101010101" pitchFamily="2" charset="-122"/>
                          <a:ea typeface="宋体" panose="02010600030101010101" pitchFamily="2" charset="-122"/>
                          <a:cs typeface="宋体" panose="02010600030101010101" pitchFamily="2" charset="-122"/>
                        </a:rPr>
                        <a:t>调用</a:t>
                      </a:r>
                      <a:r>
                        <a:rPr lang="en-US" sz="1800" b="0">
                          <a:latin typeface="Consolas" panose="020B0609020204030204" charset="0"/>
                          <a:cs typeface="Consolas" panose="020B0609020204030204" charset="0"/>
                        </a:rPr>
                        <a:t>函数function</a:t>
                      </a:r>
                      <a:r>
                        <a:rPr lang="en-US" sz="1800" b="0">
                          <a:latin typeface="宋体" panose="02010600030101010101" pitchFamily="2" charset="-122"/>
                          <a:ea typeface="宋体" panose="02010600030101010101" pitchFamily="2" charset="-122"/>
                          <a:cs typeface="宋体" panose="02010600030101010101" pitchFamily="2" charset="-122"/>
                        </a:rPr>
                        <a:t>时</a:t>
                      </a:r>
                      <a:r>
                        <a:rPr lang="en-US" sz="1800" b="0">
                          <a:latin typeface="Consolas" panose="020B0609020204030204" charset="0"/>
                          <a:cs typeface="Consolas" panose="020B0609020204030204" charset="0"/>
                        </a:rPr>
                        <a:t>的第一个参数，最终返回单个值作为结果</a:t>
                      </a:r>
                      <a:r>
                        <a:rPr lang="en-US" sz="1800" b="0">
                          <a:latin typeface="宋体" panose="02010600030101010101" pitchFamily="2" charset="-122"/>
                          <a:ea typeface="宋体" panose="02010600030101010101" pitchFamily="2" charset="-122"/>
                          <a:cs typeface="宋体" panose="02010600030101010101" pitchFamily="2" charset="-122"/>
                        </a:rPr>
                        <a:t>。</a:t>
                      </a:r>
                      <a:r>
                        <a:rPr lang="en-US" sz="1800" b="0">
                          <a:latin typeface="Consolas" panose="020B0609020204030204" charset="0"/>
                          <a:cs typeface="Consolas" panose="020B0609020204030204" charset="0"/>
                        </a:rPr>
                        <a:t>在Python 3.x中reduce()不是内置函数，需要从标准库functools中导入再使用</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1010">
                <a:tc>
                  <a:txBody>
                    <a:bodyPr/>
                    <a:lstStyle/>
                    <a:p>
                      <a:pPr indent="0">
                        <a:buNone/>
                      </a:pPr>
                      <a:r>
                        <a:rPr lang="en-US" sz="1800" b="0">
                          <a:latin typeface="Consolas" panose="020B0609020204030204" charset="0"/>
                          <a:cs typeface="Consolas" panose="020B0609020204030204" charset="0"/>
                        </a:rPr>
                        <a:t>reversed(sequence, /)</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a:t>
                      </a:r>
                      <a:r>
                        <a:rPr lang="en-US" sz="1800" b="0">
                          <a:latin typeface="宋体" panose="02010600030101010101" pitchFamily="2" charset="-122"/>
                          <a:ea typeface="宋体" panose="02010600030101010101" pitchFamily="2" charset="-122"/>
                          <a:cs typeface="宋体" panose="02010600030101010101" pitchFamily="2" charset="-122"/>
                        </a:rPr>
                        <a:t>可迭代对象</a:t>
                      </a:r>
                      <a:r>
                        <a:rPr lang="en-US" sz="1800" b="0">
                          <a:latin typeface="Consolas" panose="020B0609020204030204" charset="0"/>
                          <a:cs typeface="Consolas" panose="020B0609020204030204" charset="0"/>
                        </a:rPr>
                        <a:t>sequence</a:t>
                      </a:r>
                      <a:r>
                        <a:rPr lang="en-US" sz="1800" b="0">
                          <a:latin typeface="宋体" panose="02010600030101010101" pitchFamily="2" charset="-122"/>
                          <a:ea typeface="宋体" panose="02010600030101010101" pitchFamily="2" charset="-122"/>
                          <a:cs typeface="宋体" panose="02010600030101010101" pitchFamily="2" charset="-122"/>
                        </a:rPr>
                        <a:t>（不能是迭代器对象）</a:t>
                      </a:r>
                      <a:r>
                        <a:rPr lang="en-US" sz="1800" b="0">
                          <a:latin typeface="Consolas" panose="020B0609020204030204" charset="0"/>
                          <a:cs typeface="Consolas" panose="020B0609020204030204" charset="0"/>
                        </a:rPr>
                        <a:t>中所有元素逆序后组成的迭代器对象</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82395">
                <a:tc>
                  <a:txBody>
                    <a:bodyPr/>
                    <a:lstStyle/>
                    <a:p>
                      <a:pPr indent="0">
                        <a:buNone/>
                      </a:pPr>
                      <a:r>
                        <a:rPr lang="en-US" sz="1800" b="0">
                          <a:latin typeface="Consolas" panose="020B0609020204030204" charset="0"/>
                          <a:cs typeface="Consolas" panose="020B0609020204030204" charset="0"/>
                        </a:rPr>
                        <a:t>round(number, ndigits=None)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对</a:t>
                      </a:r>
                      <a:r>
                        <a:rPr lang="en-US" sz="1800" b="0">
                          <a:latin typeface="宋体" panose="02010600030101010101" pitchFamily="2" charset="-122"/>
                          <a:ea typeface="宋体" panose="02010600030101010101" pitchFamily="2" charset="-122"/>
                          <a:cs typeface="宋体" panose="02010600030101010101" pitchFamily="2" charset="-122"/>
                        </a:rPr>
                        <a:t>实数</a:t>
                      </a:r>
                      <a:r>
                        <a:rPr lang="en-US" sz="1800" b="0">
                          <a:latin typeface="Consolas" panose="020B0609020204030204" charset="0"/>
                          <a:cs typeface="Consolas" panose="020B0609020204030204" charset="0"/>
                        </a:rPr>
                        <a:t>number进行四舍五入，若不指定小数位数ndigits则返回整数，参数ndigits可以为负数。最终结果最多保留ndigits位小数，</a:t>
                      </a:r>
                      <a:r>
                        <a:rPr lang="en-US" sz="1800" b="0">
                          <a:latin typeface="宋体" panose="02010600030101010101" pitchFamily="2" charset="-122"/>
                          <a:ea typeface="宋体" panose="02010600030101010101" pitchFamily="2" charset="-122"/>
                          <a:cs typeface="宋体" panose="02010600030101010101" pitchFamily="2" charset="-122"/>
                        </a:rPr>
                        <a:t>参数number</a:t>
                      </a:r>
                      <a:r>
                        <a:rPr lang="en-US" sz="1800" b="0">
                          <a:latin typeface="Consolas" panose="020B0609020204030204" charset="0"/>
                          <a:cs typeface="Consolas" panose="020B0609020204030204" charset="0"/>
                        </a:rPr>
                        <a:t>的</a:t>
                      </a:r>
                      <a:r>
                        <a:rPr lang="en-US" sz="1800" b="0">
                          <a:latin typeface="宋体" panose="02010600030101010101" pitchFamily="2" charset="-122"/>
                          <a:ea typeface="宋体" panose="02010600030101010101" pitchFamily="2" charset="-122"/>
                          <a:cs typeface="宋体" panose="02010600030101010101" pitchFamily="2" charset="-122"/>
                        </a:rPr>
                        <a:t>实际</a:t>
                      </a:r>
                      <a:r>
                        <a:rPr lang="en-US" sz="1800" b="0">
                          <a:latin typeface="Consolas" panose="020B0609020204030204" charset="0"/>
                          <a:cs typeface="Consolas" panose="020B0609020204030204" charset="0"/>
                        </a:rPr>
                        <a:t>小数</a:t>
                      </a:r>
                      <a:r>
                        <a:rPr lang="en-US" sz="1800" b="0">
                          <a:latin typeface="宋体" panose="02010600030101010101" pitchFamily="2" charset="-122"/>
                          <a:ea typeface="宋体" panose="02010600030101010101" pitchFamily="2" charset="-122"/>
                          <a:cs typeface="宋体" panose="02010600030101010101" pitchFamily="2" charset="-122"/>
                        </a:rPr>
                        <a:t>位数</a:t>
                      </a:r>
                      <a:r>
                        <a:rPr lang="en-US" sz="1800" b="0">
                          <a:latin typeface="Consolas" panose="020B0609020204030204" charset="0"/>
                          <a:cs typeface="Consolas" panose="020B0609020204030204" charset="0"/>
                        </a:rPr>
                        <a:t>少于ndigits</a:t>
                      </a:r>
                      <a:r>
                        <a:rPr lang="en-US" sz="1800" b="0">
                          <a:latin typeface="宋体" panose="02010600030101010101" pitchFamily="2" charset="-122"/>
                          <a:ea typeface="宋体" panose="02010600030101010101" pitchFamily="2" charset="-122"/>
                          <a:cs typeface="宋体" panose="02010600030101010101" pitchFamily="2" charset="-122"/>
                        </a:rPr>
                        <a:t>时直接返回</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65</a:t>
            </a:fld>
            <a:endParaRPr lang="zh-CN" altLang="en-US"/>
          </a:p>
        </p:txBody>
      </p:sp>
      <p:graphicFrame>
        <p:nvGraphicFramePr>
          <p:cNvPr id="5" name="表格 4"/>
          <p:cNvGraphicFramePr/>
          <p:nvPr>
            <p:custDataLst>
              <p:tags r:id="rId1"/>
            </p:custDataLst>
          </p:nvPr>
        </p:nvGraphicFramePr>
        <p:xfrm>
          <a:off x="953770" y="1388110"/>
          <a:ext cx="9309735" cy="5028565"/>
        </p:xfrm>
        <a:graphic>
          <a:graphicData uri="http://schemas.openxmlformats.org/drawingml/2006/table">
            <a:tbl>
              <a:tblPr firstRow="1" bandRow="1">
                <a:tableStyleId>{5940675A-B579-460E-94D1-54222C63F5DA}</a:tableStyleId>
              </a:tblPr>
              <a:tblGrid>
                <a:gridCol w="3731260">
                  <a:extLst>
                    <a:ext uri="{9D8B030D-6E8A-4147-A177-3AD203B41FA5}">
                      <a16:colId xmlns:a16="http://schemas.microsoft.com/office/drawing/2014/main" val="20000"/>
                    </a:ext>
                  </a:extLst>
                </a:gridCol>
                <a:gridCol w="5578475">
                  <a:extLst>
                    <a:ext uri="{9D8B030D-6E8A-4147-A177-3AD203B41FA5}">
                      <a16:colId xmlns:a16="http://schemas.microsoft.com/office/drawing/2014/main" val="20001"/>
                    </a:ext>
                  </a:extLst>
                </a:gridCol>
              </a:tblGrid>
              <a:tr h="1691640">
                <a:tc>
                  <a:txBody>
                    <a:bodyPr/>
                    <a:lstStyle/>
                    <a:p>
                      <a:pPr indent="0">
                        <a:buNone/>
                      </a:pPr>
                      <a:r>
                        <a:rPr lang="en-US" sz="1800" b="0">
                          <a:latin typeface="Consolas" panose="020B0609020204030204" charset="0"/>
                          <a:cs typeface="Consolas" panose="020B0609020204030204" charset="0"/>
                        </a:rPr>
                        <a:t>sorted(iterable, /, *, </a:t>
                      </a:r>
                    </a:p>
                    <a:p>
                      <a:pPr indent="0">
                        <a:buNone/>
                      </a:pPr>
                      <a:r>
                        <a:rPr lang="en-US" sz="1800" b="0">
                          <a:latin typeface="Consolas" panose="020B0609020204030204" charset="0"/>
                          <a:cs typeface="Consolas" panose="020B0609020204030204" charset="0"/>
                        </a:rPr>
                        <a:t>       key=None, </a:t>
                      </a:r>
                    </a:p>
                    <a:p>
                      <a:pPr indent="0">
                        <a:buNone/>
                      </a:pPr>
                      <a:r>
                        <a:rPr lang="en-US" sz="1800" b="0">
                          <a:latin typeface="Consolas" panose="020B0609020204030204" charset="0"/>
                          <a:cs typeface="Consolas" panose="020B0609020204030204" charset="0"/>
                        </a:rPr>
                        <a:t>       reverse=False)</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a:t>
                      </a:r>
                      <a:r>
                        <a:rPr lang="en-US" sz="1800" b="0">
                          <a:latin typeface="宋体" panose="02010600030101010101" pitchFamily="2" charset="-122"/>
                          <a:ea typeface="宋体" panose="02010600030101010101" pitchFamily="2" charset="-122"/>
                          <a:cs typeface="宋体" panose="02010600030101010101" pitchFamily="2" charset="-122"/>
                        </a:rPr>
                        <a:t>可迭代对象iterable中所有元素</a:t>
                      </a:r>
                      <a:r>
                        <a:rPr lang="en-US" sz="1800" b="0">
                          <a:latin typeface="Consolas" panose="020B0609020204030204" charset="0"/>
                          <a:cs typeface="Consolas" panose="020B0609020204030204" charset="0"/>
                        </a:rPr>
                        <a:t>排序后</a:t>
                      </a:r>
                      <a:r>
                        <a:rPr lang="en-US" sz="1800" b="0">
                          <a:latin typeface="宋体" panose="02010600030101010101" pitchFamily="2" charset="-122"/>
                          <a:ea typeface="宋体" panose="02010600030101010101" pitchFamily="2" charset="-122"/>
                          <a:cs typeface="宋体" panose="02010600030101010101" pitchFamily="2" charset="-122"/>
                        </a:rPr>
                        <a:t>组成的</a:t>
                      </a:r>
                      <a:r>
                        <a:rPr lang="en-US" sz="1800" b="0">
                          <a:latin typeface="Consolas" panose="020B0609020204030204" charset="0"/>
                          <a:cs typeface="Consolas" panose="020B0609020204030204" charset="0"/>
                        </a:rPr>
                        <a:t>列表，其中参数iterable表示要排序的</a:t>
                      </a:r>
                      <a:r>
                        <a:rPr lang="en-US" sz="1800" b="0">
                          <a:latin typeface="宋体" panose="02010600030101010101" pitchFamily="2" charset="-122"/>
                          <a:ea typeface="宋体" panose="02010600030101010101" pitchFamily="2" charset="-122"/>
                          <a:cs typeface="宋体" panose="02010600030101010101" pitchFamily="2" charset="-122"/>
                        </a:rPr>
                        <a:t>可</a:t>
                      </a:r>
                      <a:r>
                        <a:rPr lang="en-US" sz="1800" b="0">
                          <a:latin typeface="Consolas" panose="020B0609020204030204" charset="0"/>
                          <a:cs typeface="Consolas" panose="020B0609020204030204" charset="0"/>
                        </a:rPr>
                        <a:t>迭代对象</a:t>
                      </a:r>
                      <a:r>
                        <a:rPr lang="en-US" sz="1800" b="0">
                          <a:latin typeface="宋体" panose="02010600030101010101" pitchFamily="2" charset="-122"/>
                          <a:ea typeface="宋体" panose="02010600030101010101" pitchFamily="2" charset="-122"/>
                          <a:cs typeface="宋体" panose="02010600030101010101" pitchFamily="2" charset="-122"/>
                        </a:rPr>
                        <a:t>并且必须以位置参数的形式传递</a:t>
                      </a:r>
                      <a:r>
                        <a:rPr lang="en-US" sz="1800" b="0">
                          <a:latin typeface="Consolas" panose="020B0609020204030204" charset="0"/>
                          <a:cs typeface="Consolas" panose="020B0609020204030204" charset="0"/>
                        </a:rPr>
                        <a:t>，参数key用来指定排序规则或依据，参数reverse用来指定升序或降序</a:t>
                      </a:r>
                      <a:r>
                        <a:rPr lang="en-US" sz="1800" b="0">
                          <a:latin typeface="宋体" panose="02010600030101010101" pitchFamily="2" charset="-122"/>
                          <a:ea typeface="宋体" panose="02010600030101010101" pitchFamily="2" charset="-122"/>
                          <a:cs typeface="宋体" panose="02010600030101010101" pitchFamily="2" charset="-122"/>
                        </a:rPr>
                        <a:t>（</a:t>
                      </a:r>
                      <a:r>
                        <a:rPr lang="en-US" sz="1800" b="0">
                          <a:latin typeface="Consolas" panose="020B0609020204030204" charset="0"/>
                          <a:cs typeface="Consolas" panose="020B0609020204030204" charset="0"/>
                        </a:rPr>
                        <a:t>默认</a:t>
                      </a:r>
                      <a:r>
                        <a:rPr lang="en-US" sz="1800" b="0">
                          <a:latin typeface="宋体" panose="02010600030101010101" pitchFamily="2" charset="-122"/>
                          <a:ea typeface="宋体" panose="02010600030101010101" pitchFamily="2" charset="-122"/>
                          <a:cs typeface="宋体" panose="02010600030101010101" pitchFamily="2" charset="-122"/>
                        </a:rPr>
                        <a:t>值False表示</a:t>
                      </a:r>
                      <a:r>
                        <a:rPr lang="en-US" sz="1800" b="0">
                          <a:latin typeface="Consolas" panose="020B0609020204030204" charset="0"/>
                          <a:cs typeface="Consolas" panose="020B0609020204030204" charset="0"/>
                        </a:rPr>
                        <a:t>升序</a:t>
                      </a:r>
                      <a:r>
                        <a:rPr lang="en-US" sz="1800" b="0">
                          <a:latin typeface="宋体" panose="02010600030101010101" pitchFamily="2" charset="-122"/>
                          <a:ea typeface="宋体" panose="02010600030101010101" pitchFamily="2" charset="-122"/>
                          <a:cs typeface="宋体" panose="02010600030101010101" pitchFamily="2" charset="-122"/>
                        </a:rPr>
                        <a:t>），使用参数key和reverse时必须以关键参数的形式传递</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4535">
                <a:tc>
                  <a:txBody>
                    <a:bodyPr/>
                    <a:lstStyle/>
                    <a:p>
                      <a:pPr indent="0">
                        <a:buNone/>
                      </a:pPr>
                      <a:r>
                        <a:rPr lang="en-US" sz="1800" b="0">
                          <a:latin typeface="Consolas" panose="020B0609020204030204" charset="0"/>
                          <a:cs typeface="Consolas" panose="020B0609020204030204" charset="0"/>
                        </a:rPr>
                        <a:t>str(object='')</a:t>
                      </a:r>
                    </a:p>
                    <a:p>
                      <a:pPr indent="0">
                        <a:buNone/>
                      </a:pPr>
                      <a:r>
                        <a:rPr lang="en-US" sz="1800" b="0">
                          <a:latin typeface="Consolas" panose="020B0609020204030204" charset="0"/>
                          <a:cs typeface="Consolas" panose="020B0609020204030204" charset="0"/>
                        </a:rPr>
                        <a:t>str(bytes_or_buffer</a:t>
                      </a:r>
                    </a:p>
                    <a:p>
                      <a:pPr indent="0">
                        <a:buNone/>
                      </a:pPr>
                      <a:r>
                        <a:rPr lang="en-US" sz="1800" b="0">
                          <a:latin typeface="Consolas" panose="020B0609020204030204" charset="0"/>
                          <a:cs typeface="Consolas" panose="020B0609020204030204" charset="0"/>
                        </a:rPr>
                        <a:t>    [, encoding[, errors]])</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创建字符串对象或者把字节串使用参数encoding指定的编码格式转换为字符串，直接调用str()不加参数时返回空字符串''</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3235">
                <a:tc>
                  <a:txBody>
                    <a:bodyPr/>
                    <a:lstStyle/>
                    <a:p>
                      <a:pPr indent="0">
                        <a:buNone/>
                      </a:pPr>
                      <a:r>
                        <a:rPr lang="en-US" sz="1800" b="0">
                          <a:latin typeface="Consolas" panose="020B0609020204030204" charset="0"/>
                          <a:cs typeface="Consolas" panose="020B0609020204030204" charset="0"/>
                        </a:rPr>
                        <a:t>sum(iterable, /, start=0)</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返回</a:t>
                      </a:r>
                      <a:r>
                        <a:rPr lang="en-US" sz="1800" b="0">
                          <a:latin typeface="宋体" panose="02010600030101010101" pitchFamily="2" charset="-122"/>
                          <a:ea typeface="宋体" panose="02010600030101010101" pitchFamily="2" charset="-122"/>
                          <a:cs typeface="宋体" panose="02010600030101010101" pitchFamily="2" charset="-122"/>
                        </a:rPr>
                        <a:t>可迭代对象</a:t>
                      </a:r>
                      <a:r>
                        <a:rPr lang="en-US" sz="1800" b="0">
                          <a:latin typeface="Consolas" panose="020B0609020204030204" charset="0"/>
                          <a:cs typeface="Consolas" panose="020B0609020204030204" charset="0"/>
                        </a:rPr>
                        <a:t>iterable中所有元素之和再加上start的结果，参数start默认值为0</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1935">
                <a:tc>
                  <a:txBody>
                    <a:bodyPr/>
                    <a:lstStyle/>
                    <a:p>
                      <a:pPr indent="0">
                        <a:buNone/>
                      </a:pPr>
                      <a:r>
                        <a:rPr lang="en-US" sz="1800" b="0">
                          <a:latin typeface="Consolas" panose="020B0609020204030204" charset="0"/>
                          <a:cs typeface="Consolas" panose="020B0609020204030204" charset="0"/>
                        </a:rPr>
                        <a:t>type(object)</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查看对象类型</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91005">
                <a:tc>
                  <a:txBody>
                    <a:bodyPr/>
                    <a:lstStyle/>
                    <a:p>
                      <a:pPr indent="0">
                        <a:buNone/>
                      </a:pPr>
                      <a:r>
                        <a:rPr lang="en-US" sz="1800" b="0">
                          <a:latin typeface="Consolas" panose="020B0609020204030204" charset="0"/>
                          <a:cs typeface="Consolas" panose="020B0609020204030204" charset="0"/>
                        </a:rPr>
                        <a:t>zip(*iterables)</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Consolas" panose="020B0609020204030204" charset="0"/>
                          <a:cs typeface="Consolas" panose="020B0609020204030204" charset="0"/>
                        </a:rPr>
                        <a:t>组合多个可迭代对象中对应位置上的元素，返回zip对象</a:t>
                      </a:r>
                      <a:r>
                        <a:rPr lang="en-US" sz="1800" b="0">
                          <a:latin typeface="宋体" panose="02010600030101010101" pitchFamily="2" charset="-122"/>
                          <a:ea typeface="宋体" panose="02010600030101010101" pitchFamily="2" charset="-122"/>
                          <a:cs typeface="宋体" panose="02010600030101010101" pitchFamily="2" charset="-122"/>
                        </a:rPr>
                        <a:t>（属于迭代器对象）</a:t>
                      </a:r>
                      <a:r>
                        <a:rPr lang="en-US" sz="1800" b="0">
                          <a:latin typeface="Consolas" panose="020B0609020204030204" charset="0"/>
                          <a:cs typeface="Consolas" panose="020B0609020204030204" charset="0"/>
                        </a:rPr>
                        <a:t>，其中每个元素为(seq1[i], seq2[i], ...)形式的元组</a:t>
                      </a:r>
                      <a:r>
                        <a:rPr lang="en-US" sz="1800" b="0">
                          <a:latin typeface="宋体" panose="02010600030101010101" pitchFamily="2" charset="-122"/>
                          <a:ea typeface="宋体" panose="02010600030101010101" pitchFamily="2" charset="-122"/>
                          <a:cs typeface="宋体" panose="02010600030101010101" pitchFamily="2" charset="-122"/>
                        </a:rPr>
                        <a:t>（其中seq1、seq2表示参数iterables中的每个可迭代对象）</a:t>
                      </a:r>
                      <a:r>
                        <a:rPr lang="en-US" sz="1800" b="0">
                          <a:latin typeface="Consolas" panose="020B0609020204030204" charset="0"/>
                          <a:cs typeface="Consolas" panose="020B0609020204030204" charset="0"/>
                        </a:rPr>
                        <a:t>，最终结果中包含的元素个数取决于</a:t>
                      </a:r>
                      <a:r>
                        <a:rPr lang="en-US" sz="1800" b="0">
                          <a:latin typeface="宋体" panose="02010600030101010101" pitchFamily="2" charset="-122"/>
                          <a:ea typeface="宋体" panose="02010600030101010101" pitchFamily="2" charset="-122"/>
                          <a:cs typeface="宋体" panose="02010600030101010101" pitchFamily="2" charset="-122"/>
                        </a:rPr>
                        <a:t>参数iterables中所有</a:t>
                      </a:r>
                      <a:r>
                        <a:rPr lang="en-US" sz="1800" b="0">
                          <a:latin typeface="Consolas" panose="020B0609020204030204" charset="0"/>
                          <a:cs typeface="Consolas" panose="020B0609020204030204" charset="0"/>
                        </a:rPr>
                        <a:t>可迭代对象中最短的那个</a:t>
                      </a:r>
                      <a:endParaRPr lang="en-US" altLang="en-US" sz="1800" b="0">
                        <a:latin typeface="Consolas" panose="020B0609020204030204" charset="0"/>
                        <a:ea typeface="Consolas" panose="020B0609020204030204" charset="0"/>
                        <a:cs typeface="Consolas" panose="020B0609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3" name="内容占位符 2"/>
          <p:cNvSpPr>
            <a:spLocks noGrp="1"/>
          </p:cNvSpPr>
          <p:nvPr>
            <p:ph idx="1"/>
          </p:nvPr>
        </p:nvSpPr>
        <p:spPr/>
        <p:txBody>
          <a:bodyPr/>
          <a:lstStyle/>
          <a:p>
            <a:pPr marL="0" indent="0">
              <a:lnSpc>
                <a:spcPct val="140000"/>
              </a:lnSpc>
              <a:buNone/>
            </a:pPr>
            <a:r>
              <a:rPr lang="zh-CN" altLang="en-US"/>
              <a:t>（1）内置函数input(prompt=None, /)用来在屏幕上输出参数prompt指定的提示信息然后接收用户的键盘输入，用户输入以回车键表示结束。不论用户输入什么内容，input()一律</a:t>
            </a:r>
            <a:r>
              <a:rPr lang="zh-CN" altLang="en-US">
                <a:solidFill>
                  <a:srgbClr val="FF0000"/>
                </a:solidFill>
              </a:rPr>
              <a:t>返回字符串</a:t>
            </a:r>
            <a:r>
              <a:rPr lang="zh-CN" altLang="en-US"/>
              <a:t>（不包含最后的回车键），必要的时候可以使用内置函数int()、float()或eval()对用户输入的内容进行类型转换。使用内置函数eval()对用户提交的字符串进行求值之前必须检查并确认字符串是安全的，或者改用标准库函数ast.literal_eval()。</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66</a:t>
            </a:fld>
            <a:endParaRPr lang="zh-CN" alt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3" name="内容占位符 2"/>
          <p:cNvSpPr>
            <a:spLocks noGrp="1"/>
          </p:cNvSpPr>
          <p:nvPr>
            <p:ph idx="1"/>
          </p:nvPr>
        </p:nvSpPr>
        <p:spPr/>
        <p:txBody>
          <a:bodyPr>
            <a:normAutofit/>
          </a:bodyPr>
          <a:lstStyle/>
          <a:p>
            <a:pPr marL="0" indent="0">
              <a:lnSpc>
                <a:spcPct val="110000"/>
              </a:lnSpc>
              <a:buNone/>
            </a:pPr>
            <a:r>
              <a:rPr lang="zh-CN" altLang="en-US" sz="2000"/>
              <a:t># 直接把input()函数的返回值作为int()函数的参数转换为整数</a:t>
            </a:r>
          </a:p>
          <a:p>
            <a:pPr marL="0" indent="0">
              <a:lnSpc>
                <a:spcPct val="110000"/>
              </a:lnSpc>
              <a:buNone/>
            </a:pPr>
            <a:r>
              <a:rPr lang="zh-CN" altLang="en-US" sz="2000"/>
              <a:t># 如果输入的内容无法转换为整数，代码会抛出异常</a:t>
            </a:r>
          </a:p>
          <a:p>
            <a:pPr marL="0" indent="0">
              <a:lnSpc>
                <a:spcPct val="110000"/>
              </a:lnSpc>
              <a:buNone/>
            </a:pPr>
            <a:r>
              <a:rPr lang="zh-CN" altLang="en-US" sz="2000"/>
              <a:t>num = int(input('请输入一个大于2的自然数：'))</a:t>
            </a:r>
          </a:p>
          <a:p>
            <a:pPr marL="0" indent="0">
              <a:lnSpc>
                <a:spcPct val="110000"/>
              </a:lnSpc>
              <a:buNone/>
            </a:pPr>
            <a:r>
              <a:rPr lang="zh-CN" altLang="en-US" sz="2000"/>
              <a:t># 对2的余数为1的整数为奇数，能被2整除的整数为偶数</a:t>
            </a:r>
          </a:p>
          <a:p>
            <a:pPr marL="0" indent="0">
              <a:lnSpc>
                <a:spcPct val="110000"/>
              </a:lnSpc>
              <a:buNone/>
            </a:pPr>
            <a:r>
              <a:rPr lang="zh-CN" altLang="en-US" sz="2000"/>
              <a:t>if num%2 == 1:</a:t>
            </a:r>
          </a:p>
          <a:p>
            <a:pPr marL="0" indent="0">
              <a:lnSpc>
                <a:spcPct val="110000"/>
              </a:lnSpc>
              <a:buNone/>
            </a:pPr>
            <a:r>
              <a:rPr lang="zh-CN" altLang="en-US" sz="2000"/>
              <a:t>    print('这是个奇数。')</a:t>
            </a:r>
          </a:p>
          <a:p>
            <a:pPr marL="0" indent="0">
              <a:lnSpc>
                <a:spcPct val="110000"/>
              </a:lnSpc>
              <a:buNone/>
            </a:pPr>
            <a:r>
              <a:rPr lang="zh-CN" altLang="en-US" sz="2000"/>
              <a:t>else:</a:t>
            </a:r>
          </a:p>
          <a:p>
            <a:pPr marL="0" indent="0">
              <a:lnSpc>
                <a:spcPct val="110000"/>
              </a:lnSpc>
              <a:buNone/>
            </a:pPr>
            <a:r>
              <a:rPr lang="zh-CN" altLang="en-US" sz="2000"/>
              <a:t>    print('这是个偶数。')</a:t>
            </a:r>
          </a:p>
          <a:p>
            <a:pPr marL="0" indent="0">
              <a:lnSpc>
                <a:spcPct val="110000"/>
              </a:lnSpc>
              <a:buNone/>
            </a:pPr>
            <a:r>
              <a:rPr lang="zh-CN" altLang="en-US" sz="2000"/>
              <a:t># 使用input()函数接收列表、元组、字典、集合等类型的数据时</a:t>
            </a:r>
          </a:p>
          <a:p>
            <a:pPr marL="0" indent="0">
              <a:lnSpc>
                <a:spcPct val="110000"/>
              </a:lnSpc>
              <a:buNone/>
            </a:pPr>
            <a:r>
              <a:rPr lang="zh-CN" altLang="en-US" sz="2000"/>
              <a:t># 需要使用eval()函数进行转换，不能使用list()、tuple()、dict()、set()</a:t>
            </a:r>
          </a:p>
          <a:p>
            <a:pPr marL="0" indent="0">
              <a:lnSpc>
                <a:spcPct val="110000"/>
              </a:lnSpc>
              <a:buNone/>
            </a:pPr>
            <a:r>
              <a:rPr lang="zh-CN" altLang="en-US" sz="2000"/>
              <a:t>lst = eval(input('请输入一个包含若干大于2的自然数的列表：'))</a:t>
            </a:r>
          </a:p>
          <a:p>
            <a:pPr marL="0" indent="0">
              <a:lnSpc>
                <a:spcPct val="110000"/>
              </a:lnSpc>
              <a:buNone/>
            </a:pPr>
            <a:r>
              <a:rPr lang="zh-CN" altLang="en-US" sz="2000"/>
              <a:t>print('列表中所有元素之和为：', sum(lst))</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67</a:t>
            </a:fld>
            <a:endParaRPr lang="zh-CN"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3" name="内容占位符 2"/>
          <p:cNvSpPr>
            <a:spLocks noGrp="1"/>
          </p:cNvSpPr>
          <p:nvPr>
            <p:ph idx="1"/>
          </p:nvPr>
        </p:nvSpPr>
        <p:spPr/>
        <p:txBody>
          <a:bodyPr/>
          <a:lstStyle/>
          <a:p>
            <a:pPr marL="0" indent="0">
              <a:lnSpc>
                <a:spcPct val="140000"/>
              </a:lnSpc>
              <a:buNone/>
            </a:pPr>
            <a:r>
              <a:rPr lang="zh-CN" altLang="en-US"/>
              <a:t>（2）内置函数print()用于以指定的格式输出信息，完整语法为：</a:t>
            </a:r>
          </a:p>
          <a:p>
            <a:pPr marL="0" indent="0">
              <a:lnSpc>
                <a:spcPct val="140000"/>
              </a:lnSpc>
              <a:buNone/>
            </a:pPr>
            <a:r>
              <a:rPr lang="zh-CN" altLang="en-US" sz="2000"/>
              <a:t>print(value, ..., sep=' ', end='\n', file=sys.stdout, flush=False)</a:t>
            </a:r>
          </a:p>
          <a:p>
            <a:pPr marL="0" indent="0">
              <a:lnSpc>
                <a:spcPct val="140000"/>
              </a:lnSpc>
              <a:buNone/>
            </a:pPr>
            <a:r>
              <a:rPr lang="zh-CN" altLang="en-US" sz="2000"/>
              <a:t>其中</a:t>
            </a:r>
          </a:p>
          <a:p>
            <a:pPr>
              <a:lnSpc>
                <a:spcPct val="140000"/>
              </a:lnSpc>
            </a:pPr>
            <a:r>
              <a:rPr lang="zh-CN" altLang="en-US" sz="2000"/>
              <a:t>sep参数之前为准备输出的表达式（可以有任意多个，必须以位置参数的形式传递）；</a:t>
            </a:r>
          </a:p>
          <a:p>
            <a:pPr>
              <a:lnSpc>
                <a:spcPct val="140000"/>
              </a:lnSpc>
            </a:pPr>
            <a:r>
              <a:rPr lang="zh-CN" altLang="en-US" sz="2000"/>
              <a:t>sep参数用于指定相邻数据之间的分隔符，默认为空格；</a:t>
            </a:r>
          </a:p>
          <a:p>
            <a:pPr>
              <a:lnSpc>
                <a:spcPct val="140000"/>
              </a:lnSpc>
            </a:pPr>
            <a:r>
              <a:rPr lang="zh-CN" altLang="en-US" sz="2000"/>
              <a:t>end参数表示输出完所有数据之后的结束符，默认为换行符；</a:t>
            </a:r>
          </a:p>
          <a:p>
            <a:pPr>
              <a:lnSpc>
                <a:spcPct val="140000"/>
              </a:lnSpc>
            </a:pPr>
            <a:r>
              <a:rPr lang="zh-CN" altLang="en-US" sz="2000"/>
              <a:t>file参数用来指定输出的去向，默认为标准控制台；</a:t>
            </a:r>
          </a:p>
          <a:p>
            <a:pPr>
              <a:lnSpc>
                <a:spcPct val="140000"/>
              </a:lnSpc>
            </a:pPr>
            <a:r>
              <a:rPr lang="zh-CN" altLang="en-US" sz="2000"/>
              <a:t>flush参数用来指定是否立刻输出内容而不是先暂存到缓冲区。</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68</a:t>
            </a:fld>
            <a:endParaRPr lang="zh-CN" alt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3" name="内容占位符 2"/>
          <p:cNvSpPr>
            <a:spLocks noGrp="1"/>
          </p:cNvSpPr>
          <p:nvPr>
            <p:ph idx="1"/>
          </p:nvPr>
        </p:nvSpPr>
        <p:spPr/>
        <p:txBody>
          <a:bodyPr>
            <a:noAutofit/>
          </a:bodyPr>
          <a:lstStyle/>
          <a:p>
            <a:pPr marL="0" indent="0">
              <a:buNone/>
            </a:pPr>
            <a:r>
              <a:rPr lang="zh-CN" altLang="en-US" sz="1600"/>
              <a:t>import datetime</a:t>
            </a:r>
          </a:p>
          <a:p>
            <a:pPr marL="0" indent="0">
              <a:buNone/>
            </a:pPr>
            <a:endParaRPr lang="zh-CN" altLang="en-US" sz="1600"/>
          </a:p>
          <a:p>
            <a:pPr marL="0" indent="0">
              <a:buNone/>
            </a:pPr>
            <a:r>
              <a:rPr lang="zh-CN" altLang="en-US" sz="1600"/>
              <a:t>print(1, 2, 3, 4, 5)            # 默认情况，使用空格作为分隔符</a:t>
            </a:r>
          </a:p>
          <a:p>
            <a:pPr marL="0" indent="0">
              <a:buNone/>
            </a:pPr>
            <a:r>
              <a:rPr lang="zh-CN" altLang="en-US" sz="1600"/>
              <a:t>print(1, 2, 3, 4, 5, sep=',') </a:t>
            </a:r>
            <a:r>
              <a:rPr lang="en-US" altLang="zh-CN" sz="1600"/>
              <a:t> </a:t>
            </a:r>
            <a:r>
              <a:rPr lang="zh-CN" altLang="en-US" sz="1600"/>
              <a:t> # 指定使用逗号作为分隔符</a:t>
            </a:r>
          </a:p>
          <a:p>
            <a:pPr marL="0" indent="0">
              <a:buNone/>
            </a:pPr>
            <a:r>
              <a:rPr lang="zh-CN" altLang="en-US" sz="1600"/>
              <a:t>print(3, 5, 7, end=' ')         # 输出完所有数据之后，以空格结束，不换行</a:t>
            </a:r>
          </a:p>
          <a:p>
            <a:pPr marL="0" indent="0">
              <a:buNone/>
            </a:pPr>
            <a:r>
              <a:rPr lang="zh-CN" altLang="en-US" sz="1600"/>
              <a:t>print(9, 11, 13)                # 在同一行继续输出</a:t>
            </a:r>
          </a:p>
          <a:p>
            <a:pPr marL="0" indent="0">
              <a:buNone/>
            </a:pPr>
            <a:r>
              <a:rPr lang="zh-CN" altLang="en-US" sz="1600"/>
              <a:t>width = 20</a:t>
            </a:r>
          </a:p>
          <a:p>
            <a:pPr marL="0" indent="0">
              <a:buNone/>
            </a:pPr>
            <a:r>
              <a:rPr lang="zh-CN" altLang="en-US" sz="1600"/>
              <a:t>height = 10</a:t>
            </a:r>
          </a:p>
          <a:p>
            <a:pPr marL="0" indent="0">
              <a:buNone/>
            </a:pPr>
            <a:r>
              <a:rPr lang="zh-CN" altLang="en-US" sz="1600"/>
              <a:t># 在字符串前面加字母f表示格式化，把大括号内的变量或表达式替换为具体的值</a:t>
            </a:r>
          </a:p>
          <a:p>
            <a:pPr marL="0" indent="0">
              <a:buNone/>
            </a:pPr>
            <a:r>
              <a:rPr lang="zh-CN" altLang="en-US" sz="1600"/>
              <a:t># 下面的用法只适用于Python 3.8之后的新版本，如果使用较低版本的Python，可以把大括号内的等于号删除</a:t>
            </a:r>
          </a:p>
          <a:p>
            <a:pPr marL="0" indent="0">
              <a:buNone/>
            </a:pPr>
            <a:r>
              <a:rPr lang="zh-CN" altLang="en-US" sz="1600"/>
              <a:t>print(f'{width=},{height=},area={width*height}')</a:t>
            </a:r>
          </a:p>
          <a:p>
            <a:pPr marL="0" indent="0">
              <a:buNone/>
            </a:pPr>
            <a:r>
              <a:rPr lang="zh-CN" altLang="en-US" sz="1600"/>
              <a:t>today = datetime.date.today()</a:t>
            </a:r>
            <a:r>
              <a:rPr lang="en-US" altLang="zh-CN" sz="1600"/>
              <a:t>   </a:t>
            </a:r>
            <a:r>
              <a:rPr lang="zh-CN" altLang="en-US" sz="1600">
                <a:sym typeface="+mn-ea"/>
              </a:rPr>
              <a:t># 获取今天的日期</a:t>
            </a:r>
            <a:endParaRPr lang="zh-CN" altLang="en-US" sz="1600"/>
          </a:p>
          <a:p>
            <a:pPr marL="0" indent="0">
              <a:buNone/>
            </a:pPr>
            <a:r>
              <a:rPr lang="zh-CN" altLang="en-US" sz="1600"/>
              <a:t>print(f'{today.year=}')</a:t>
            </a:r>
            <a:r>
              <a:rPr lang="en-US" altLang="zh-CN" sz="1600"/>
              <a:t>         </a:t>
            </a:r>
            <a:r>
              <a:rPr lang="zh-CN" altLang="en-US" sz="1600">
                <a:sym typeface="+mn-ea"/>
              </a:rPr>
              <a:t># 查看日期所在的年份</a:t>
            </a:r>
            <a:endParaRPr lang="zh-CN" altLang="en-US" sz="1600"/>
          </a:p>
          <a:p>
            <a:pPr marL="0" indent="0">
              <a:buNone/>
            </a:pPr>
            <a:r>
              <a:rPr lang="zh-CN" altLang="en-US" sz="1600"/>
              <a:t>data = {'a':97, 'b':98, 'c':99}</a:t>
            </a:r>
          </a:p>
          <a:p>
            <a:pPr marL="0" indent="0">
              <a:buNone/>
            </a:pPr>
            <a:r>
              <a:rPr lang="zh-CN" altLang="en-US" sz="1600"/>
              <a:t>print(f'{data["a"]=}')</a:t>
            </a:r>
            <a:r>
              <a:rPr lang="en-US" altLang="zh-CN" sz="1600"/>
              <a:t>          </a:t>
            </a:r>
            <a:r>
              <a:rPr lang="zh-CN" altLang="en-US" sz="1600">
                <a:sym typeface="+mn-ea"/>
              </a:rPr>
              <a:t># 查看字典中指定“键”对应的值</a:t>
            </a:r>
            <a:endParaRPr lang="zh-CN" altLang="en-US" sz="1600"/>
          </a:p>
          <a:p>
            <a:pPr marL="0" indent="0">
              <a:buNone/>
            </a:pPr>
            <a:r>
              <a:rPr lang="zh-CN" altLang="en-US" sz="1600"/>
              <a:t># 在可迭代对象前面加一个星号，表示把其中所有元素取出来作为函数的位置参数</a:t>
            </a:r>
          </a:p>
          <a:p>
            <a:pPr marL="0" indent="0">
              <a:buNone/>
            </a:pPr>
            <a:r>
              <a:rPr lang="zh-CN" altLang="en-US" sz="1600"/>
              <a:t># 这属于星号表达式的语法，也是序列解包的语法</a:t>
            </a:r>
          </a:p>
          <a:p>
            <a:pPr marL="0" indent="0">
              <a:buNone/>
            </a:pPr>
            <a:r>
              <a:rPr lang="zh-CN" altLang="en-US" sz="1600"/>
              <a:t>print(*data.items(), sep=',')</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69</a:t>
            </a:fld>
            <a:endParaRPr lang="zh-CN" alt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3" name="内容占位符 2"/>
          <p:cNvSpPr>
            <a:spLocks noGrp="1"/>
          </p:cNvSpPr>
          <p:nvPr>
            <p:ph idx="1"/>
          </p:nvPr>
        </p:nvSpPr>
        <p:spPr/>
        <p:txBody>
          <a:bodyPr/>
          <a:lstStyle/>
          <a:p>
            <a:pPr marL="0" indent="0">
              <a:lnSpc>
                <a:spcPct val="150000"/>
              </a:lnSpc>
              <a:buNone/>
            </a:pPr>
            <a:r>
              <a:rPr lang="zh-CN" altLang="en-US"/>
              <a:t>（3）dir()、help()</a:t>
            </a:r>
          </a:p>
          <a:p>
            <a:pPr marL="0" indent="0">
              <a:lnSpc>
                <a:spcPct val="150000"/>
              </a:lnSpc>
              <a:buNone/>
            </a:pPr>
            <a:r>
              <a:rPr lang="zh-CN" altLang="en-US"/>
              <a:t>内置函数dir()和help()对于学习和使用Python非常重要，一定要善于使用。其中dir([object])函数不带参数时可以列出当前作用域中的所有标识符，带参数时可以用于查看指定模块或对象中的成员；help([obj])函数带参数时用于查看对象的帮助文档，不带参数时进入交互式帮助环境，按字母q退出。</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70</a:t>
            </a:fld>
            <a:endParaRPr lang="zh-CN" alt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1.5  内置函数语法与功能</a:t>
            </a:r>
            <a:endParaRPr lang="zh-CN" altLang="en-US"/>
          </a:p>
        </p:txBody>
      </p:sp>
      <p:sp>
        <p:nvSpPr>
          <p:cNvPr id="3" name="内容占位符 2"/>
          <p:cNvSpPr>
            <a:spLocks noGrp="1"/>
          </p:cNvSpPr>
          <p:nvPr>
            <p:ph idx="1"/>
          </p:nvPr>
        </p:nvSpPr>
        <p:spPr/>
        <p:txBody>
          <a:bodyPr>
            <a:normAutofit lnSpcReduction="10000"/>
          </a:bodyPr>
          <a:lstStyle/>
          <a:p>
            <a:pPr marL="0" indent="0">
              <a:buNone/>
            </a:pPr>
            <a:r>
              <a:rPr lang="zh-CN" altLang="en-US" sz="2000"/>
              <a:t>&gt;&gt;&gt; dir()                            # 当前作用域内所有标识符</a:t>
            </a:r>
          </a:p>
          <a:p>
            <a:pPr marL="0" indent="0">
              <a:buNone/>
            </a:pPr>
            <a:r>
              <a:rPr lang="zh-CN" altLang="en-US" sz="2000"/>
              <a:t>&gt;&gt;&gt; import math</a:t>
            </a:r>
          </a:p>
          <a:p>
            <a:pPr marL="0" indent="0">
              <a:buNone/>
            </a:pPr>
            <a:r>
              <a:rPr lang="zh-CN" altLang="en-US" sz="2000"/>
              <a:t>&gt;&gt;&gt; dir(math)                        # 查看标准库math中的所有成员</a:t>
            </a:r>
          </a:p>
          <a:p>
            <a:pPr marL="0" indent="0">
              <a:buNone/>
            </a:pPr>
            <a:r>
              <a:rPr lang="zh-CN" altLang="en-US" sz="2000"/>
              <a:t>&gt;&gt;&gt; dir('')                          # 查看字符串对象的所有成员</a:t>
            </a:r>
          </a:p>
          <a:p>
            <a:pPr marL="0" indent="0">
              <a:buNone/>
            </a:pPr>
            <a:r>
              <a:rPr lang="zh-CN" altLang="en-US" sz="2000"/>
              <a:t>&gt;&gt;&gt; help(math.factorial)         </a:t>
            </a:r>
            <a:r>
              <a:rPr lang="en-US" altLang="zh-CN" sz="2000"/>
              <a:t> </a:t>
            </a:r>
            <a:r>
              <a:rPr lang="zh-CN" altLang="en-US" sz="2000"/>
              <a:t>   # 查看标准库函数的帮助文档</a:t>
            </a:r>
          </a:p>
          <a:p>
            <a:pPr marL="0" indent="0">
              <a:buNone/>
            </a:pPr>
            <a:r>
              <a:rPr lang="zh-CN" altLang="en-US" sz="2000"/>
              <a:t>&gt;&gt;&gt; import random</a:t>
            </a:r>
          </a:p>
          <a:p>
            <a:pPr marL="0" indent="0">
              <a:buNone/>
            </a:pPr>
            <a:r>
              <a:rPr lang="zh-CN" altLang="en-US" sz="2000"/>
              <a:t>&gt;&gt;&gt; help(random.sample)           </a:t>
            </a:r>
            <a:r>
              <a:rPr lang="en-US" altLang="zh-CN" sz="2000"/>
              <a:t> </a:t>
            </a:r>
            <a:r>
              <a:rPr lang="zh-CN" altLang="en-US" sz="2000"/>
              <a:t>  # 查看标准库函数的帮助文档</a:t>
            </a:r>
          </a:p>
          <a:p>
            <a:pPr marL="0" indent="0">
              <a:buNone/>
            </a:pPr>
            <a:r>
              <a:rPr lang="zh-CN" altLang="en-US" sz="2000"/>
              <a:t>&gt;&gt;&gt; help(''.replace)                 # 查看字符串方法的帮助文档</a:t>
            </a:r>
          </a:p>
          <a:p>
            <a:pPr marL="0" indent="0">
              <a:buNone/>
            </a:pPr>
            <a:r>
              <a:rPr lang="zh-CN" altLang="en-US" sz="2000"/>
              <a:t>&gt;&gt;&gt; help(''.strip)                   # 查看字符串方法的帮助文档</a:t>
            </a:r>
          </a:p>
          <a:p>
            <a:pPr marL="0" indent="0">
              <a:buNone/>
            </a:pPr>
            <a:r>
              <a:rPr lang="zh-CN" altLang="en-US" sz="2000"/>
              <a:t>&gt;&gt;&gt; help('if')                       # 查看关键字if的帮助文档</a:t>
            </a:r>
          </a:p>
          <a:p>
            <a:pPr marL="0" indent="0">
              <a:buNone/>
            </a:pPr>
            <a:r>
              <a:rPr lang="zh-CN" altLang="en-US" sz="2000"/>
              <a:t>&gt;&gt;&gt; import secrets</a:t>
            </a:r>
          </a:p>
          <a:p>
            <a:pPr marL="0" indent="0">
              <a:buNone/>
            </a:pPr>
            <a:r>
              <a:rPr lang="zh-CN" altLang="en-US" sz="2000"/>
              <a:t>&gt;&gt;&gt; rndGenerater = secrets.SystemRandom()</a:t>
            </a:r>
          </a:p>
          <a:p>
            <a:pPr marL="0" indent="0">
              <a:buNone/>
            </a:pPr>
            <a:r>
              <a:rPr lang="zh-CN" altLang="en-US" sz="2000"/>
              <a:t>                                     # 创建对象，用来生成安全随机数</a:t>
            </a:r>
          </a:p>
          <a:p>
            <a:pPr marL="0" indent="0">
              <a:buNone/>
            </a:pPr>
            <a:r>
              <a:rPr lang="zh-CN" altLang="en-US" sz="2000"/>
              <a:t>&gt;&gt;&gt; dir(rndGenerater)                # 查看对象方法列表</a:t>
            </a:r>
          </a:p>
          <a:p>
            <a:pPr marL="0" indent="0">
              <a:buNone/>
            </a:pPr>
            <a:r>
              <a:rPr lang="zh-CN" altLang="en-US" sz="2000"/>
              <a:t>&gt;&gt;&gt; help(rndGenerater.choices)     </a:t>
            </a:r>
            <a:r>
              <a:rPr lang="en-US" altLang="zh-CN" sz="2000"/>
              <a:t> </a:t>
            </a:r>
            <a:r>
              <a:rPr lang="zh-CN" altLang="en-US" sz="2000"/>
              <a:t> # 查看对象方法的帮助文档</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71</a:t>
            </a:fld>
            <a:endParaRPr lang="zh-CN" alt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1.6  程序控制结构</a:t>
            </a:r>
          </a:p>
        </p:txBody>
      </p:sp>
      <p:sp>
        <p:nvSpPr>
          <p:cNvPr id="3" name="内容占位符 2"/>
          <p:cNvSpPr>
            <a:spLocks noGrp="1"/>
          </p:cNvSpPr>
          <p:nvPr>
            <p:ph idx="1"/>
          </p:nvPr>
        </p:nvSpPr>
        <p:spPr/>
        <p:txBody>
          <a:bodyPr/>
          <a:lstStyle/>
          <a:p>
            <a:pPr>
              <a:lnSpc>
                <a:spcPct val="140000"/>
              </a:lnSpc>
            </a:pPr>
            <a:r>
              <a:rPr lang="zh-CN" altLang="en-US"/>
              <a:t>程序控制结构包括顺序结构、选择结构、循环结构和异常处理结构。</a:t>
            </a:r>
          </a:p>
          <a:p>
            <a:pPr>
              <a:lnSpc>
                <a:spcPct val="140000"/>
              </a:lnSpc>
            </a:pPr>
            <a:r>
              <a:rPr lang="zh-CN" altLang="en-US"/>
              <a:t>在正常情况下，程序中的代码是从上往下逐条语句执行的，也就是按先后顺序执行程序中的每行代码。如果程序中有</a:t>
            </a:r>
            <a:r>
              <a:rPr lang="zh-CN" altLang="en-US">
                <a:solidFill>
                  <a:srgbClr val="FF0000"/>
                </a:solidFill>
              </a:rPr>
              <a:t>选择结构</a:t>
            </a:r>
            <a:r>
              <a:rPr lang="zh-CN" altLang="en-US"/>
              <a:t>，可以根据不同的条件来决定执行哪些代码和不执行哪些代码。如果程序中有</a:t>
            </a:r>
            <a:r>
              <a:rPr lang="zh-CN" altLang="en-US">
                <a:solidFill>
                  <a:srgbClr val="FF0000"/>
                </a:solidFill>
              </a:rPr>
              <a:t>循环结构</a:t>
            </a:r>
            <a:r>
              <a:rPr lang="zh-CN" altLang="en-US"/>
              <a:t>，可以根据相应的条件是否满足来决定需要重复执行哪些代码。如果有</a:t>
            </a:r>
            <a:r>
              <a:rPr lang="zh-CN" altLang="en-US">
                <a:solidFill>
                  <a:srgbClr val="FF0000"/>
                </a:solidFill>
              </a:rPr>
              <a:t>异常处理结构</a:t>
            </a:r>
            <a:r>
              <a:rPr lang="zh-CN" altLang="en-US"/>
              <a:t>，可以根据是否发生错误以及是否发生特定类型的错误来决定应该如何处理。</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72</a:t>
            </a:fld>
            <a:endParaRPr lang="zh-CN"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  程序控制结构</a:t>
            </a:r>
            <a:endParaRPr lang="zh-CN" altLang="en-US"/>
          </a:p>
        </p:txBody>
      </p:sp>
      <p:sp>
        <p:nvSpPr>
          <p:cNvPr id="3" name="内容占位符 2"/>
          <p:cNvSpPr>
            <a:spLocks noGrp="1"/>
          </p:cNvSpPr>
          <p:nvPr>
            <p:ph idx="1"/>
          </p:nvPr>
        </p:nvSpPr>
        <p:spPr/>
        <p:txBody>
          <a:bodyPr/>
          <a:lstStyle/>
          <a:p>
            <a:pPr>
              <a:lnSpc>
                <a:spcPct val="140000"/>
              </a:lnSpc>
            </a:pPr>
            <a:r>
              <a:rPr lang="zh-CN" altLang="en-US">
                <a:sym typeface="+mn-ea"/>
              </a:rPr>
              <a:t>选择结构、循环结构、异常处理结构都是临时改变程序流程的方式。</a:t>
            </a:r>
          </a:p>
          <a:p>
            <a:pPr>
              <a:lnSpc>
                <a:spcPct val="140000"/>
              </a:lnSpc>
            </a:pPr>
            <a:r>
              <a:rPr lang="zh-CN" altLang="en-US">
                <a:sym typeface="+mn-ea"/>
              </a:rPr>
              <a:t>从宏观上讲，如果把每个选择结构、循环结构或异常处理结构的多行代码看作一个大的语句块，整个程序仍是顺序执行的。</a:t>
            </a:r>
          </a:p>
          <a:p>
            <a:pPr>
              <a:lnSpc>
                <a:spcPct val="140000"/>
              </a:lnSpc>
            </a:pPr>
            <a:r>
              <a:rPr lang="zh-CN" altLang="en-US">
                <a:sym typeface="+mn-ea"/>
              </a:rPr>
              <a:t>从微观上讲，选择结构、循环结构、异常处理结构内部的多行简单语句之间仍是顺序结构。</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73</a:t>
            </a:fld>
            <a:endParaRPr lang="zh-CN" alt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  程序控制结构</a:t>
            </a:r>
            <a:endParaRPr lang="zh-CN" altLang="en-US"/>
          </a:p>
        </p:txBody>
      </p:sp>
      <p:sp>
        <p:nvSpPr>
          <p:cNvPr id="3" name="内容占位符 2"/>
          <p:cNvSpPr>
            <a:spLocks noGrp="1"/>
          </p:cNvSpPr>
          <p:nvPr>
            <p:ph idx="1"/>
          </p:nvPr>
        </p:nvSpPr>
        <p:spPr/>
        <p:txBody>
          <a:bodyPr/>
          <a:lstStyle/>
          <a:p>
            <a:pPr>
              <a:lnSpc>
                <a:spcPct val="140000"/>
              </a:lnSpc>
            </a:pPr>
            <a:r>
              <a:rPr lang="zh-CN" altLang="en-US"/>
              <a:t>在Python中，几乎</a:t>
            </a:r>
            <a:r>
              <a:rPr lang="zh-CN" altLang="en-US">
                <a:solidFill>
                  <a:srgbClr val="FF0000"/>
                </a:solidFill>
              </a:rPr>
              <a:t>所有合法表达式都可以作为条件表达式</a:t>
            </a:r>
            <a:r>
              <a:rPr lang="zh-CN" altLang="en-US"/>
              <a:t>，包括单个常量或变量，以及使用各种运算符和函数调用连接起来的表达式。条件表达式的值等价于True时表示条件成立，等价于False时表示条件不成立。</a:t>
            </a:r>
          </a:p>
          <a:p>
            <a:pPr>
              <a:lnSpc>
                <a:spcPct val="140000"/>
              </a:lnSpc>
            </a:pPr>
            <a:r>
              <a:rPr lang="zh-CN" altLang="en-US"/>
              <a:t>条件表达式的值只要不是False、0（或0.0、0j）、空值None、空列表、空元组、空集合、空字典、空字符串、空range对象或其他空的可迭代对象，Python解释器均认为与True等价。</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74</a:t>
            </a:fld>
            <a:endParaRPr lang="zh-CN" alt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1.6.1  选择结构</a:t>
            </a:r>
          </a:p>
        </p:txBody>
      </p:sp>
      <p:sp>
        <p:nvSpPr>
          <p:cNvPr id="3" name="内容占位符 2"/>
          <p:cNvSpPr>
            <a:spLocks noGrp="1"/>
          </p:cNvSpPr>
          <p:nvPr>
            <p:ph idx="1"/>
          </p:nvPr>
        </p:nvSpPr>
        <p:spPr/>
        <p:txBody>
          <a:bodyPr/>
          <a:lstStyle/>
          <a:p>
            <a:pPr marL="0" indent="0">
              <a:lnSpc>
                <a:spcPct val="130000"/>
              </a:lnSpc>
              <a:buNone/>
            </a:pPr>
            <a:r>
              <a:rPr lang="zh-CN" altLang="en-US"/>
              <a:t>（1）单分支选择结构</a:t>
            </a:r>
          </a:p>
          <a:p>
            <a:pPr>
              <a:lnSpc>
                <a:spcPct val="130000"/>
              </a:lnSpc>
            </a:pPr>
            <a:r>
              <a:rPr lang="zh-CN" altLang="en-US"/>
              <a:t>单分支选择结构语法如下所示，其中条件表达式后面的冒号“:”不可缺少，表示将要开始一个语句块，并且语句块必须做相应地缩进，一般是以4个空格为缩进单位。</a:t>
            </a:r>
          </a:p>
          <a:p>
            <a:pPr marL="0" indent="0">
              <a:buNone/>
            </a:pPr>
            <a:r>
              <a:rPr lang="zh-CN" altLang="en-US" sz="2000"/>
              <a:t>if 条件表达式:</a:t>
            </a:r>
          </a:p>
          <a:p>
            <a:pPr marL="0" indent="0">
              <a:buNone/>
            </a:pPr>
            <a:r>
              <a:rPr lang="zh-CN" altLang="en-US" sz="2000"/>
              <a:t>    语句块</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75</a:t>
            </a:fld>
            <a:endParaRPr lang="zh-CN" alt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1.6.1  选择结构</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（2）双分支选择结构</a:t>
            </a:r>
          </a:p>
          <a:p>
            <a:pPr>
              <a:lnSpc>
                <a:spcPct val="130000"/>
              </a:lnSpc>
            </a:pPr>
            <a:r>
              <a:rPr lang="zh-CN" altLang="en-US"/>
              <a:t>双分支选择结构的语法形式为：</a:t>
            </a:r>
          </a:p>
          <a:p>
            <a:pPr marL="0" indent="0">
              <a:buNone/>
            </a:pPr>
            <a:r>
              <a:rPr lang="zh-CN" altLang="en-US" sz="2000"/>
              <a:t>if 条件表达式:</a:t>
            </a:r>
          </a:p>
          <a:p>
            <a:pPr marL="0" indent="0">
              <a:buNone/>
            </a:pPr>
            <a:r>
              <a:rPr lang="zh-CN" altLang="en-US" sz="2000"/>
              <a:t>    语句块1</a:t>
            </a:r>
          </a:p>
          <a:p>
            <a:pPr marL="0" indent="0">
              <a:buNone/>
            </a:pPr>
            <a:r>
              <a:rPr lang="zh-CN" altLang="en-US" sz="2000"/>
              <a:t>else:</a:t>
            </a:r>
          </a:p>
          <a:p>
            <a:pPr marL="0" indent="0">
              <a:buNone/>
            </a:pPr>
            <a:r>
              <a:rPr lang="zh-CN" altLang="en-US" sz="2000"/>
              <a:t>    语句块2</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76</a:t>
            </a:fld>
            <a:endParaRPr lang="zh-CN" alt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1.6.1  选择结构</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（3）嵌套的选择结构</a:t>
            </a:r>
          </a:p>
          <a:p>
            <a:pPr>
              <a:lnSpc>
                <a:spcPct val="130000"/>
              </a:lnSpc>
            </a:pPr>
            <a:r>
              <a:rPr lang="zh-CN" altLang="en-US"/>
              <a:t>嵌套的选择结构用来表示更加复杂的业务逻辑，有两种形式，第一种语法形式为：</a:t>
            </a:r>
          </a:p>
          <a:p>
            <a:pPr marL="0" indent="0">
              <a:buNone/>
            </a:pPr>
            <a:r>
              <a:rPr lang="zh-CN" altLang="en-US" sz="2000"/>
              <a:t>if 条件表达式1:</a:t>
            </a:r>
          </a:p>
          <a:p>
            <a:pPr marL="0" indent="0">
              <a:buNone/>
            </a:pPr>
            <a:r>
              <a:rPr lang="zh-CN" altLang="en-US" sz="2000"/>
              <a:t>    语句块1</a:t>
            </a:r>
          </a:p>
          <a:p>
            <a:pPr marL="0" indent="0">
              <a:buNone/>
            </a:pPr>
            <a:r>
              <a:rPr lang="zh-CN" altLang="en-US" sz="2000"/>
              <a:t>elif 条件表达式2:</a:t>
            </a:r>
          </a:p>
          <a:p>
            <a:pPr marL="0" indent="0">
              <a:buNone/>
            </a:pPr>
            <a:r>
              <a:rPr lang="zh-CN" altLang="en-US" sz="2000"/>
              <a:t>    语句块2</a:t>
            </a:r>
          </a:p>
          <a:p>
            <a:pPr marL="0" indent="0">
              <a:buNone/>
            </a:pPr>
            <a:r>
              <a:rPr lang="zh-CN" altLang="en-US" sz="2000"/>
              <a:t>[elif 条件表达式3:</a:t>
            </a:r>
          </a:p>
          <a:p>
            <a:pPr marL="0" indent="0">
              <a:buNone/>
            </a:pPr>
            <a:r>
              <a:rPr lang="zh-CN" altLang="en-US" sz="2000"/>
              <a:t>    语句块3</a:t>
            </a:r>
          </a:p>
          <a:p>
            <a:pPr marL="0" indent="0">
              <a:buNone/>
            </a:pPr>
            <a:r>
              <a:rPr lang="zh-CN" altLang="en-US" sz="2000"/>
              <a:t>......</a:t>
            </a:r>
          </a:p>
          <a:p>
            <a:pPr marL="0" indent="0">
              <a:buNone/>
            </a:pPr>
            <a:r>
              <a:rPr lang="zh-CN" altLang="en-US" sz="2000"/>
              <a:t>else:</a:t>
            </a:r>
          </a:p>
          <a:p>
            <a:pPr marL="0" indent="0">
              <a:buNone/>
            </a:pPr>
            <a:r>
              <a:rPr lang="zh-CN" altLang="en-US" sz="2000"/>
              <a:t>    语句块n]</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77</a:t>
            </a:fld>
            <a:endParaRPr lang="zh-CN"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1.6.1  选择结构</a:t>
            </a:r>
            <a:endParaRPr lang="zh-CN" altLang="en-US"/>
          </a:p>
        </p:txBody>
      </p:sp>
      <p:sp>
        <p:nvSpPr>
          <p:cNvPr id="3" name="内容占位符 2"/>
          <p:cNvSpPr>
            <a:spLocks noGrp="1"/>
          </p:cNvSpPr>
          <p:nvPr>
            <p:ph idx="1"/>
          </p:nvPr>
        </p:nvSpPr>
        <p:spPr/>
        <p:txBody>
          <a:bodyPr>
            <a:normAutofit lnSpcReduction="20000"/>
          </a:bodyPr>
          <a:lstStyle/>
          <a:p>
            <a:pPr>
              <a:lnSpc>
                <a:spcPct val="120000"/>
              </a:lnSpc>
            </a:pPr>
            <a:r>
              <a:rPr lang="zh-CN" altLang="en-US"/>
              <a:t>另一种嵌套的选择结构的语法形式为：</a:t>
            </a:r>
          </a:p>
          <a:p>
            <a:pPr marL="0" indent="0">
              <a:lnSpc>
                <a:spcPct val="120000"/>
              </a:lnSpc>
              <a:buNone/>
            </a:pPr>
            <a:r>
              <a:rPr lang="zh-CN" altLang="en-US" sz="2000"/>
              <a:t>if 条件表达式1:</a:t>
            </a:r>
          </a:p>
          <a:p>
            <a:pPr marL="0" indent="0">
              <a:lnSpc>
                <a:spcPct val="120000"/>
              </a:lnSpc>
              <a:buNone/>
            </a:pPr>
            <a:r>
              <a:rPr lang="zh-CN" altLang="en-US" sz="2000"/>
              <a:t>    语句块1</a:t>
            </a:r>
          </a:p>
          <a:p>
            <a:pPr marL="0" indent="0">
              <a:lnSpc>
                <a:spcPct val="120000"/>
              </a:lnSpc>
              <a:buNone/>
            </a:pPr>
            <a:r>
              <a:rPr lang="zh-CN" altLang="en-US" sz="2000"/>
              <a:t>    if 条件表达式2:</a:t>
            </a:r>
          </a:p>
          <a:p>
            <a:pPr marL="0" indent="0">
              <a:lnSpc>
                <a:spcPct val="120000"/>
              </a:lnSpc>
              <a:buNone/>
            </a:pPr>
            <a:r>
              <a:rPr lang="zh-CN" altLang="en-US" sz="2000"/>
              <a:t>        语句块2</a:t>
            </a:r>
          </a:p>
          <a:p>
            <a:pPr marL="0" indent="0">
              <a:lnSpc>
                <a:spcPct val="120000"/>
              </a:lnSpc>
              <a:buNone/>
            </a:pPr>
            <a:r>
              <a:rPr lang="zh-CN" altLang="en-US" sz="2000"/>
              <a:t>    [else:</a:t>
            </a:r>
          </a:p>
          <a:p>
            <a:pPr marL="0" indent="0">
              <a:lnSpc>
                <a:spcPct val="120000"/>
              </a:lnSpc>
              <a:buNone/>
            </a:pPr>
            <a:r>
              <a:rPr lang="zh-CN" altLang="en-US" sz="2000"/>
              <a:t>        语句块3]</a:t>
            </a:r>
          </a:p>
          <a:p>
            <a:pPr marL="0" indent="0">
              <a:lnSpc>
                <a:spcPct val="120000"/>
              </a:lnSpc>
              <a:buNone/>
            </a:pPr>
            <a:r>
              <a:rPr lang="zh-CN" altLang="en-US" sz="2000"/>
              <a:t>else:</a:t>
            </a:r>
          </a:p>
          <a:p>
            <a:pPr marL="0" indent="0">
              <a:lnSpc>
                <a:spcPct val="120000"/>
              </a:lnSpc>
              <a:buNone/>
            </a:pPr>
            <a:r>
              <a:rPr lang="zh-CN" altLang="en-US" sz="2000"/>
              <a:t>    if 条件表达式4:</a:t>
            </a:r>
          </a:p>
          <a:p>
            <a:pPr marL="0" indent="0">
              <a:lnSpc>
                <a:spcPct val="120000"/>
              </a:lnSpc>
              <a:buNone/>
            </a:pPr>
            <a:r>
              <a:rPr lang="zh-CN" altLang="en-US" sz="2000"/>
              <a:t>        语句块4</a:t>
            </a:r>
          </a:p>
          <a:p>
            <a:pPr marL="0" indent="0">
              <a:lnSpc>
                <a:spcPct val="120000"/>
              </a:lnSpc>
              <a:buNone/>
            </a:pPr>
            <a:r>
              <a:rPr lang="zh-CN" altLang="en-US" sz="2000"/>
              <a:t>    [elif 条件表达式5:</a:t>
            </a:r>
          </a:p>
          <a:p>
            <a:pPr marL="0" indent="0">
              <a:lnSpc>
                <a:spcPct val="120000"/>
              </a:lnSpc>
              <a:buNone/>
            </a:pPr>
            <a:r>
              <a:rPr lang="zh-CN" altLang="en-US" sz="2000"/>
              <a:t>        语句块5</a:t>
            </a:r>
          </a:p>
          <a:p>
            <a:pPr marL="0" indent="0">
              <a:lnSpc>
                <a:spcPct val="120000"/>
              </a:lnSpc>
              <a:buNone/>
            </a:pPr>
            <a:r>
              <a:rPr lang="zh-CN" altLang="en-US" sz="2000"/>
              <a:t>    else:</a:t>
            </a:r>
          </a:p>
          <a:p>
            <a:pPr marL="0" indent="0">
              <a:lnSpc>
                <a:spcPct val="120000"/>
              </a:lnSpc>
              <a:buNone/>
            </a:pPr>
            <a:r>
              <a:rPr lang="zh-CN" altLang="en-US" sz="2000"/>
              <a:t>        语句块6]</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78</a:t>
            </a:fld>
            <a:endParaRPr lang="zh-CN" alt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1.6.2  循环结构</a:t>
            </a:r>
          </a:p>
        </p:txBody>
      </p:sp>
      <p:sp>
        <p:nvSpPr>
          <p:cNvPr id="3" name="内容占位符 2"/>
          <p:cNvSpPr>
            <a:spLocks noGrp="1"/>
          </p:cNvSpPr>
          <p:nvPr>
            <p:ph idx="1"/>
          </p:nvPr>
        </p:nvSpPr>
        <p:spPr/>
        <p:txBody>
          <a:bodyPr/>
          <a:lstStyle/>
          <a:p>
            <a:pPr marL="0" indent="0">
              <a:lnSpc>
                <a:spcPct val="140000"/>
              </a:lnSpc>
              <a:buNone/>
            </a:pPr>
            <a:r>
              <a:rPr lang="zh-CN" altLang="en-US"/>
              <a:t>（1）for循环结构语法与应用</a:t>
            </a:r>
          </a:p>
          <a:p>
            <a:pPr>
              <a:lnSpc>
                <a:spcPct val="140000"/>
              </a:lnSpc>
            </a:pPr>
            <a:r>
              <a:rPr lang="zh-CN" altLang="en-US"/>
              <a:t>Python语言中的for循环非常适合用来遍历可迭代对象（列表、元组、字典、集合、字符串、range对象以及map、zip等迭代器对象）中的元素，语法形式为：</a:t>
            </a:r>
          </a:p>
          <a:p>
            <a:pPr marL="0" indent="0">
              <a:buNone/>
            </a:pPr>
            <a:r>
              <a:rPr lang="zh-CN" altLang="en-US" sz="2000"/>
              <a:t>for 循环变量 in 可迭代对象:</a:t>
            </a:r>
          </a:p>
          <a:p>
            <a:pPr marL="0" indent="0">
              <a:buNone/>
            </a:pPr>
            <a:r>
              <a:rPr lang="zh-CN" altLang="en-US" sz="2000"/>
              <a:t>	循环体</a:t>
            </a:r>
          </a:p>
          <a:p>
            <a:pPr marL="0" indent="0">
              <a:buNone/>
            </a:pPr>
            <a:r>
              <a:rPr lang="zh-CN" altLang="en-US" sz="2000"/>
              <a:t>[else:</a:t>
            </a:r>
          </a:p>
          <a:p>
            <a:pPr marL="0" indent="0">
              <a:buNone/>
            </a:pPr>
            <a:r>
              <a:rPr lang="zh-CN" altLang="en-US" sz="2000"/>
              <a:t>    else子句代码块]</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79</a:t>
            </a:fld>
            <a:endParaRPr lang="zh-CN"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1.6.2  循环结构</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（2）while循环</a:t>
            </a:r>
          </a:p>
          <a:p>
            <a:pPr>
              <a:lnSpc>
                <a:spcPct val="130000"/>
              </a:lnSpc>
            </a:pPr>
            <a:r>
              <a:rPr lang="zh-CN" altLang="en-US"/>
              <a:t>Python语言中的while循环结构主要适用于无法提前确定循环次数的场合，一般不用于循环次数可以确定的场合，虽然也可以这样用。While循环结构的语法形式如下：</a:t>
            </a:r>
          </a:p>
          <a:p>
            <a:pPr marL="0" indent="0">
              <a:buNone/>
            </a:pPr>
            <a:r>
              <a:rPr lang="zh-CN" altLang="en-US" sz="2000"/>
              <a:t>while 条件表达式:</a:t>
            </a:r>
          </a:p>
          <a:p>
            <a:pPr marL="0" indent="0">
              <a:buNone/>
            </a:pPr>
            <a:r>
              <a:rPr lang="zh-CN" altLang="en-US" sz="2000"/>
              <a:t>    循环体</a:t>
            </a:r>
          </a:p>
          <a:p>
            <a:pPr marL="0" indent="0">
              <a:buNone/>
            </a:pPr>
            <a:r>
              <a:rPr lang="zh-CN" altLang="en-US" sz="2000"/>
              <a:t>[else:</a:t>
            </a:r>
          </a:p>
          <a:p>
            <a:pPr marL="0" indent="0">
              <a:buNone/>
            </a:pPr>
            <a:r>
              <a:rPr lang="zh-CN" altLang="en-US" sz="2000"/>
              <a:t>    else子句代码块]</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80</a:t>
            </a:fld>
            <a:endParaRPr lang="zh-CN"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1.6.2  循环结构</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（3）break与continue语句</a:t>
            </a:r>
          </a:p>
          <a:p>
            <a:pPr>
              <a:lnSpc>
                <a:spcPct val="130000"/>
              </a:lnSpc>
            </a:pPr>
            <a:r>
              <a:rPr lang="zh-CN" altLang="en-US"/>
              <a:t>break语句和continue语句在while循环和for循环中都可以使用，并且一般常与选择结构或异常处理结构结合使用，但</a:t>
            </a:r>
            <a:r>
              <a:rPr lang="zh-CN" altLang="en-US">
                <a:solidFill>
                  <a:srgbClr val="FF0000"/>
                </a:solidFill>
              </a:rPr>
              <a:t>不能</a:t>
            </a:r>
            <a:r>
              <a:rPr lang="zh-CN" altLang="en-US"/>
              <a:t>在循环结构之外使用这两个语句。</a:t>
            </a:r>
          </a:p>
          <a:p>
            <a:pPr>
              <a:lnSpc>
                <a:spcPct val="130000"/>
              </a:lnSpc>
            </a:pPr>
            <a:r>
              <a:rPr lang="zh-CN" altLang="en-US"/>
              <a:t>一旦break语句被执行，将使得break语句所属层次的for或while循环提前结束；如果break语句所在的循环带有else子句，那么执行break之后不会执行else子句中的代码；continue语句的作用是提前结束本次循环，忽略continue之后的所有语句，提前进入下一次循环。</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81</a:t>
            </a:fld>
            <a:endParaRPr lang="zh-CN"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1.6.2  循环结构</a:t>
            </a:r>
            <a:endParaRPr lang="zh-CN" altLang="en-US"/>
          </a:p>
        </p:txBody>
      </p:sp>
      <p:sp>
        <p:nvSpPr>
          <p:cNvPr id="3" name="内容占位符 2"/>
          <p:cNvSpPr>
            <a:spLocks noGrp="1"/>
          </p:cNvSpPr>
          <p:nvPr>
            <p:ph idx="1"/>
          </p:nvPr>
        </p:nvSpPr>
        <p:spPr/>
        <p:txBody>
          <a:bodyPr>
            <a:normAutofit lnSpcReduction="10000"/>
          </a:bodyPr>
          <a:lstStyle/>
          <a:p>
            <a:pPr>
              <a:lnSpc>
                <a:spcPct val="140000"/>
              </a:lnSpc>
            </a:pPr>
            <a:r>
              <a:rPr lang="zh-CN" altLang="en-US" b="1"/>
              <a:t>例1-1</a:t>
            </a:r>
            <a:r>
              <a:rPr lang="zh-CN" altLang="en-US"/>
              <a:t>  编写程序，输出500以内最大的素数。所谓素数，是指除了1和自身之外没有其他因数的正整数，最小的素数是2。</a:t>
            </a:r>
          </a:p>
          <a:p>
            <a:pPr marL="0" indent="0">
              <a:lnSpc>
                <a:spcPct val="110000"/>
              </a:lnSpc>
              <a:buNone/>
            </a:pPr>
            <a:r>
              <a:rPr lang="zh-CN" altLang="en-US" sz="2000"/>
              <a:t>for n in range(500, 1, -1):	# 从大到小遍历</a:t>
            </a:r>
          </a:p>
          <a:p>
            <a:pPr marL="0" indent="0">
              <a:lnSpc>
                <a:spcPct val="110000"/>
              </a:lnSpc>
              <a:buNone/>
            </a:pPr>
            <a:r>
              <a:rPr lang="zh-CN" altLang="en-US" sz="2000"/>
              <a:t>    for i in range(2, n):		# 遍历[2, n-1]区间的自然数</a:t>
            </a:r>
          </a:p>
          <a:p>
            <a:pPr marL="0" indent="0">
              <a:lnSpc>
                <a:spcPct val="110000"/>
              </a:lnSpc>
              <a:buNone/>
            </a:pPr>
            <a:r>
              <a:rPr lang="zh-CN" altLang="en-US" sz="2000"/>
              <a:t>        if n%i == 0:		# 如果有n的因数，n就不是素数</a:t>
            </a:r>
          </a:p>
          <a:p>
            <a:pPr marL="0" indent="0">
              <a:lnSpc>
                <a:spcPct val="110000"/>
              </a:lnSpc>
              <a:buNone/>
            </a:pPr>
            <a:r>
              <a:rPr lang="zh-CN" altLang="en-US" sz="2000"/>
              <a:t>            break			# 提前结束内循环</a:t>
            </a:r>
          </a:p>
          <a:p>
            <a:pPr marL="0" indent="0">
              <a:lnSpc>
                <a:spcPct val="110000"/>
              </a:lnSpc>
              <a:buNone/>
            </a:pPr>
            <a:r>
              <a:rPr lang="zh-CN" altLang="en-US" sz="2000"/>
              <a:t>    else:				# 如果内循环自然结束，继续执行这里的代码</a:t>
            </a:r>
          </a:p>
          <a:p>
            <a:pPr marL="0" indent="0">
              <a:lnSpc>
                <a:spcPct val="110000"/>
              </a:lnSpc>
              <a:buNone/>
            </a:pPr>
            <a:r>
              <a:rPr lang="zh-CN" altLang="en-US" sz="2000"/>
              <a:t>        print(n)			# 输出素数</a:t>
            </a:r>
          </a:p>
          <a:p>
            <a:pPr marL="0" indent="0">
              <a:lnSpc>
                <a:spcPct val="110000"/>
              </a:lnSpc>
              <a:buNone/>
            </a:pPr>
            <a:r>
              <a:rPr lang="zh-CN" altLang="en-US" sz="2000"/>
              <a:t>        break				# 提前结束外循环</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82</a:t>
            </a:fld>
            <a:endParaRPr lang="zh-CN"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1.6.3  异常处理结构</a:t>
            </a:r>
          </a:p>
        </p:txBody>
      </p:sp>
      <p:sp>
        <p:nvSpPr>
          <p:cNvPr id="3" name="内容占位符 2"/>
          <p:cNvSpPr>
            <a:spLocks noGrp="1"/>
          </p:cNvSpPr>
          <p:nvPr>
            <p:ph idx="1"/>
          </p:nvPr>
        </p:nvSpPr>
        <p:spPr/>
        <p:txBody>
          <a:bodyPr/>
          <a:lstStyle/>
          <a:p>
            <a:pPr>
              <a:lnSpc>
                <a:spcPct val="130000"/>
              </a:lnSpc>
            </a:pPr>
            <a:r>
              <a:rPr lang="zh-CN" altLang="en-US">
                <a:solidFill>
                  <a:srgbClr val="FF0000"/>
                </a:solidFill>
              </a:rPr>
              <a:t>异常是指代码运行时由于输入的数据不合法或者某个条件临时不满足发生的错误。</a:t>
            </a:r>
            <a:r>
              <a:rPr lang="zh-CN" altLang="en-US"/>
              <a:t>例如，除法运算中除数为0，变量名不存在或拼写错误，要打开的文件不存在、权限不足或者用法不对（例如试图写入以只读模式打开的文件），操作数据库时SQL语句语法不正确或指定的表名、字段名不存在，要求输入整数但实际通过内置函数input()输入的内容无法使用内置函数int()转换为整数，要访问的属性不存在，文件传输过程中网络连接突然断开，这些情况都会引发代码异常。</a:t>
            </a:r>
          </a:p>
          <a:p>
            <a:pPr>
              <a:lnSpc>
                <a:spcPct val="130000"/>
              </a:lnSpc>
            </a:pPr>
            <a:r>
              <a:rPr lang="zh-CN" altLang="en-US"/>
              <a:t>常见异常表现形式：https://mp.weixin.qq.com/s/Zn5imfDkVC3pRZmiBlxJRA</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83</a:t>
            </a:fld>
            <a:endParaRPr lang="zh-CN"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1.6.3  异常处理结构</a:t>
            </a:r>
            <a:endParaRPr lang="zh-CN" altLang="en-US"/>
          </a:p>
        </p:txBody>
      </p:sp>
      <p:sp>
        <p:nvSpPr>
          <p:cNvPr id="3" name="内容占位符 2"/>
          <p:cNvSpPr>
            <a:spLocks noGrp="1"/>
          </p:cNvSpPr>
          <p:nvPr>
            <p:ph idx="1"/>
          </p:nvPr>
        </p:nvSpPr>
        <p:spPr/>
        <p:txBody>
          <a:bodyPr>
            <a:normAutofit/>
          </a:bodyPr>
          <a:lstStyle/>
          <a:p>
            <a:pPr marL="0" indent="0">
              <a:buNone/>
            </a:pPr>
            <a:r>
              <a:rPr lang="zh-CN" altLang="en-US" sz="2000"/>
              <a:t>try:</a:t>
            </a:r>
          </a:p>
          <a:p>
            <a:pPr marL="0" indent="0">
              <a:buNone/>
            </a:pPr>
            <a:r>
              <a:rPr lang="zh-CN" altLang="en-US" sz="2000"/>
              <a:t>    #可能会引发异常的代码块</a:t>
            </a:r>
          </a:p>
          <a:p>
            <a:pPr marL="0" indent="0">
              <a:buNone/>
            </a:pPr>
            <a:r>
              <a:rPr lang="zh-CN" altLang="en-US" sz="2000"/>
              <a:t>except 异常类型1 as 变量1:</a:t>
            </a:r>
          </a:p>
          <a:p>
            <a:pPr marL="0" indent="0">
              <a:buNone/>
            </a:pPr>
            <a:r>
              <a:rPr lang="zh-CN" altLang="en-US" sz="2000"/>
              <a:t>    #处理异常类型1的代码块</a:t>
            </a:r>
          </a:p>
          <a:p>
            <a:pPr marL="0" indent="0">
              <a:buNone/>
            </a:pPr>
            <a:r>
              <a:rPr lang="zh-CN" altLang="en-US" sz="2000"/>
              <a:t>[except 异常类型2 as 变量2:</a:t>
            </a:r>
          </a:p>
          <a:p>
            <a:pPr marL="0" indent="0">
              <a:buNone/>
            </a:pPr>
            <a:r>
              <a:rPr lang="zh-CN" altLang="en-US" sz="2000"/>
              <a:t>    #处理异常类型2的代码块</a:t>
            </a:r>
          </a:p>
          <a:p>
            <a:pPr marL="0" indent="0">
              <a:buNone/>
            </a:pPr>
            <a:r>
              <a:rPr lang="zh-CN" altLang="en-US" sz="2000"/>
              <a:t>....]</a:t>
            </a:r>
          </a:p>
          <a:p>
            <a:pPr marL="0" indent="0">
              <a:buNone/>
            </a:pPr>
            <a:r>
              <a:rPr lang="zh-CN" altLang="en-US" sz="2000"/>
              <a:t>[else:</a:t>
            </a:r>
          </a:p>
          <a:p>
            <a:pPr marL="0" indent="0">
              <a:buNone/>
            </a:pPr>
            <a:r>
              <a:rPr lang="zh-CN" altLang="en-US" sz="2000"/>
              <a:t>    #如果try块中的代码没有引发异常，就执行这里的代码块</a:t>
            </a:r>
          </a:p>
          <a:p>
            <a:pPr marL="0" indent="0">
              <a:buNone/>
            </a:pPr>
            <a:r>
              <a:rPr lang="zh-CN" altLang="en-US" sz="2000"/>
              <a:t>]</a:t>
            </a:r>
          </a:p>
          <a:p>
            <a:pPr marL="0" indent="0">
              <a:buNone/>
            </a:pPr>
            <a:r>
              <a:rPr lang="zh-CN" altLang="en-US" sz="2000"/>
              <a:t>[finally:</a:t>
            </a:r>
          </a:p>
          <a:p>
            <a:pPr marL="0" indent="0">
              <a:buNone/>
            </a:pPr>
            <a:r>
              <a:rPr lang="zh-CN" altLang="en-US" sz="2000"/>
              <a:t>    #不论try块中的代码是否引发异常，也不论异常是否被处理</a:t>
            </a:r>
          </a:p>
          <a:p>
            <a:pPr marL="0" indent="0">
              <a:buNone/>
            </a:pPr>
            <a:r>
              <a:rPr lang="zh-CN" altLang="en-US" sz="2000"/>
              <a:t>    #总是最后执行这里的代码块</a:t>
            </a:r>
          </a:p>
          <a:p>
            <a:pPr marL="0" indent="0">
              <a:buNone/>
            </a:pPr>
            <a:r>
              <a:rPr lang="zh-CN" altLang="en-US" sz="2000"/>
              <a:t>]</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84</a:t>
            </a:fld>
            <a:endParaRPr lang="zh-CN"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1.6.3  异常处理结构</a:t>
            </a:r>
            <a:endParaRPr lang="zh-CN" altLang="en-US"/>
          </a:p>
        </p:txBody>
      </p:sp>
      <p:sp>
        <p:nvSpPr>
          <p:cNvPr id="3" name="内容占位符 2"/>
          <p:cNvSpPr>
            <a:spLocks noGrp="1"/>
          </p:cNvSpPr>
          <p:nvPr>
            <p:ph idx="1"/>
          </p:nvPr>
        </p:nvSpPr>
        <p:spPr/>
        <p:txBody>
          <a:bodyPr/>
          <a:lstStyle/>
          <a:p>
            <a:pPr>
              <a:lnSpc>
                <a:spcPct val="140000"/>
              </a:lnSpc>
            </a:pPr>
            <a:r>
              <a:rPr lang="zh-CN" altLang="en-US" b="1"/>
              <a:t>例1-2</a:t>
            </a:r>
            <a:r>
              <a:rPr lang="zh-CN" altLang="en-US"/>
              <a:t>  编写程序实现猜数游戏。计算机在指定范围内随机产生一个数，玩家有一定次数的机会猜测数字大小，每次猜测之后计算机会进行相应的提示，玩家根据系统的提示对下一次的猜测进行适当调整。如果次数用完还没猜对，游戏结束并提示正确的数字大小。</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85</a:t>
            </a:fld>
            <a:endParaRPr lang="zh-CN"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1.6.3  异常处理结构</a:t>
            </a:r>
            <a:endParaRPr lang="zh-CN" altLang="en-US"/>
          </a:p>
        </p:txBody>
      </p:sp>
      <p:sp>
        <p:nvSpPr>
          <p:cNvPr id="3" name="内容占位符 2"/>
          <p:cNvSpPr>
            <a:spLocks noGrp="1"/>
          </p:cNvSpPr>
          <p:nvPr>
            <p:ph idx="1"/>
          </p:nvPr>
        </p:nvSpPr>
        <p:spPr/>
        <p:txBody>
          <a:bodyPr>
            <a:noAutofit/>
          </a:bodyPr>
          <a:lstStyle/>
          <a:p>
            <a:pPr marL="0" indent="0">
              <a:buNone/>
            </a:pPr>
            <a:r>
              <a:rPr lang="zh-CN" altLang="en-US" sz="1700"/>
              <a:t>from random import randint</a:t>
            </a:r>
          </a:p>
          <a:p>
            <a:pPr marL="0" indent="0">
              <a:buNone/>
            </a:pPr>
            <a:endParaRPr lang="zh-CN" altLang="en-US" sz="1700"/>
          </a:p>
          <a:p>
            <a:pPr marL="0" indent="0">
              <a:buNone/>
            </a:pPr>
            <a:r>
              <a:rPr lang="zh-CN" altLang="en-US" sz="1700"/>
              <a:t># 使用循环+异常处理结构约束用户必须输入正确的数据</a:t>
            </a:r>
          </a:p>
          <a:p>
            <a:pPr marL="0" indent="0">
              <a:buNone/>
            </a:pPr>
            <a:r>
              <a:rPr lang="zh-CN" altLang="en-US" sz="1700"/>
              <a:t>while True:</a:t>
            </a:r>
          </a:p>
          <a:p>
            <a:pPr marL="0" indent="0">
              <a:buNone/>
            </a:pPr>
            <a:r>
              <a:rPr lang="zh-CN" altLang="en-US" sz="1700"/>
              <a:t>    try:</a:t>
            </a:r>
          </a:p>
          <a:p>
            <a:pPr marL="0" indent="0">
              <a:buNone/>
            </a:pPr>
            <a:r>
              <a:rPr lang="zh-CN" altLang="en-US" sz="1700"/>
              <a:t>        # 如果不得不使用和内置函数一样的变量名，后面加下画线进行区分</a:t>
            </a:r>
          </a:p>
          <a:p>
            <a:pPr marL="0" indent="0">
              <a:buNone/>
            </a:pPr>
            <a:r>
              <a:rPr lang="zh-CN" altLang="en-US" sz="1700"/>
              <a:t>        min_ = int(input('请输入猜数范围的最小数：'))</a:t>
            </a:r>
          </a:p>
          <a:p>
            <a:pPr marL="0" indent="0">
              <a:buNone/>
            </a:pPr>
            <a:r>
              <a:rPr lang="zh-CN" altLang="en-US" sz="1700"/>
              <a:t>        break</a:t>
            </a:r>
          </a:p>
          <a:p>
            <a:pPr marL="0" indent="0">
              <a:buNone/>
            </a:pPr>
            <a:r>
              <a:rPr lang="zh-CN" altLang="en-US" sz="1700"/>
              <a:t>    except:</a:t>
            </a:r>
          </a:p>
          <a:p>
            <a:pPr marL="0" indent="0">
              <a:buNone/>
            </a:pPr>
            <a:r>
              <a:rPr lang="zh-CN" altLang="en-US" sz="1700"/>
              <a:t>        print('必须输入整数，', end='')</a:t>
            </a:r>
          </a:p>
          <a:p>
            <a:pPr marL="0" indent="0">
              <a:buNone/>
            </a:pPr>
            <a:endParaRPr lang="zh-CN" altLang="en-US" sz="1700"/>
          </a:p>
          <a:p>
            <a:pPr marL="0" indent="0">
              <a:buNone/>
            </a:pPr>
            <a:r>
              <a:rPr lang="zh-CN" altLang="en-US" sz="1700"/>
              <a:t>while True:</a:t>
            </a:r>
          </a:p>
          <a:p>
            <a:pPr marL="0" indent="0">
              <a:buNone/>
            </a:pPr>
            <a:r>
              <a:rPr lang="zh-CN" altLang="en-US" sz="1700"/>
              <a:t>    try:</a:t>
            </a:r>
          </a:p>
          <a:p>
            <a:pPr marL="0" indent="0">
              <a:buNone/>
            </a:pPr>
            <a:r>
              <a:rPr lang="zh-CN" altLang="en-US" sz="1700"/>
              <a:t>        max_ = int(input('请输入猜数范围的最大数：'))</a:t>
            </a:r>
          </a:p>
          <a:p>
            <a:pPr marL="0" indent="0">
              <a:buNone/>
            </a:pPr>
            <a:r>
              <a:rPr lang="zh-CN" altLang="en-US" sz="1700"/>
              <a:t>        # 断言语句，确保输入的最大值大于最小值，否则抛出异常</a:t>
            </a:r>
          </a:p>
          <a:p>
            <a:pPr marL="0" indent="0">
              <a:buNone/>
            </a:pPr>
            <a:r>
              <a:rPr lang="zh-CN" altLang="en-US" sz="1700"/>
              <a:t>        assert max_ &gt; min_</a:t>
            </a:r>
          </a:p>
          <a:p>
            <a:pPr marL="0" indent="0">
              <a:buNone/>
            </a:pPr>
            <a:r>
              <a:rPr lang="zh-CN" altLang="en-US" sz="1700"/>
              <a:t>        break</a:t>
            </a:r>
          </a:p>
          <a:p>
            <a:pPr marL="0" indent="0">
              <a:buNone/>
            </a:pPr>
            <a:r>
              <a:rPr lang="zh-CN" altLang="en-US" sz="1700"/>
              <a:t>    except:</a:t>
            </a:r>
          </a:p>
          <a:p>
            <a:pPr marL="0" indent="0">
              <a:buNone/>
            </a:pPr>
            <a:r>
              <a:rPr lang="zh-CN" altLang="en-US" sz="1700"/>
              <a:t>        print(f'必须输入比{min_}大的整数，', end='')</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86</a:t>
            </a:fld>
            <a:endParaRPr lang="zh-CN"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1.6.3  异常处理结构</a:t>
            </a:r>
            <a:endParaRPr lang="zh-CN" altLang="en-US"/>
          </a:p>
        </p:txBody>
      </p:sp>
      <p:sp>
        <p:nvSpPr>
          <p:cNvPr id="3" name="内容占位符 2"/>
          <p:cNvSpPr>
            <a:spLocks noGrp="1"/>
          </p:cNvSpPr>
          <p:nvPr>
            <p:ph idx="1"/>
          </p:nvPr>
        </p:nvSpPr>
        <p:spPr/>
        <p:txBody>
          <a:bodyPr/>
          <a:lstStyle/>
          <a:p>
            <a:pPr marL="0" indent="0">
              <a:buNone/>
            </a:pPr>
            <a:r>
              <a:rPr lang="zh-CN" altLang="en-US" sz="2000"/>
              <a:t>while True:</a:t>
            </a:r>
          </a:p>
          <a:p>
            <a:pPr marL="0" indent="0">
              <a:buNone/>
            </a:pPr>
            <a:r>
              <a:rPr lang="zh-CN" altLang="en-US" sz="2000"/>
              <a:t>    try:</a:t>
            </a:r>
          </a:p>
          <a:p>
            <a:pPr marL="0" indent="0">
              <a:buNone/>
            </a:pPr>
            <a:r>
              <a:rPr lang="zh-CN" altLang="en-US" sz="2000"/>
              <a:t>        times = int(input('请输入最大猜测次数：'))</a:t>
            </a:r>
          </a:p>
          <a:p>
            <a:pPr marL="0" indent="0">
              <a:buNone/>
            </a:pPr>
            <a:r>
              <a:rPr lang="zh-CN" altLang="en-US" sz="2000"/>
              <a:t>        assert times &gt; 0</a:t>
            </a:r>
          </a:p>
          <a:p>
            <a:pPr marL="0" indent="0">
              <a:buNone/>
            </a:pPr>
            <a:r>
              <a:rPr lang="zh-CN" altLang="en-US" sz="2000"/>
              <a:t>        break</a:t>
            </a:r>
          </a:p>
          <a:p>
            <a:pPr marL="0" indent="0">
              <a:buNone/>
            </a:pPr>
            <a:r>
              <a:rPr lang="zh-CN" altLang="en-US" sz="2000"/>
              <a:t>    except:</a:t>
            </a:r>
          </a:p>
          <a:p>
            <a:pPr marL="0" indent="0">
              <a:buNone/>
            </a:pPr>
            <a:r>
              <a:rPr lang="zh-CN" altLang="en-US" sz="2000"/>
              <a:t>        print('必须输入大于0的整数，', end='')</a:t>
            </a:r>
          </a:p>
          <a:p>
            <a:pPr marL="0" indent="0">
              <a:buNone/>
            </a:pPr>
            <a:endParaRPr lang="zh-CN" altLang="en-US" sz="2000"/>
          </a:p>
          <a:p>
            <a:pPr marL="0" indent="0">
              <a:buNone/>
            </a:pPr>
            <a:r>
              <a:rPr lang="zh-CN" altLang="en-US" sz="2000"/>
              <a:t># 在指定范围内随机生成一个整数</a:t>
            </a:r>
          </a:p>
          <a:p>
            <a:pPr marL="0" indent="0">
              <a:buNone/>
            </a:pPr>
            <a:r>
              <a:rPr lang="zh-CN" altLang="en-US" sz="2000"/>
              <a:t>value = randint(min_, max_)</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87</a:t>
            </a:fld>
            <a:endParaRPr lang="zh-CN"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1.6.3  异常处理结构</a:t>
            </a:r>
            <a:endParaRPr lang="zh-CN" altLang="en-US"/>
          </a:p>
        </p:txBody>
      </p:sp>
      <p:sp>
        <p:nvSpPr>
          <p:cNvPr id="3" name="内容占位符 2"/>
          <p:cNvSpPr>
            <a:spLocks noGrp="1"/>
          </p:cNvSpPr>
          <p:nvPr>
            <p:ph idx="1"/>
          </p:nvPr>
        </p:nvSpPr>
        <p:spPr/>
        <p:txBody>
          <a:bodyPr>
            <a:noAutofit/>
          </a:bodyPr>
          <a:lstStyle/>
          <a:p>
            <a:pPr marL="0" indent="0">
              <a:buNone/>
            </a:pPr>
            <a:r>
              <a:rPr lang="zh-CN" altLang="en-US" sz="1700"/>
              <a:t>for i in range(times):</a:t>
            </a:r>
          </a:p>
          <a:p>
            <a:pPr marL="0" indent="0">
              <a:buNone/>
            </a:pPr>
            <a:r>
              <a:rPr lang="zh-CN" altLang="en-US" sz="1700"/>
              <a:t>    prompt = ('游戏初始化完成，开始猜吧：' if i==0 else</a:t>
            </a:r>
          </a:p>
          <a:p>
            <a:pPr marL="0" indent="0">
              <a:buNone/>
            </a:pPr>
            <a:r>
              <a:rPr lang="zh-CN" altLang="en-US" sz="1700"/>
              <a:t>              f'再猜一次（还有{times-i}次机会）：')</a:t>
            </a:r>
          </a:p>
          <a:p>
            <a:pPr marL="0" indent="0">
              <a:buNone/>
            </a:pPr>
            <a:r>
              <a:rPr lang="zh-CN" altLang="en-US" sz="1700"/>
              <a:t>    # 防止输入不是数字的情况</a:t>
            </a:r>
          </a:p>
          <a:p>
            <a:pPr marL="0" indent="0">
              <a:buNone/>
            </a:pPr>
            <a:r>
              <a:rPr lang="zh-CN" altLang="en-US" sz="1700"/>
              <a:t>    try:</a:t>
            </a:r>
          </a:p>
          <a:p>
            <a:pPr marL="0" indent="0">
              <a:buNone/>
            </a:pPr>
            <a:r>
              <a:rPr lang="zh-CN" altLang="en-US" sz="1700"/>
              <a:t>        x = int(input(prompt))</a:t>
            </a:r>
          </a:p>
          <a:p>
            <a:pPr marL="0" indent="0">
              <a:buNone/>
            </a:pPr>
            <a:r>
              <a:rPr lang="zh-CN" altLang="en-US" sz="1700"/>
              <a:t>    except:</a:t>
            </a:r>
          </a:p>
          <a:p>
            <a:pPr marL="0" indent="0">
              <a:buNone/>
            </a:pPr>
            <a:r>
              <a:rPr lang="zh-CN" altLang="en-US" sz="1700"/>
              <a:t>        print('必须输入整数。')</a:t>
            </a:r>
          </a:p>
          <a:p>
            <a:pPr marL="0" indent="0">
              <a:buNone/>
            </a:pPr>
            <a:r>
              <a:rPr lang="zh-CN" altLang="en-US" sz="1700"/>
              <a:t>    else:</a:t>
            </a:r>
          </a:p>
          <a:p>
            <a:pPr marL="0" indent="0">
              <a:buNone/>
            </a:pPr>
            <a:r>
              <a:rPr lang="zh-CN" altLang="en-US" sz="1700"/>
              <a:t>        # 猜对了</a:t>
            </a:r>
          </a:p>
          <a:p>
            <a:pPr marL="0" indent="0">
              <a:buNone/>
            </a:pPr>
            <a:r>
              <a:rPr lang="zh-CN" altLang="en-US" sz="1700"/>
              <a:t>        if x == value:</a:t>
            </a:r>
          </a:p>
          <a:p>
            <a:pPr marL="0" indent="0">
              <a:buNone/>
            </a:pPr>
            <a:r>
              <a:rPr lang="zh-CN" altLang="en-US" sz="1700"/>
              <a:t>            print('恭喜，猜对了。')</a:t>
            </a:r>
          </a:p>
          <a:p>
            <a:pPr marL="0" indent="0">
              <a:buNone/>
            </a:pPr>
            <a:r>
              <a:rPr lang="zh-CN" altLang="en-US" sz="1700"/>
              <a:t>            break</a:t>
            </a:r>
          </a:p>
          <a:p>
            <a:pPr marL="0" indent="0">
              <a:buNone/>
            </a:pPr>
            <a:r>
              <a:rPr lang="zh-CN" altLang="en-US" sz="1700"/>
              <a:t>        elif x &gt; value:</a:t>
            </a:r>
          </a:p>
          <a:p>
            <a:pPr marL="0" indent="0">
              <a:buNone/>
            </a:pPr>
            <a:r>
              <a:rPr lang="zh-CN" altLang="en-US" sz="1700"/>
              <a:t>            print('猜大了。')</a:t>
            </a:r>
          </a:p>
          <a:p>
            <a:pPr marL="0" indent="0">
              <a:buNone/>
            </a:pPr>
            <a:r>
              <a:rPr lang="zh-CN" altLang="en-US" sz="1700"/>
              <a:t>        else:</a:t>
            </a:r>
          </a:p>
          <a:p>
            <a:pPr marL="0" indent="0">
              <a:buNone/>
            </a:pPr>
            <a:r>
              <a:rPr lang="zh-CN" altLang="en-US" sz="1700"/>
              <a:t>            print('猜小了。')</a:t>
            </a:r>
          </a:p>
          <a:p>
            <a:pPr marL="0" indent="0">
              <a:buNone/>
            </a:pPr>
            <a:r>
              <a:rPr lang="zh-CN" altLang="en-US" sz="1700"/>
              <a:t>else:</a:t>
            </a:r>
          </a:p>
          <a:p>
            <a:pPr marL="0" indent="0">
              <a:buNone/>
            </a:pPr>
            <a:r>
              <a:rPr lang="zh-CN" altLang="en-US" sz="1700"/>
              <a:t>    # 次数用完还没猜对，游戏结束</a:t>
            </a:r>
          </a:p>
          <a:p>
            <a:pPr marL="0" indent="0">
              <a:buNone/>
            </a:pPr>
            <a:r>
              <a:rPr lang="zh-CN" altLang="en-US" sz="1700"/>
              <a:t>    print('游戏结束，没有猜对，正确的数字是：', value)</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88</a:t>
            </a:fld>
            <a:endParaRPr lang="zh-CN" alt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1.7  定义与使用函数</a:t>
            </a:r>
          </a:p>
        </p:txBody>
      </p:sp>
      <p:sp>
        <p:nvSpPr>
          <p:cNvPr id="3" name="内容占位符 2"/>
          <p:cNvSpPr>
            <a:spLocks noGrp="1"/>
          </p:cNvSpPr>
          <p:nvPr>
            <p:ph idx="1"/>
          </p:nvPr>
        </p:nvSpPr>
        <p:spPr/>
        <p:txBody>
          <a:bodyPr/>
          <a:lstStyle/>
          <a:p>
            <a:pPr>
              <a:lnSpc>
                <a:spcPct val="140000"/>
              </a:lnSpc>
            </a:pPr>
            <a:r>
              <a:rPr lang="zh-CN" altLang="en-US"/>
              <a:t>在函数内部用到的仍然是内置函数、运算符、内置类型、选择结构、循环结构、异常处理结构以及标准库与扩展库对象，只是把这些功能代码封装起来然后提供一个接收输入和返回结果的接口。</a:t>
            </a:r>
          </a:p>
          <a:p>
            <a:pPr>
              <a:lnSpc>
                <a:spcPct val="140000"/>
              </a:lnSpc>
            </a:pPr>
            <a:r>
              <a:rPr lang="zh-CN" altLang="en-US"/>
              <a:t>把用来解决某一类问题的功能代码</a:t>
            </a:r>
            <a:r>
              <a:rPr lang="zh-CN" altLang="en-US">
                <a:solidFill>
                  <a:srgbClr val="FF0000"/>
                </a:solidFill>
              </a:rPr>
              <a:t>封装</a:t>
            </a:r>
            <a:r>
              <a:rPr lang="zh-CN" altLang="en-US"/>
              <a:t>成函数、类、模块，可以在不同的程序中</a:t>
            </a:r>
            <a:r>
              <a:rPr lang="zh-CN" altLang="en-US">
                <a:solidFill>
                  <a:srgbClr val="FF0000"/>
                </a:solidFill>
              </a:rPr>
              <a:t>重复利用</a:t>
            </a:r>
            <a:r>
              <a:rPr lang="zh-CN" altLang="en-US"/>
              <a:t>这些功能，代码更加精炼，更加容易维护。</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89</a:t>
            </a:fld>
            <a:endParaRPr lang="zh-CN"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1.7.1  基本语法</a:t>
            </a:r>
          </a:p>
        </p:txBody>
      </p:sp>
      <p:sp>
        <p:nvSpPr>
          <p:cNvPr id="3" name="内容占位符 2"/>
          <p:cNvSpPr>
            <a:spLocks noGrp="1"/>
          </p:cNvSpPr>
          <p:nvPr>
            <p:ph idx="1"/>
          </p:nvPr>
        </p:nvSpPr>
        <p:spPr/>
        <p:txBody>
          <a:bodyPr/>
          <a:lstStyle/>
          <a:p>
            <a:pPr>
              <a:lnSpc>
                <a:spcPct val="130000"/>
              </a:lnSpc>
            </a:pPr>
            <a:r>
              <a:rPr lang="zh-CN" altLang="en-US"/>
              <a:t>在Python中，使用关键字def或lambda表达式定义函数，前者语法形式如下：</a:t>
            </a:r>
          </a:p>
          <a:p>
            <a:pPr marL="0" indent="0">
              <a:buNone/>
            </a:pPr>
            <a:r>
              <a:rPr lang="zh-CN" altLang="en-US" sz="2000"/>
              <a:t>def 函数名([形参列表]):</a:t>
            </a:r>
          </a:p>
          <a:p>
            <a:pPr marL="0" indent="0">
              <a:buNone/>
            </a:pPr>
            <a:r>
              <a:rPr lang="zh-CN" altLang="en-US" sz="2000"/>
              <a:t>    '''注释'''</a:t>
            </a:r>
          </a:p>
          <a:p>
            <a:pPr marL="0" indent="0">
              <a:buNone/>
            </a:pPr>
            <a:r>
              <a:rPr lang="zh-CN" altLang="en-US" sz="2000"/>
              <a:t>    函数体</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90</a:t>
            </a:fld>
            <a:endParaRPr lang="zh-CN"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1.7.1  基本语法</a:t>
            </a:r>
            <a:endParaRPr lang="zh-CN" altLang="en-US"/>
          </a:p>
        </p:txBody>
      </p:sp>
      <p:sp>
        <p:nvSpPr>
          <p:cNvPr id="3" name="内容占位符 2"/>
          <p:cNvSpPr>
            <a:spLocks noGrp="1"/>
          </p:cNvSpPr>
          <p:nvPr>
            <p:ph idx="1"/>
          </p:nvPr>
        </p:nvSpPr>
        <p:spPr>
          <a:xfrm>
            <a:off x="838200" y="1321435"/>
            <a:ext cx="10515600" cy="5035550"/>
          </a:xfrm>
        </p:spPr>
        <p:txBody>
          <a:bodyPr>
            <a:normAutofit fontScale="60000"/>
          </a:bodyPr>
          <a:lstStyle/>
          <a:p>
            <a:pPr marL="0" indent="0">
              <a:lnSpc>
                <a:spcPct val="140000"/>
              </a:lnSpc>
              <a:buNone/>
            </a:pPr>
            <a:r>
              <a:rPr lang="zh-CN" altLang="en-US" sz="3430" b="1"/>
              <a:t>例1-3</a:t>
            </a:r>
            <a:r>
              <a:rPr lang="zh-CN" altLang="en-US" sz="3430"/>
              <a:t>  编写函数，接收一个大于0的整数或实数r表示圆的半径，返回一个包含圆的周长与面积的元组，最多保留3位小数。然后编写程序，调用刚刚定义的函数。</a:t>
            </a:r>
          </a:p>
          <a:p>
            <a:pPr marL="0" indent="0">
              <a:buNone/>
            </a:pPr>
            <a:r>
              <a:rPr lang="zh-CN" altLang="en-US" sz="2665"/>
              <a:t>from math import pi</a:t>
            </a:r>
          </a:p>
          <a:p>
            <a:pPr marL="0" indent="0">
              <a:buNone/>
            </a:pPr>
            <a:endParaRPr lang="zh-CN" altLang="en-US" sz="2665"/>
          </a:p>
          <a:p>
            <a:pPr marL="0" indent="0">
              <a:buNone/>
            </a:pPr>
            <a:r>
              <a:rPr lang="zh-CN" altLang="en-US" sz="2665"/>
              <a:t>def get_area(r):</a:t>
            </a:r>
          </a:p>
          <a:p>
            <a:pPr marL="0" indent="0">
              <a:buNone/>
            </a:pPr>
            <a:r>
              <a:rPr lang="zh-CN" altLang="en-US" sz="2665"/>
              <a:t>    '''接收圆的半径为参数，返回包含周长和面积的元组'''</a:t>
            </a:r>
          </a:p>
          <a:p>
            <a:pPr marL="0" indent="0">
              <a:buNone/>
            </a:pPr>
            <a:r>
              <a:rPr lang="zh-CN" altLang="en-US" sz="2665"/>
              <a:t>    return (round(2*pi*r,3), round(pi*r*r,3))</a:t>
            </a:r>
          </a:p>
          <a:p>
            <a:pPr marL="0" indent="0">
              <a:buNone/>
            </a:pPr>
            <a:endParaRPr lang="zh-CN" altLang="en-US" sz="2665"/>
          </a:p>
          <a:p>
            <a:pPr marL="0" indent="0">
              <a:buNone/>
            </a:pPr>
            <a:r>
              <a:rPr lang="zh-CN" altLang="en-US" sz="2665"/>
              <a:t># 如果程序接收用户的输入，必须对数据进行检查和约束</a:t>
            </a:r>
          </a:p>
          <a:p>
            <a:pPr marL="0" indent="0">
              <a:buNone/>
            </a:pPr>
            <a:r>
              <a:rPr lang="zh-CN" altLang="en-US" sz="2665"/>
              <a:t>r = input('请输入圆的半径：')</a:t>
            </a:r>
          </a:p>
          <a:p>
            <a:pPr marL="0" indent="0">
              <a:buNone/>
            </a:pPr>
            <a:r>
              <a:rPr lang="zh-CN" altLang="en-US" sz="2665"/>
              <a:t>try:</a:t>
            </a:r>
          </a:p>
          <a:p>
            <a:pPr marL="0" indent="0">
              <a:buNone/>
            </a:pPr>
            <a:r>
              <a:rPr lang="zh-CN" altLang="en-US" sz="2665"/>
              <a:t>    r = float(r)</a:t>
            </a:r>
          </a:p>
          <a:p>
            <a:pPr marL="0" indent="0">
              <a:buNone/>
            </a:pPr>
            <a:r>
              <a:rPr lang="zh-CN" altLang="en-US" sz="2665"/>
              <a:t>    assert r&gt;0</a:t>
            </a:r>
          </a:p>
          <a:p>
            <a:pPr marL="0" indent="0">
              <a:buNone/>
            </a:pPr>
            <a:r>
              <a:rPr lang="zh-CN" altLang="en-US" sz="2665"/>
              <a:t>except:</a:t>
            </a:r>
          </a:p>
          <a:p>
            <a:pPr marL="0" indent="0">
              <a:buNone/>
            </a:pPr>
            <a:r>
              <a:rPr lang="zh-CN" altLang="en-US" sz="2665"/>
              <a:t>    print('必须输入大于0的整数或实数')</a:t>
            </a:r>
          </a:p>
          <a:p>
            <a:pPr marL="0" indent="0">
              <a:buNone/>
            </a:pPr>
            <a:r>
              <a:rPr lang="zh-CN" altLang="en-US" sz="2665"/>
              <a:t>else:</a:t>
            </a:r>
          </a:p>
          <a:p>
            <a:pPr marL="0" indent="0">
              <a:buNone/>
            </a:pPr>
            <a:r>
              <a:rPr lang="zh-CN" altLang="en-US" sz="2665"/>
              <a:t>    print(get_area(r))</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91</a:t>
            </a:fld>
            <a:endParaRPr lang="zh-CN" altLang="en-US"/>
          </a:p>
        </p:txBody>
      </p:sp>
      <p:pic>
        <p:nvPicPr>
          <p:cNvPr id="9" name="图片 9" descr="30f90af402e0d935fbe7a6dbad750b5"/>
          <p:cNvPicPr>
            <a:picLocks noChangeAspect="1"/>
          </p:cNvPicPr>
          <p:nvPr/>
        </p:nvPicPr>
        <p:blipFill>
          <a:blip r:embed="rId2"/>
          <a:stretch>
            <a:fillRect/>
          </a:stretch>
        </p:blipFill>
        <p:spPr>
          <a:xfrm>
            <a:off x="6247130" y="3247390"/>
            <a:ext cx="5819775" cy="3474085"/>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1.7.1  基本语法</a:t>
            </a:r>
            <a:endParaRPr lang="zh-CN" altLang="en-US"/>
          </a:p>
        </p:txBody>
      </p:sp>
      <p:sp>
        <p:nvSpPr>
          <p:cNvPr id="3" name="内容占位符 2"/>
          <p:cNvSpPr>
            <a:spLocks noGrp="1"/>
          </p:cNvSpPr>
          <p:nvPr>
            <p:ph idx="1"/>
          </p:nvPr>
        </p:nvSpPr>
        <p:spPr/>
        <p:txBody>
          <a:bodyPr/>
          <a:lstStyle/>
          <a:p>
            <a:pPr>
              <a:lnSpc>
                <a:spcPct val="140000"/>
              </a:lnSpc>
            </a:pPr>
            <a:r>
              <a:rPr lang="zh-CN" altLang="en-US"/>
              <a:t>lambda表达式常用来声明</a:t>
            </a:r>
            <a:r>
              <a:rPr lang="zh-CN" altLang="en-US">
                <a:solidFill>
                  <a:srgbClr val="FF0000"/>
                </a:solidFill>
              </a:rPr>
              <a:t>匿名函数</a:t>
            </a:r>
            <a:r>
              <a:rPr lang="zh-CN" altLang="en-US"/>
              <a:t>，也就是没有名字的、临时使用的小函数，虽然也可以使用lambda表达式定义具名函数，但很少这样使用。</a:t>
            </a:r>
          </a:p>
          <a:p>
            <a:pPr>
              <a:lnSpc>
                <a:spcPct val="140000"/>
              </a:lnSpc>
            </a:pPr>
            <a:r>
              <a:rPr lang="zh-CN" altLang="en-US"/>
              <a:t>lambda表达式</a:t>
            </a:r>
            <a:r>
              <a:rPr lang="zh-CN" altLang="en-US">
                <a:solidFill>
                  <a:srgbClr val="FF0000"/>
                </a:solidFill>
              </a:rPr>
              <a:t>只能包含一个表达式</a:t>
            </a:r>
            <a:r>
              <a:rPr lang="zh-CN" altLang="en-US"/>
              <a:t>，表达式的计算结果相当于函数的返回值。lambda表达式的语法如下：</a:t>
            </a:r>
          </a:p>
          <a:p>
            <a:pPr marL="0" indent="0">
              <a:buNone/>
            </a:pPr>
            <a:endParaRPr lang="zh-CN" altLang="en-US" sz="2000"/>
          </a:p>
          <a:p>
            <a:pPr marL="0" indent="0">
              <a:buNone/>
            </a:pPr>
            <a:r>
              <a:rPr lang="zh-CN" altLang="en-US" sz="2000"/>
              <a:t>lambda [形参列表]: 表达式</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92</a:t>
            </a:fld>
            <a:endParaRPr lang="zh-CN" alt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1.7.1  基本语法</a:t>
            </a:r>
            <a:endParaRPr lang="zh-CN" altLang="en-US"/>
          </a:p>
        </p:txBody>
      </p:sp>
      <p:sp>
        <p:nvSpPr>
          <p:cNvPr id="3" name="内容占位符 2"/>
          <p:cNvSpPr>
            <a:spLocks noGrp="1"/>
          </p:cNvSpPr>
          <p:nvPr>
            <p:ph idx="1"/>
          </p:nvPr>
        </p:nvSpPr>
        <p:spPr/>
        <p:txBody>
          <a:bodyPr/>
          <a:lstStyle/>
          <a:p>
            <a:pPr>
              <a:lnSpc>
                <a:spcPct val="160000"/>
              </a:lnSpc>
            </a:pPr>
            <a:r>
              <a:rPr lang="zh-CN" altLang="en-US"/>
              <a:t>下面代码中的函数func和lambda表达式func在功能上是完全等价的。</a:t>
            </a:r>
          </a:p>
          <a:p>
            <a:pPr marL="0" indent="0">
              <a:buNone/>
            </a:pPr>
            <a:r>
              <a:rPr lang="zh-CN" altLang="en-US" sz="2000"/>
              <a:t>def func(a, b, c):</a:t>
            </a:r>
          </a:p>
          <a:p>
            <a:pPr marL="0" indent="0">
              <a:buNone/>
            </a:pPr>
            <a:r>
              <a:rPr lang="zh-CN" altLang="en-US" sz="2000"/>
              <a:t>    return sum((a,b,c))</a:t>
            </a:r>
          </a:p>
          <a:p>
            <a:pPr marL="0" indent="0">
              <a:buNone/>
            </a:pPr>
            <a:endParaRPr lang="zh-CN" altLang="en-US" sz="2000"/>
          </a:p>
          <a:p>
            <a:pPr marL="0" indent="0">
              <a:buNone/>
            </a:pPr>
            <a:r>
              <a:rPr lang="zh-CN" altLang="en-US" sz="2000"/>
              <a:t>func = lambda a, b, c: sum((a,b,c))</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93</a:t>
            </a:fld>
            <a:endParaRPr lang="zh-CN" alt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1.7.2  递归函数定义与调用</a:t>
            </a:r>
          </a:p>
        </p:txBody>
      </p:sp>
      <p:sp>
        <p:nvSpPr>
          <p:cNvPr id="3" name="内容占位符 2"/>
          <p:cNvSpPr>
            <a:spLocks noGrp="1"/>
          </p:cNvSpPr>
          <p:nvPr>
            <p:ph idx="1"/>
          </p:nvPr>
        </p:nvSpPr>
        <p:spPr/>
        <p:txBody>
          <a:bodyPr>
            <a:normAutofit lnSpcReduction="10000"/>
          </a:bodyPr>
          <a:lstStyle/>
          <a:p>
            <a:pPr>
              <a:lnSpc>
                <a:spcPct val="130000"/>
              </a:lnSpc>
            </a:pPr>
            <a:r>
              <a:rPr lang="zh-CN" altLang="en-US"/>
              <a:t>例1-4  编写递归函数，接收一个正整数n，计算并返回n的阶乘。</a:t>
            </a:r>
          </a:p>
          <a:p>
            <a:pPr marL="0" indent="0">
              <a:lnSpc>
                <a:spcPct val="110000"/>
              </a:lnSpc>
              <a:buNone/>
            </a:pPr>
            <a:r>
              <a:rPr lang="zh-CN" altLang="en-US" sz="2000"/>
              <a:t>def fac(n):</a:t>
            </a:r>
          </a:p>
          <a:p>
            <a:pPr marL="0" indent="0">
              <a:lnSpc>
                <a:spcPct val="110000"/>
              </a:lnSpc>
              <a:buNone/>
            </a:pPr>
            <a:r>
              <a:rPr lang="zh-CN" altLang="en-US" sz="2000"/>
              <a:t>    # 1的阶乘为1，这是保证递归可以结束的条件</a:t>
            </a:r>
          </a:p>
          <a:p>
            <a:pPr marL="0" indent="0">
              <a:lnSpc>
                <a:spcPct val="110000"/>
              </a:lnSpc>
              <a:buNone/>
            </a:pPr>
            <a:r>
              <a:rPr lang="zh-CN" altLang="en-US" sz="2000"/>
              <a:t>    if n == 1:</a:t>
            </a:r>
          </a:p>
          <a:p>
            <a:pPr marL="0" indent="0">
              <a:lnSpc>
                <a:spcPct val="110000"/>
              </a:lnSpc>
              <a:buNone/>
            </a:pPr>
            <a:r>
              <a:rPr lang="zh-CN" altLang="en-US" sz="2000"/>
              <a:t>        # 如果执行到这个return语句返回1，函数直接结束，不再执行后面的代码</a:t>
            </a:r>
          </a:p>
          <a:p>
            <a:pPr marL="0" indent="0">
              <a:lnSpc>
                <a:spcPct val="110000"/>
              </a:lnSpc>
              <a:buNone/>
            </a:pPr>
            <a:r>
              <a:rPr lang="zh-CN" altLang="en-US" sz="2000"/>
              <a:t>        return 1</a:t>
            </a:r>
          </a:p>
          <a:p>
            <a:pPr marL="0" indent="0">
              <a:lnSpc>
                <a:spcPct val="110000"/>
              </a:lnSpc>
              <a:buNone/>
            </a:pPr>
            <a:r>
              <a:rPr lang="zh-CN" altLang="en-US" sz="2000"/>
              <a:t>    # 递归调用函数自己，但使用更小的输入，使得递归过程可以逐步收敛并最终结束</a:t>
            </a:r>
          </a:p>
          <a:p>
            <a:pPr marL="0" indent="0">
              <a:lnSpc>
                <a:spcPct val="110000"/>
              </a:lnSpc>
              <a:buNone/>
            </a:pPr>
            <a:r>
              <a:rPr lang="zh-CN" altLang="en-US" sz="2000"/>
              <a:t>    return n * fac(n-1)</a:t>
            </a:r>
          </a:p>
          <a:p>
            <a:pPr marL="0" indent="0">
              <a:lnSpc>
                <a:spcPct val="110000"/>
              </a:lnSpc>
              <a:buNone/>
            </a:pPr>
            <a:endParaRPr lang="zh-CN" altLang="en-US" sz="2000"/>
          </a:p>
          <a:p>
            <a:pPr marL="0" indent="0">
              <a:lnSpc>
                <a:spcPct val="110000"/>
              </a:lnSpc>
              <a:buNone/>
            </a:pPr>
            <a:r>
              <a:rPr lang="zh-CN" altLang="en-US" sz="2000"/>
              <a:t># 调用函数，计算并输出5的阶乘</a:t>
            </a:r>
          </a:p>
          <a:p>
            <a:pPr marL="0" indent="0">
              <a:lnSpc>
                <a:spcPct val="110000"/>
              </a:lnSpc>
              <a:buNone/>
            </a:pPr>
            <a:r>
              <a:rPr lang="zh-CN" altLang="en-US" sz="2000"/>
              <a:t>print(fac(5))</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94</a:t>
            </a:fld>
            <a:endParaRPr lang="zh-CN" alt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1.7.3  函数参数</a:t>
            </a:r>
          </a:p>
        </p:txBody>
      </p:sp>
      <p:sp>
        <p:nvSpPr>
          <p:cNvPr id="3" name="内容占位符 2"/>
          <p:cNvSpPr>
            <a:spLocks noGrp="1"/>
          </p:cNvSpPr>
          <p:nvPr>
            <p:ph idx="1"/>
          </p:nvPr>
        </p:nvSpPr>
        <p:spPr/>
        <p:txBody>
          <a:bodyPr/>
          <a:lstStyle/>
          <a:p>
            <a:pPr marL="0" indent="0">
              <a:lnSpc>
                <a:spcPct val="130000"/>
              </a:lnSpc>
              <a:buNone/>
            </a:pPr>
            <a:r>
              <a:rPr lang="zh-CN" altLang="en-US"/>
              <a:t>（1）位置参数</a:t>
            </a:r>
          </a:p>
          <a:p>
            <a:pPr>
              <a:lnSpc>
                <a:spcPct val="130000"/>
              </a:lnSpc>
            </a:pPr>
            <a:r>
              <a:rPr lang="zh-CN" altLang="en-US"/>
              <a:t>位置参数（positional argument）是比较常用的形式，调用函数时不需要对实参进行任何说明，直接放在括号内即可，第一个实参传递给第一个形参，第二个实参传递给第二个形参，以此类推。</a:t>
            </a:r>
          </a:p>
          <a:p>
            <a:pPr>
              <a:lnSpc>
                <a:spcPct val="130000"/>
              </a:lnSpc>
            </a:pPr>
            <a:r>
              <a:rPr lang="zh-CN" altLang="en-US"/>
              <a:t>实参和形参的</a:t>
            </a:r>
            <a:r>
              <a:rPr lang="zh-CN" altLang="en-US">
                <a:solidFill>
                  <a:srgbClr val="FF0000"/>
                </a:solidFill>
              </a:rPr>
              <a:t>顺序</a:t>
            </a:r>
            <a:r>
              <a:rPr lang="zh-CN" altLang="en-US"/>
              <a:t>必须严格一致，并且实参和形参的</a:t>
            </a:r>
            <a:r>
              <a:rPr lang="zh-CN" altLang="en-US">
                <a:solidFill>
                  <a:srgbClr val="FF0000"/>
                </a:solidFill>
              </a:rPr>
              <a:t>数量</a:t>
            </a:r>
            <a:r>
              <a:rPr lang="zh-CN" altLang="en-US"/>
              <a:t>必须相同，否则会导致逻辑错误得到不正确结果或者抛出TypeError异常并提示参数数量不对。</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95</a:t>
            </a:fld>
            <a:endParaRPr lang="zh-CN" alt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1.7.3  函数参数</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（2）默认值参数</a:t>
            </a:r>
          </a:p>
          <a:p>
            <a:pPr>
              <a:lnSpc>
                <a:spcPct val="130000"/>
              </a:lnSpc>
            </a:pPr>
            <a:r>
              <a:rPr lang="zh-CN" altLang="en-US"/>
              <a:t>Python支持默认值参数，在定义函数时可以为形参设置默认值。调用带有默认值参数的函数时，可以不用为设置了默认值的形参传递实参（此时函数将会直接使用函数定义时设置的默认值），也可以通过显式传递实参来替换其默认值。带有默认值参数的函数定义语法如下：</a:t>
            </a:r>
          </a:p>
          <a:p>
            <a:pPr marL="0" indent="0">
              <a:buNone/>
            </a:pPr>
            <a:r>
              <a:rPr lang="zh-CN" altLang="en-US" sz="2000"/>
              <a:t>def 函数名(……，形参名=默认值):</a:t>
            </a:r>
          </a:p>
          <a:p>
            <a:pPr marL="0" indent="0">
              <a:buNone/>
            </a:pPr>
            <a:r>
              <a:rPr lang="zh-CN" altLang="en-US" sz="2000"/>
              <a:t>    函数体</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96</a:t>
            </a:fld>
            <a:endParaRPr lang="zh-CN" alt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1.7.3  函数参数</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（3）关键参数</a:t>
            </a:r>
          </a:p>
          <a:p>
            <a:pPr>
              <a:lnSpc>
                <a:spcPct val="130000"/>
              </a:lnSpc>
            </a:pPr>
            <a:r>
              <a:rPr lang="zh-CN" altLang="en-US"/>
              <a:t>关键参数（keyword argument）是指调用函数时按参数名字进行传递的形式，明确指定哪个实参传递给哪个形参。通过这样的调用方式，</a:t>
            </a:r>
            <a:r>
              <a:rPr lang="zh-CN" altLang="en-US">
                <a:solidFill>
                  <a:srgbClr val="FF0000"/>
                </a:solidFill>
              </a:rPr>
              <a:t>实参顺序可以和形参顺序不一致</a:t>
            </a:r>
            <a:r>
              <a:rPr lang="zh-CN" altLang="en-US"/>
              <a:t>，但不影响参数的传递结果，避免了用户需要牢记参数位置和顺序的麻烦，使得函数的调用和参数传递更加灵活方便。</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97</a:t>
            </a:fld>
            <a:endParaRPr lang="zh-CN"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1.7.3  函数参数</a:t>
            </a:r>
            <a:endParaRPr lang="zh-CN" altLang="en-US"/>
          </a:p>
        </p:txBody>
      </p:sp>
      <p:sp>
        <p:nvSpPr>
          <p:cNvPr id="3" name="内容占位符 2"/>
          <p:cNvSpPr>
            <a:spLocks noGrp="1"/>
          </p:cNvSpPr>
          <p:nvPr>
            <p:ph idx="1"/>
          </p:nvPr>
        </p:nvSpPr>
        <p:spPr/>
        <p:txBody>
          <a:bodyPr/>
          <a:lstStyle/>
          <a:p>
            <a:pPr marL="0" indent="0">
              <a:buNone/>
            </a:pPr>
            <a:r>
              <a:rPr lang="zh-CN" altLang="en-US" sz="2000"/>
              <a:t>def func(a, b, c):</a:t>
            </a:r>
          </a:p>
          <a:p>
            <a:pPr marL="0" indent="0">
              <a:buNone/>
            </a:pPr>
            <a:r>
              <a:rPr lang="zh-CN" altLang="en-US" sz="2000"/>
              <a:t>    # 返回格式化后的字符串</a:t>
            </a:r>
          </a:p>
          <a:p>
            <a:pPr marL="0" indent="0">
              <a:buNone/>
            </a:pPr>
            <a:r>
              <a:rPr lang="zh-CN" altLang="en-US" sz="2000"/>
              <a:t>    return f'{a=},{b=},{c=}'</a:t>
            </a:r>
          </a:p>
          <a:p>
            <a:pPr marL="0" indent="0">
              <a:buNone/>
            </a:pPr>
            <a:endParaRPr lang="zh-CN" altLang="en-US" sz="2000"/>
          </a:p>
          <a:p>
            <a:pPr marL="0" indent="0">
              <a:buNone/>
            </a:pPr>
            <a:r>
              <a:rPr lang="zh-CN" altLang="en-US" sz="2000"/>
              <a:t>print(func(a=3, c=5, b=8))</a:t>
            </a:r>
          </a:p>
          <a:p>
            <a:pPr marL="0" indent="0">
              <a:buNone/>
            </a:pPr>
            <a:r>
              <a:rPr lang="zh-CN" altLang="en-US" sz="2000"/>
              <a:t>print(func(c=5, a=3, b=8))</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98</a:t>
            </a:fld>
            <a:endParaRPr lang="zh-CN" alt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1.7.3  函数参数</a:t>
            </a:r>
            <a:endParaRPr lang="zh-CN" altLang="en-US"/>
          </a:p>
        </p:txBody>
      </p:sp>
      <p:sp>
        <p:nvSpPr>
          <p:cNvPr id="3" name="内容占位符 2"/>
          <p:cNvSpPr>
            <a:spLocks noGrp="1"/>
          </p:cNvSpPr>
          <p:nvPr>
            <p:ph idx="1"/>
          </p:nvPr>
        </p:nvSpPr>
        <p:spPr/>
        <p:txBody>
          <a:bodyPr/>
          <a:lstStyle/>
          <a:p>
            <a:pPr marL="0" indent="0">
              <a:lnSpc>
                <a:spcPct val="130000"/>
              </a:lnSpc>
              <a:buNone/>
            </a:pPr>
            <a:r>
              <a:rPr lang="zh-CN" altLang="en-US"/>
              <a:t>（4）可变长度参数</a:t>
            </a:r>
          </a:p>
          <a:p>
            <a:pPr>
              <a:lnSpc>
                <a:spcPct val="130000"/>
              </a:lnSpc>
            </a:pPr>
            <a:r>
              <a:rPr lang="zh-CN" altLang="en-US"/>
              <a:t>可变长度参数是指形参对应的</a:t>
            </a:r>
            <a:r>
              <a:rPr lang="zh-CN" altLang="en-US">
                <a:solidFill>
                  <a:srgbClr val="FF0000"/>
                </a:solidFill>
              </a:rPr>
              <a:t>实参数量不固定</a:t>
            </a:r>
            <a:r>
              <a:rPr lang="zh-CN" altLang="en-US"/>
              <a:t>，一个形参可以接收多个实参。在定义函数时主要有两种形式的可变长度参数：*parameter和**parameter。</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99</a:t>
            </a:fld>
            <a:endParaRPr lang="zh-CN" alt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1.7.3  函数参数</a:t>
            </a:r>
            <a:endParaRPr lang="zh-CN" altLang="en-US"/>
          </a:p>
        </p:txBody>
      </p:sp>
      <p:sp>
        <p:nvSpPr>
          <p:cNvPr id="3" name="内容占位符 2"/>
          <p:cNvSpPr>
            <a:spLocks noGrp="1"/>
          </p:cNvSpPr>
          <p:nvPr>
            <p:ph idx="1"/>
          </p:nvPr>
        </p:nvSpPr>
        <p:spPr/>
        <p:txBody>
          <a:bodyPr/>
          <a:lstStyle/>
          <a:p>
            <a:pPr>
              <a:lnSpc>
                <a:spcPct val="130000"/>
              </a:lnSpc>
            </a:pPr>
            <a:r>
              <a:rPr lang="zh-CN" altLang="en-US">
                <a:sym typeface="+mn-ea"/>
              </a:rPr>
              <a:t>接收任意多个</a:t>
            </a:r>
            <a:r>
              <a:rPr lang="zh-CN" altLang="en-US">
                <a:solidFill>
                  <a:srgbClr val="FF0000"/>
                </a:solidFill>
                <a:sym typeface="+mn-ea"/>
              </a:rPr>
              <a:t>位置实参</a:t>
            </a:r>
            <a:r>
              <a:rPr lang="zh-CN" altLang="en-US">
                <a:sym typeface="+mn-ea"/>
              </a:rPr>
              <a:t>并将其放在一个</a:t>
            </a:r>
            <a:r>
              <a:rPr lang="zh-CN" altLang="en-US">
                <a:solidFill>
                  <a:srgbClr val="FF0000"/>
                </a:solidFill>
                <a:sym typeface="+mn-ea"/>
              </a:rPr>
              <a:t>元组</a:t>
            </a:r>
            <a:r>
              <a:rPr lang="zh-CN" altLang="en-US">
                <a:sym typeface="+mn-ea"/>
              </a:rPr>
              <a:t>中</a:t>
            </a:r>
          </a:p>
          <a:p>
            <a:pPr>
              <a:buNone/>
            </a:pPr>
            <a:r>
              <a:rPr lang="zh-CN" altLang="en-US" sz="2000"/>
              <a:t>def demo(a, b, c, *p):</a:t>
            </a:r>
          </a:p>
          <a:p>
            <a:pPr marL="0" indent="0">
              <a:buNone/>
            </a:pPr>
            <a:r>
              <a:rPr lang="zh-CN" altLang="en-US" sz="2000"/>
              <a:t>    print(a, b, c)</a:t>
            </a:r>
          </a:p>
          <a:p>
            <a:pPr marL="0" indent="0">
              <a:buNone/>
            </a:pPr>
            <a:r>
              <a:rPr lang="zh-CN" altLang="en-US" sz="2000"/>
              <a:t>    print(p)</a:t>
            </a:r>
          </a:p>
          <a:p>
            <a:pPr marL="0" indent="0">
              <a:buNone/>
            </a:pPr>
            <a:endParaRPr lang="zh-CN" altLang="en-US" sz="2000"/>
          </a:p>
          <a:p>
            <a:pPr marL="0" indent="0">
              <a:buNone/>
            </a:pPr>
            <a:r>
              <a:rPr lang="zh-CN" altLang="en-US" sz="2000"/>
              <a:t>demo(1, 2, 3, 4, 5, 6)</a:t>
            </a:r>
          </a:p>
          <a:p>
            <a:pPr marL="0" indent="0">
              <a:buNone/>
            </a:pPr>
            <a:r>
              <a:rPr lang="zh-CN" altLang="en-US" sz="2000"/>
              <a:t>print('='*10)</a:t>
            </a:r>
          </a:p>
          <a:p>
            <a:pPr marL="0" indent="0">
              <a:buNone/>
            </a:pPr>
            <a:r>
              <a:rPr lang="zh-CN" altLang="en-US" sz="2000"/>
              <a:t>demo(1, 2, 3, 4, 5, 6, 7, 8)</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100</a:t>
            </a:fld>
            <a:endParaRPr lang="zh-CN" alt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1.7.3  函数参数</a:t>
            </a:r>
            <a:endParaRPr lang="zh-CN" altLang="en-US"/>
          </a:p>
        </p:txBody>
      </p:sp>
      <p:sp>
        <p:nvSpPr>
          <p:cNvPr id="3" name="内容占位符 2"/>
          <p:cNvSpPr>
            <a:spLocks noGrp="1"/>
          </p:cNvSpPr>
          <p:nvPr>
            <p:ph idx="1"/>
          </p:nvPr>
        </p:nvSpPr>
        <p:spPr/>
        <p:txBody>
          <a:bodyPr/>
          <a:lstStyle/>
          <a:p>
            <a:pPr>
              <a:lnSpc>
                <a:spcPct val="140000"/>
              </a:lnSpc>
            </a:pPr>
            <a:r>
              <a:rPr lang="zh-CN" altLang="en-US">
                <a:sym typeface="+mn-ea"/>
              </a:rPr>
              <a:t>接收任意多个</a:t>
            </a:r>
            <a:r>
              <a:rPr lang="zh-CN" altLang="en-US">
                <a:solidFill>
                  <a:srgbClr val="FF0000"/>
                </a:solidFill>
                <a:sym typeface="+mn-ea"/>
              </a:rPr>
              <a:t>关键参数</a:t>
            </a:r>
            <a:r>
              <a:rPr lang="zh-CN" altLang="en-US">
                <a:sym typeface="+mn-ea"/>
              </a:rPr>
              <a:t>并将其放入</a:t>
            </a:r>
            <a:r>
              <a:rPr lang="zh-CN" altLang="en-US">
                <a:solidFill>
                  <a:srgbClr val="FF0000"/>
                </a:solidFill>
                <a:sym typeface="+mn-ea"/>
              </a:rPr>
              <a:t>字典</a:t>
            </a:r>
            <a:r>
              <a:rPr lang="zh-CN" altLang="en-US">
                <a:sym typeface="+mn-ea"/>
              </a:rPr>
              <a:t>中</a:t>
            </a:r>
            <a:endParaRPr lang="zh-CN" altLang="en-US"/>
          </a:p>
          <a:p>
            <a:pPr marL="0" indent="0">
              <a:buNone/>
            </a:pPr>
            <a:r>
              <a:rPr lang="zh-CN" altLang="en-US" sz="2000"/>
              <a:t>def demo(**p):</a:t>
            </a:r>
          </a:p>
          <a:p>
            <a:pPr marL="0" indent="0">
              <a:buNone/>
            </a:pPr>
            <a:r>
              <a:rPr lang="zh-CN" altLang="en-US" sz="2000"/>
              <a:t>    for item in p.items():</a:t>
            </a:r>
          </a:p>
          <a:p>
            <a:pPr marL="0" indent="0">
              <a:buNone/>
            </a:pPr>
            <a:r>
              <a:rPr lang="zh-CN" altLang="en-US" sz="2000"/>
              <a:t>        print(item)</a:t>
            </a:r>
          </a:p>
          <a:p>
            <a:pPr marL="0" indent="0">
              <a:buNone/>
            </a:pPr>
            <a:endParaRPr lang="zh-CN" altLang="en-US" sz="2000"/>
          </a:p>
          <a:p>
            <a:pPr marL="0" indent="0">
              <a:buNone/>
            </a:pPr>
            <a:r>
              <a:rPr lang="zh-CN" altLang="en-US" sz="2000"/>
              <a:t>demo(x=1, y=2, z=3)</a:t>
            </a:r>
          </a:p>
          <a:p>
            <a:pPr marL="0" indent="0">
              <a:buNone/>
            </a:pPr>
            <a:r>
              <a:rPr lang="zh-CN" altLang="en-US" sz="2000"/>
              <a:t>print('='*10)</a:t>
            </a:r>
          </a:p>
          <a:p>
            <a:pPr marL="0" indent="0">
              <a:buNone/>
            </a:pPr>
            <a:r>
              <a:rPr lang="zh-CN" altLang="en-US" sz="2000"/>
              <a:t>demo(a=4, b=5, c=6, d=7)</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101</a:t>
            </a:fld>
            <a:endParaRPr lang="zh-CN" alt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1.7.4  变量作用域</a:t>
            </a:r>
          </a:p>
        </p:txBody>
      </p:sp>
      <p:sp>
        <p:nvSpPr>
          <p:cNvPr id="3" name="内容占位符 2"/>
          <p:cNvSpPr>
            <a:spLocks noGrp="1"/>
          </p:cNvSpPr>
          <p:nvPr>
            <p:ph idx="1"/>
          </p:nvPr>
        </p:nvSpPr>
        <p:spPr/>
        <p:txBody>
          <a:bodyPr/>
          <a:lstStyle/>
          <a:p>
            <a:pPr>
              <a:lnSpc>
                <a:spcPct val="140000"/>
              </a:lnSpc>
            </a:pPr>
            <a:r>
              <a:rPr lang="zh-CN" altLang="en-US"/>
              <a:t>如果在函数内只有引用某个变量值的操作而没有为其赋值的操作，该变量</a:t>
            </a:r>
            <a:r>
              <a:rPr lang="zh-CN" altLang="en-US">
                <a:solidFill>
                  <a:srgbClr val="FF0000"/>
                </a:solidFill>
              </a:rPr>
              <a:t>默认</a:t>
            </a:r>
            <a:r>
              <a:rPr lang="zh-CN" altLang="en-US"/>
              <a:t>为全局变量、外层函数的变量或者内置命名空间中的成员，如果都不是则会抛出异常并提示没有定义。</a:t>
            </a:r>
          </a:p>
          <a:p>
            <a:pPr>
              <a:lnSpc>
                <a:spcPct val="140000"/>
              </a:lnSpc>
            </a:pPr>
            <a:r>
              <a:rPr lang="zh-CN" altLang="en-US"/>
              <a:t>如果在函数内有为变量赋值的操作，该变量就被认为是局部变量，</a:t>
            </a:r>
            <a:r>
              <a:rPr lang="zh-CN" altLang="en-US">
                <a:solidFill>
                  <a:srgbClr val="FF0000"/>
                </a:solidFill>
              </a:rPr>
              <a:t>除非</a:t>
            </a:r>
            <a:r>
              <a:rPr lang="zh-CN" altLang="en-US"/>
              <a:t>在函数内赋值操作之前用关键字global或nonlocal进行了声明。</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102</a:t>
            </a:fld>
            <a:endParaRPr lang="zh-CN" alt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1.7.4  变量作用域</a:t>
            </a:r>
            <a:endParaRPr lang="zh-CN" altLang="en-US"/>
          </a:p>
        </p:txBody>
      </p:sp>
      <p:sp>
        <p:nvSpPr>
          <p:cNvPr id="3" name="内容占位符 2"/>
          <p:cNvSpPr>
            <a:spLocks noGrp="1"/>
          </p:cNvSpPr>
          <p:nvPr>
            <p:ph idx="1"/>
          </p:nvPr>
        </p:nvSpPr>
        <p:spPr/>
        <p:txBody>
          <a:bodyPr/>
          <a:lstStyle/>
          <a:p>
            <a:pPr>
              <a:lnSpc>
                <a:spcPct val="140000"/>
              </a:lnSpc>
            </a:pPr>
            <a:r>
              <a:rPr lang="zh-CN" altLang="en-US"/>
              <a:t>在Python中有两种创建全局变量的方式：</a:t>
            </a:r>
          </a:p>
          <a:p>
            <a:pPr marL="0" indent="0">
              <a:lnSpc>
                <a:spcPct val="140000"/>
              </a:lnSpc>
              <a:buNone/>
            </a:pPr>
            <a:r>
              <a:rPr lang="zh-CN" altLang="en-US"/>
              <a:t>1）在函数外部使用赋值语句创建的变量默认为全局变量，其作用域为从定义的位置开始一直到文件结束；</a:t>
            </a:r>
          </a:p>
          <a:p>
            <a:pPr marL="0" indent="0">
              <a:lnSpc>
                <a:spcPct val="140000"/>
              </a:lnSpc>
              <a:buNone/>
            </a:pPr>
            <a:r>
              <a:rPr lang="zh-CN" altLang="en-US"/>
              <a:t>2）在函数内部使用关键字global声明变量为全局变量，其作用域从调用该函数的位置开始一直到文件结束。</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103</a:t>
            </a:fld>
            <a:endParaRPr lang="zh-CN" alt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1.7.4  变量作用域</a:t>
            </a:r>
            <a:endParaRPr lang="zh-CN" altLang="en-US"/>
          </a:p>
        </p:txBody>
      </p:sp>
      <p:sp>
        <p:nvSpPr>
          <p:cNvPr id="3" name="内容占位符 2"/>
          <p:cNvSpPr>
            <a:spLocks noGrp="1"/>
          </p:cNvSpPr>
          <p:nvPr>
            <p:ph idx="1"/>
          </p:nvPr>
        </p:nvSpPr>
        <p:spPr/>
        <p:txBody>
          <a:bodyPr/>
          <a:lstStyle/>
          <a:p>
            <a:pPr>
              <a:lnSpc>
                <a:spcPct val="140000"/>
              </a:lnSpc>
            </a:pPr>
            <a:r>
              <a:rPr lang="zh-CN" altLang="en-US">
                <a:sym typeface="+mn-ea"/>
              </a:rPr>
              <a:t>Python关键字global有两个作用：</a:t>
            </a:r>
          </a:p>
          <a:p>
            <a:pPr marL="0" indent="0">
              <a:lnSpc>
                <a:spcPct val="140000"/>
              </a:lnSpc>
              <a:buNone/>
            </a:pPr>
            <a:r>
              <a:rPr lang="zh-CN" altLang="en-US">
                <a:sym typeface="+mn-ea"/>
              </a:rPr>
              <a:t>1）对于在函数外创建的全局变量，如果需要在函数内修改这个变量的值，并将这个结果反映到函数外，可以在函数内为变量赋值之前先使用关键字global声明要使用这个全局变量。</a:t>
            </a:r>
          </a:p>
          <a:p>
            <a:pPr marL="0" indent="0">
              <a:lnSpc>
                <a:spcPct val="140000"/>
              </a:lnSpc>
              <a:buNone/>
            </a:pPr>
            <a:r>
              <a:rPr lang="zh-CN" altLang="en-US">
                <a:sym typeface="+mn-ea"/>
              </a:rPr>
              <a:t>2）如果一个变量在函数外没有定义，在函数内部也可以直接将一个变量声明为全局变量，该函数执行后，将增加一个新的全局变量，但实际开发中不建议这样做。</a:t>
            </a:r>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104</a:t>
            </a:fld>
            <a:endParaRPr lang="zh-CN" alt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1.7.4  变量作用域</a:t>
            </a:r>
            <a:endParaRPr lang="zh-CN" altLang="en-US"/>
          </a:p>
        </p:txBody>
      </p:sp>
      <p:sp>
        <p:nvSpPr>
          <p:cNvPr id="3" name="内容占位符 2"/>
          <p:cNvSpPr>
            <a:spLocks noGrp="1"/>
          </p:cNvSpPr>
          <p:nvPr>
            <p:ph idx="1"/>
          </p:nvPr>
        </p:nvSpPr>
        <p:spPr/>
        <p:txBody>
          <a:bodyPr>
            <a:noAutofit/>
          </a:bodyPr>
          <a:lstStyle/>
          <a:p>
            <a:pPr marL="0" indent="0">
              <a:buNone/>
            </a:pPr>
            <a:r>
              <a:rPr lang="zh-CN" altLang="en-US" sz="1500"/>
              <a:t>def demo():</a:t>
            </a:r>
          </a:p>
          <a:p>
            <a:pPr marL="0" indent="0">
              <a:buNone/>
            </a:pPr>
            <a:r>
              <a:rPr lang="zh-CN" altLang="en-US" sz="1500"/>
              <a:t>    global x     # 声明或创建全局变量，必须在使用变量x之前执行该语句</a:t>
            </a:r>
          </a:p>
          <a:p>
            <a:pPr marL="0" indent="0">
              <a:buNone/>
            </a:pPr>
            <a:r>
              <a:rPr lang="zh-CN" altLang="en-US" sz="1500"/>
              <a:t>    x = 3        # 修改全局变量的值或者为全局变量赋值</a:t>
            </a:r>
          </a:p>
          <a:p>
            <a:pPr marL="0" indent="0">
              <a:buNone/>
            </a:pPr>
            <a:r>
              <a:rPr lang="zh-CN" altLang="en-US" sz="1500"/>
              <a:t>    y = 4        # 局部变量</a:t>
            </a:r>
          </a:p>
          <a:p>
            <a:pPr marL="0" indent="0">
              <a:buNone/>
            </a:pPr>
            <a:r>
              <a:rPr lang="zh-CN" altLang="en-US" sz="1500"/>
              <a:t>    print(x, y)</a:t>
            </a:r>
            <a:r>
              <a:rPr lang="en-US" altLang="zh-CN" sz="1500"/>
              <a:t> </a:t>
            </a:r>
            <a:r>
              <a:rPr lang="zh-CN" altLang="en-US" sz="1500"/>
              <a:t> # 使用变量x和y的值</a:t>
            </a:r>
          </a:p>
          <a:p>
            <a:pPr marL="0" indent="0">
              <a:buNone/>
            </a:pPr>
            <a:endParaRPr lang="zh-CN" altLang="en-US" sz="1500"/>
          </a:p>
          <a:p>
            <a:pPr marL="0" indent="0">
              <a:buNone/>
            </a:pPr>
            <a:r>
              <a:rPr lang="zh-CN" altLang="en-US" sz="1500"/>
              <a:t>x = 5            # 在函数外部定义了全局变量x</a:t>
            </a:r>
          </a:p>
          <a:p>
            <a:pPr marL="0" indent="0">
              <a:buNone/>
            </a:pPr>
            <a:r>
              <a:rPr lang="zh-CN" altLang="en-US" sz="1500"/>
              <a:t>demo()           # 本次调用函数修改了全局变量x的值</a:t>
            </a:r>
          </a:p>
          <a:p>
            <a:pPr marL="0" indent="0">
              <a:buNone/>
            </a:pPr>
            <a:r>
              <a:rPr lang="zh-CN" altLang="en-US" sz="1500"/>
              <a:t>print(x)</a:t>
            </a:r>
          </a:p>
          <a:p>
            <a:pPr marL="0" indent="0">
              <a:buNone/>
            </a:pPr>
            <a:endParaRPr lang="zh-CN" altLang="en-US" sz="1500"/>
          </a:p>
          <a:p>
            <a:pPr marL="0" indent="0">
              <a:buNone/>
            </a:pPr>
            <a:r>
              <a:rPr lang="zh-CN" altLang="en-US" sz="1500"/>
              <a:t>try:</a:t>
            </a:r>
          </a:p>
          <a:p>
            <a:pPr marL="0" indent="0">
              <a:buNone/>
            </a:pPr>
            <a:r>
              <a:rPr lang="zh-CN" altLang="en-US" sz="1500"/>
              <a:t>    print(y)</a:t>
            </a:r>
          </a:p>
          <a:p>
            <a:pPr marL="0" indent="0">
              <a:buNone/>
            </a:pPr>
            <a:r>
              <a:rPr lang="zh-CN" altLang="en-US" sz="1500"/>
              <a:t>except:</a:t>
            </a:r>
          </a:p>
          <a:p>
            <a:pPr marL="0" indent="0">
              <a:buNone/>
            </a:pPr>
            <a:r>
              <a:rPr lang="zh-CN" altLang="en-US" sz="1500"/>
              <a:t>    print('不存在变量y')</a:t>
            </a:r>
          </a:p>
          <a:p>
            <a:pPr marL="0" indent="0">
              <a:buNone/>
            </a:pPr>
            <a:r>
              <a:rPr lang="zh-CN" altLang="en-US" sz="1500"/>
              <a:t>del x            # 删除全局变量x</a:t>
            </a:r>
          </a:p>
          <a:p>
            <a:pPr marL="0" indent="0">
              <a:buNone/>
            </a:pPr>
            <a:r>
              <a:rPr lang="zh-CN" altLang="en-US" sz="1500"/>
              <a:t>try:</a:t>
            </a:r>
          </a:p>
          <a:p>
            <a:pPr marL="0" indent="0">
              <a:buNone/>
            </a:pPr>
            <a:r>
              <a:rPr lang="zh-CN" altLang="en-US" sz="1500"/>
              <a:t>    print(x)</a:t>
            </a:r>
          </a:p>
          <a:p>
            <a:pPr marL="0" indent="0">
              <a:buNone/>
            </a:pPr>
            <a:r>
              <a:rPr lang="zh-CN" altLang="en-US" sz="1500"/>
              <a:t>except:</a:t>
            </a:r>
          </a:p>
          <a:p>
            <a:pPr marL="0" indent="0">
              <a:buNone/>
            </a:pPr>
            <a:r>
              <a:rPr lang="zh-CN" altLang="en-US" sz="1500"/>
              <a:t>    print('不存在变量x')</a:t>
            </a:r>
          </a:p>
          <a:p>
            <a:pPr marL="0" indent="0">
              <a:buNone/>
            </a:pPr>
            <a:endParaRPr lang="zh-CN" altLang="en-US" sz="1500"/>
          </a:p>
          <a:p>
            <a:pPr marL="0" indent="0">
              <a:buNone/>
            </a:pPr>
            <a:r>
              <a:rPr lang="zh-CN" altLang="en-US" sz="1500"/>
              <a:t>demo()           # 本次调用函数创建了全局变量</a:t>
            </a:r>
          </a:p>
          <a:p>
            <a:pPr marL="0" indent="0">
              <a:buNone/>
            </a:pPr>
            <a:r>
              <a:rPr lang="zh-CN" altLang="en-US" sz="1500"/>
              <a:t>print(x)</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105</a:t>
            </a:fld>
            <a:endParaRPr lang="zh-CN" alt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1.8  面向对象程序设计基础</a:t>
            </a:r>
          </a:p>
        </p:txBody>
      </p:sp>
      <p:sp>
        <p:nvSpPr>
          <p:cNvPr id="3" name="内容占位符 2"/>
          <p:cNvSpPr>
            <a:spLocks noGrp="1"/>
          </p:cNvSpPr>
          <p:nvPr>
            <p:ph idx="1"/>
          </p:nvPr>
        </p:nvSpPr>
        <p:spPr/>
        <p:txBody>
          <a:bodyPr/>
          <a:lstStyle/>
          <a:p>
            <a:pPr>
              <a:lnSpc>
                <a:spcPct val="150000"/>
              </a:lnSpc>
            </a:pPr>
            <a:r>
              <a:rPr lang="zh-CN" altLang="en-US"/>
              <a:t>在面向对象程序设计（Object Oriented Programming，OOP）中，把数据以及对数据的操作封装在一起，组成一个整体（对象），不同对象（object或instance）之间通过消息机制来通信或者同步。对于相同类型的对象进行抽象后，得出共同的特征和行为封装到一起形成类。</a:t>
            </a:r>
          </a:p>
          <a:p>
            <a:pPr>
              <a:lnSpc>
                <a:spcPct val="150000"/>
              </a:lnSpc>
            </a:pPr>
            <a:r>
              <a:rPr lang="zh-CN" altLang="en-US"/>
              <a:t>定义类时用变量形式表示对象特征的成员称为</a:t>
            </a:r>
            <a:r>
              <a:rPr lang="zh-CN" altLang="en-US">
                <a:solidFill>
                  <a:srgbClr val="FF0000"/>
                </a:solidFill>
              </a:rPr>
              <a:t>数据成员</a:t>
            </a:r>
            <a:r>
              <a:rPr lang="zh-CN" altLang="en-US"/>
              <a:t>（data member），用函数形式表示对象行为的成员称为</a:t>
            </a:r>
            <a:r>
              <a:rPr lang="zh-CN" altLang="en-US">
                <a:solidFill>
                  <a:srgbClr val="FF0000"/>
                </a:solidFill>
              </a:rPr>
              <a:t>成员方法</a:t>
            </a:r>
            <a:r>
              <a:rPr lang="zh-CN" altLang="en-US"/>
              <a:t>（member method），数据成员和成员方法统称为类的</a:t>
            </a:r>
            <a:r>
              <a:rPr lang="zh-CN" altLang="en-US">
                <a:solidFill>
                  <a:srgbClr val="FF0000"/>
                </a:solidFill>
              </a:rPr>
              <a:t>成员</a:t>
            </a:r>
            <a:r>
              <a:rPr lang="zh-CN" altLang="en-US"/>
              <a:t>（也称作属性，attribute）。</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106</a:t>
            </a:fld>
            <a:endParaRPr lang="zh-CN" alt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1.8.1  类的定义与使用</a:t>
            </a:r>
          </a:p>
        </p:txBody>
      </p:sp>
      <p:sp>
        <p:nvSpPr>
          <p:cNvPr id="3" name="内容占位符 2"/>
          <p:cNvSpPr>
            <a:spLocks noGrp="1"/>
          </p:cNvSpPr>
          <p:nvPr>
            <p:ph idx="1"/>
          </p:nvPr>
        </p:nvSpPr>
        <p:spPr/>
        <p:txBody>
          <a:bodyPr/>
          <a:lstStyle/>
          <a:p>
            <a:pPr>
              <a:lnSpc>
                <a:spcPct val="130000"/>
              </a:lnSpc>
            </a:pPr>
            <a:r>
              <a:rPr lang="zh-CN" altLang="en-US"/>
              <a:t>Python使用关键字class来定义类，之后是一个空格，接下来是类的名字，如果派生自其它基类的话则需要把所有基类放到一对圆括号中并使用逗号分隔，然后是一个冒号，最后换行并定义类的内部实现。其中，类名最好与所描述的事物有关，且首字母一般要大写。例如：</a:t>
            </a:r>
          </a:p>
          <a:p>
            <a:pPr marL="0" indent="0">
              <a:buNone/>
            </a:pPr>
            <a:r>
              <a:rPr lang="zh-CN" altLang="en-US" sz="2000"/>
              <a:t>class Car:</a:t>
            </a:r>
            <a:r>
              <a:rPr lang="en-US" altLang="zh-CN" sz="2000"/>
              <a:t>				</a:t>
            </a:r>
            <a:r>
              <a:rPr lang="zh-CN" altLang="en-US" sz="2000"/>
              <a:t># 定义一个类</a:t>
            </a:r>
          </a:p>
          <a:p>
            <a:pPr marL="0" indent="0">
              <a:buNone/>
            </a:pPr>
            <a:r>
              <a:rPr lang="en-US" altLang="zh-CN" sz="2000"/>
              <a:t>    </a:t>
            </a:r>
            <a:r>
              <a:rPr lang="zh-CN" altLang="en-US" sz="2000"/>
              <a:t>def showInfo(self):</a:t>
            </a:r>
            <a:r>
              <a:rPr lang="en-US" sz="2000"/>
              <a:t>		</a:t>
            </a:r>
            <a:r>
              <a:rPr lang="zh-CN" altLang="en-US" sz="2000"/>
              <a:t># 定义成员方法，必须至少有一个self参数</a:t>
            </a:r>
          </a:p>
          <a:p>
            <a:pPr marL="0" indent="0">
              <a:buNone/>
            </a:pPr>
            <a:r>
              <a:rPr lang="en-US" altLang="zh-CN" sz="2000"/>
              <a:t>        </a:t>
            </a:r>
            <a:r>
              <a:rPr lang="zh-CN" altLang="en-US" sz="2000"/>
              <a:t>print("This is a car")</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107</a:t>
            </a:fld>
            <a:endParaRPr lang="zh-CN" alt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1.8.1  类的定义与使用</a:t>
            </a:r>
            <a:endParaRPr lang="zh-CN" altLang="en-US"/>
          </a:p>
        </p:txBody>
      </p:sp>
      <p:sp>
        <p:nvSpPr>
          <p:cNvPr id="3" name="内容占位符 2"/>
          <p:cNvSpPr>
            <a:spLocks noGrp="1"/>
          </p:cNvSpPr>
          <p:nvPr>
            <p:ph idx="1"/>
          </p:nvPr>
        </p:nvSpPr>
        <p:spPr/>
        <p:txBody>
          <a:bodyPr/>
          <a:lstStyle/>
          <a:p>
            <a:pPr>
              <a:lnSpc>
                <a:spcPct val="130000"/>
              </a:lnSpc>
            </a:pPr>
            <a:r>
              <a:rPr lang="zh-CN" altLang="en-US"/>
              <a:t>定义了类之后，就可以用来实例化对象，并通过“对象名.成员”的方式来访问其中的公有数据成员或成员方法。例如：</a:t>
            </a:r>
          </a:p>
          <a:p>
            <a:pPr marL="0" indent="0">
              <a:buNone/>
            </a:pPr>
            <a:r>
              <a:rPr lang="zh-CN" altLang="en-US" sz="2000"/>
              <a:t>&gt;&gt;&gt; car = Car()                 # 实例化对象</a:t>
            </a:r>
          </a:p>
          <a:p>
            <a:pPr marL="0" indent="0">
              <a:buNone/>
            </a:pPr>
            <a:r>
              <a:rPr lang="zh-CN" altLang="en-US" sz="2000"/>
              <a:t>&gt;&gt;&gt; car.showInfo()              # 调用对象的成员方法</a:t>
            </a:r>
          </a:p>
          <a:p>
            <a:pPr marL="0" indent="0">
              <a:buNone/>
            </a:pPr>
            <a:r>
              <a:rPr lang="zh-CN" altLang="en-US" sz="2000">
                <a:solidFill>
                  <a:srgbClr val="00B0F0"/>
                </a:solidFill>
              </a:rPr>
              <a:t>This is a car</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108</a:t>
            </a:fld>
            <a:endParaRPr lang="zh-CN" alt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1.8.2  数据成员、成员方法、特殊方法、属性</a:t>
            </a:r>
          </a:p>
        </p:txBody>
      </p:sp>
      <p:sp>
        <p:nvSpPr>
          <p:cNvPr id="3" name="内容占位符 2"/>
          <p:cNvSpPr>
            <a:spLocks noGrp="1"/>
          </p:cNvSpPr>
          <p:nvPr>
            <p:ph idx="1"/>
          </p:nvPr>
        </p:nvSpPr>
        <p:spPr/>
        <p:txBody>
          <a:bodyPr/>
          <a:lstStyle/>
          <a:p>
            <a:pPr marL="0" indent="0">
              <a:lnSpc>
                <a:spcPct val="140000"/>
              </a:lnSpc>
              <a:buNone/>
            </a:pPr>
            <a:r>
              <a:rPr lang="zh-CN" altLang="en-US"/>
              <a:t>（1）数据成员</a:t>
            </a:r>
          </a:p>
          <a:p>
            <a:pPr marL="0" indent="0">
              <a:lnSpc>
                <a:spcPct val="140000"/>
              </a:lnSpc>
              <a:buNone/>
            </a:pPr>
            <a:r>
              <a:rPr lang="zh-CN" altLang="en-US"/>
              <a:t>数据成员用来描述类或对象的某些特征或属性，可以分为属于对象的数据成员和属于类的数据成员两类：</a:t>
            </a:r>
          </a:p>
          <a:p>
            <a:pPr>
              <a:lnSpc>
                <a:spcPct val="140000"/>
              </a:lnSpc>
            </a:pPr>
            <a:r>
              <a:rPr lang="zh-CN" altLang="en-US" sz="2000">
                <a:solidFill>
                  <a:srgbClr val="FF0000"/>
                </a:solidFill>
              </a:rPr>
              <a:t>属于对象的数据成员</a:t>
            </a:r>
            <a:r>
              <a:rPr lang="zh-CN" altLang="en-US" sz="2000"/>
              <a:t>主要在构造方法__init__()中定义，在实例方法中访问数据成员时以self作为前缀，同一个类的不同对象的数据成员之间互不影响；</a:t>
            </a:r>
          </a:p>
          <a:p>
            <a:pPr>
              <a:lnSpc>
                <a:spcPct val="140000"/>
              </a:lnSpc>
            </a:pPr>
            <a:r>
              <a:rPr lang="zh-CN" altLang="en-US" sz="2000">
                <a:solidFill>
                  <a:srgbClr val="FF0000"/>
                </a:solidFill>
              </a:rPr>
              <a:t>属于类的数据成员</a:t>
            </a:r>
            <a:r>
              <a:rPr lang="zh-CN" altLang="en-US" sz="2000"/>
              <a:t>一般在所有成员方法之前定义，是该类所有对象共享的，不属于任何一个对象。</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109</a:t>
            </a:fld>
            <a:endParaRPr lang="zh-CN" alt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p:txBody>
          <a:bodyPr/>
          <a:lstStyle/>
          <a:p>
            <a:pPr marL="0" indent="0">
              <a:lnSpc>
                <a:spcPct val="150000"/>
              </a:lnSpc>
              <a:buNone/>
            </a:pPr>
            <a:r>
              <a:rPr lang="zh-CN" altLang="en-US"/>
              <a:t>（2）成员方法</a:t>
            </a:r>
          </a:p>
          <a:p>
            <a:pPr>
              <a:lnSpc>
                <a:spcPct val="150000"/>
              </a:lnSpc>
            </a:pPr>
            <a:r>
              <a:rPr lang="zh-CN" altLang="en-US"/>
              <a:t>成员方法用来定义对象的行为或支持的操作。Python中类的成员方法大致可以分为公有方法、私有方法、静态方法和类方法。</a:t>
            </a:r>
          </a:p>
          <a:p>
            <a:pPr>
              <a:lnSpc>
                <a:spcPct val="150000"/>
              </a:lnSpc>
            </a:pPr>
            <a:r>
              <a:rPr lang="zh-CN" altLang="en-US"/>
              <a:t>公有方法和私有方法一般是指属于对象的实例方法，其中私有方法的名字以两个下画线“__”开始但不以两个下画线结束。公有方法可以通过对象名直接调用，私有方法不能通过对象名直接调用，只能在其他实例方法中通过前缀self进行调用。</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110</a:t>
            </a:fld>
            <a:endParaRPr lang="zh-CN" alt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p:txBody>
          <a:bodyPr/>
          <a:lstStyle/>
          <a:p>
            <a:pPr>
              <a:lnSpc>
                <a:spcPct val="140000"/>
              </a:lnSpc>
            </a:pPr>
            <a:r>
              <a:rPr lang="zh-CN" altLang="en-US"/>
              <a:t>所有实例方法都必须至少有一个名为self的参数，并且必须是方法的第一个形参（如果有多个形参的话），表示当前对象。</a:t>
            </a:r>
          </a:p>
          <a:p>
            <a:pPr>
              <a:lnSpc>
                <a:spcPct val="140000"/>
              </a:lnSpc>
            </a:pPr>
            <a:r>
              <a:rPr lang="zh-CN" altLang="en-US"/>
              <a:t>在实例方法中访问实例成员时需要以self为前缀，但在外部通过对象名调用对象方法时并不需要传递参数self，因为通过对象调用时会把当前对象隐式绑定到参数self，但通过类名调用属于对象的实例方法时必须显式传递一个对象给参数self。如果类定义中一个普通的成员方法不接收任何参数，该方法退化为函数而不是成员方法，只能通过类名进行调用，不能通过对象调用。</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111</a:t>
            </a:fld>
            <a:endParaRPr lang="zh-CN" alt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p:txBody>
          <a:bodyPr/>
          <a:lstStyle/>
          <a:p>
            <a:pPr>
              <a:lnSpc>
                <a:spcPct val="140000"/>
              </a:lnSpc>
            </a:pPr>
            <a:r>
              <a:rPr lang="zh-CN" altLang="en-US"/>
              <a:t>静态方法和类方法都可以通过类名和对象名调用，但在这两种方法中</a:t>
            </a:r>
            <a:r>
              <a:rPr lang="zh-CN" altLang="en-US">
                <a:solidFill>
                  <a:srgbClr val="FF0000"/>
                </a:solidFill>
              </a:rPr>
              <a:t>不能直接访问</a:t>
            </a:r>
            <a:r>
              <a:rPr lang="zh-CN" altLang="en-US"/>
              <a:t>属于对象的成员，只能访问属于类的成员。</a:t>
            </a:r>
          </a:p>
          <a:p>
            <a:pPr>
              <a:lnSpc>
                <a:spcPct val="140000"/>
              </a:lnSpc>
            </a:pPr>
            <a:r>
              <a:rPr lang="zh-CN" altLang="en-US"/>
              <a:t>类方法一般以cls作为类方法的第一个参数表示该类自身，在调用类方法时不需要为该参数传递值，静态方法可以不接收任何参数。</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112</a:t>
            </a:fld>
            <a:endParaRPr lang="zh-CN" alt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p:txBody>
          <a:bodyPr>
            <a:noAutofit/>
          </a:bodyPr>
          <a:lstStyle/>
          <a:p>
            <a:pPr marL="0" indent="0">
              <a:buNone/>
            </a:pPr>
            <a:r>
              <a:rPr lang="zh-CN" altLang="en-US" sz="1700"/>
              <a:t>&gt;&gt;&gt; class Root:</a:t>
            </a:r>
          </a:p>
          <a:p>
            <a:pPr marL="0" indent="0">
              <a:buNone/>
            </a:pPr>
            <a:r>
              <a:rPr lang="zh-CN" altLang="en-US" sz="1700"/>
              <a:t>    __total = 0                 # 属于类的私有数据成员，所有对象共用</a:t>
            </a:r>
          </a:p>
          <a:p>
            <a:pPr marL="0" indent="0">
              <a:buNone/>
            </a:pPr>
            <a:r>
              <a:rPr lang="zh-CN" altLang="en-US" sz="1700"/>
              <a:t>    def __init__(self, v):     # Python中所有类的构造方法都是__init__()</a:t>
            </a:r>
          </a:p>
          <a:p>
            <a:pPr marL="0" indent="0">
              <a:buNone/>
            </a:pPr>
            <a:r>
              <a:rPr lang="zh-CN" altLang="en-US" sz="1700"/>
              <a:t>        self.__value = v        # self为前缀的是数据成员，否则为普通变量</a:t>
            </a:r>
          </a:p>
          <a:p>
            <a:pPr marL="0" indent="0">
              <a:buNone/>
            </a:pPr>
            <a:r>
              <a:rPr lang="zh-CN" altLang="en-US" sz="1700"/>
              <a:t>        Root.__total += 1       # 访问类的数据成员时以类名为前缀</a:t>
            </a:r>
          </a:p>
          <a:p>
            <a:pPr marL="0" indent="0">
              <a:buNone/>
            </a:pPr>
            <a:endParaRPr lang="zh-CN" altLang="en-US" sz="1700"/>
          </a:p>
          <a:p>
            <a:pPr marL="0" indent="0">
              <a:buNone/>
            </a:pPr>
            <a:r>
              <a:rPr lang="zh-CN" altLang="en-US" sz="1700"/>
              <a:t>    def show(self):            # 普通实例方法，以self作为第一个参数</a:t>
            </a:r>
          </a:p>
          <a:p>
            <a:pPr marL="0" indent="0">
              <a:buNone/>
            </a:pPr>
            <a:r>
              <a:rPr lang="zh-CN" altLang="en-US" sz="1700"/>
              <a:t>        print('self.__value:', self.__value)</a:t>
            </a:r>
          </a:p>
          <a:p>
            <a:pPr marL="0" indent="0">
              <a:buNone/>
            </a:pPr>
            <a:r>
              <a:rPr lang="zh-CN" altLang="en-US" sz="1700"/>
              <a:t>        print('Root.__total:', Root.__total)</a:t>
            </a:r>
          </a:p>
          <a:p>
            <a:pPr marL="0" indent="0">
              <a:buNone/>
            </a:pPr>
            <a:endParaRPr lang="zh-CN" altLang="en-US" sz="1700"/>
          </a:p>
          <a:p>
            <a:pPr marL="0" indent="0">
              <a:buNone/>
            </a:pPr>
            <a:r>
              <a:rPr lang="zh-CN" altLang="en-US" sz="1700"/>
              <a:t>    @classmethod               # 修饰器，声明类方法</a:t>
            </a:r>
          </a:p>
          <a:p>
            <a:pPr marL="0" indent="0">
              <a:buNone/>
            </a:pPr>
            <a:r>
              <a:rPr lang="zh-CN" altLang="en-US" sz="1700"/>
              <a:t>    def classShowTotal(cls):  # 类方法，一般以cls作为第一个参数</a:t>
            </a:r>
          </a:p>
          <a:p>
            <a:pPr marL="0" indent="0">
              <a:buNone/>
            </a:pPr>
            <a:r>
              <a:rPr lang="zh-CN" altLang="en-US" sz="1700"/>
              <a:t>        print(cls.__total)     # cls表示当前类</a:t>
            </a:r>
          </a:p>
          <a:p>
            <a:pPr marL="0" indent="0">
              <a:buNone/>
            </a:pPr>
            <a:endParaRPr lang="zh-CN" altLang="en-US" sz="1700"/>
          </a:p>
          <a:p>
            <a:pPr marL="0" indent="0">
              <a:buNone/>
            </a:pPr>
            <a:r>
              <a:rPr lang="zh-CN" altLang="en-US" sz="1700"/>
              <a:t>    @staticmethod              # 修饰器，声明静态方法</a:t>
            </a:r>
          </a:p>
          <a:p>
            <a:pPr marL="0" indent="0">
              <a:buNone/>
            </a:pPr>
            <a:r>
              <a:rPr lang="zh-CN" altLang="en-US" sz="1700"/>
              <a:t>    def staticShowTotal():    # 静态方法，可以没有参数</a:t>
            </a:r>
          </a:p>
          <a:p>
            <a:pPr marL="0" indent="0">
              <a:buNone/>
            </a:pPr>
            <a:r>
              <a:rPr lang="zh-CN" altLang="en-US" sz="1700"/>
              <a:t>        print(Root.__total)</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113</a:t>
            </a:fld>
            <a:endParaRPr lang="zh-CN" alt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p:txBody>
          <a:bodyPr>
            <a:normAutofit fontScale="70000"/>
          </a:bodyPr>
          <a:lstStyle/>
          <a:p>
            <a:pPr marL="0" indent="0">
              <a:buNone/>
            </a:pPr>
            <a:r>
              <a:rPr lang="zh-CN" altLang="en-US" sz="2570"/>
              <a:t>&gt;&gt;&gt; r = Root(3)                # 实例化对象，也称创建对象</a:t>
            </a:r>
          </a:p>
          <a:p>
            <a:pPr marL="0" indent="0">
              <a:buNone/>
            </a:pPr>
            <a:r>
              <a:rPr lang="zh-CN" altLang="en-US" sz="2570"/>
              <a:t>&gt;&gt;&gt; r.classShowTotal()     </a:t>
            </a:r>
            <a:r>
              <a:rPr lang="en-US" altLang="zh-CN" sz="2570"/>
              <a:t> </a:t>
            </a:r>
            <a:r>
              <a:rPr lang="zh-CN" altLang="en-US" sz="2570"/>
              <a:t>   # 通过对象调用类方法</a:t>
            </a:r>
          </a:p>
          <a:p>
            <a:pPr marL="0" indent="0">
              <a:buNone/>
            </a:pPr>
            <a:r>
              <a:rPr lang="zh-CN" altLang="en-US" sz="2570">
                <a:solidFill>
                  <a:srgbClr val="00B0F0"/>
                </a:solidFill>
              </a:rPr>
              <a:t>1</a:t>
            </a:r>
          </a:p>
          <a:p>
            <a:pPr marL="0" indent="0">
              <a:buNone/>
            </a:pPr>
            <a:r>
              <a:rPr lang="zh-CN" altLang="en-US" sz="2570"/>
              <a:t>&gt;&gt;&gt; r.staticShowTotal()    </a:t>
            </a:r>
            <a:r>
              <a:rPr lang="en-US" altLang="zh-CN" sz="2570"/>
              <a:t> </a:t>
            </a:r>
            <a:r>
              <a:rPr lang="zh-CN" altLang="en-US" sz="2570"/>
              <a:t>   # 通过对象调用静态方法</a:t>
            </a:r>
          </a:p>
          <a:p>
            <a:pPr marL="0" indent="0">
              <a:buNone/>
            </a:pPr>
            <a:r>
              <a:rPr lang="zh-CN" altLang="en-US" sz="2570">
                <a:solidFill>
                  <a:srgbClr val="00B0F0"/>
                </a:solidFill>
              </a:rPr>
              <a:t>1</a:t>
            </a:r>
          </a:p>
          <a:p>
            <a:pPr marL="0" indent="0">
              <a:buNone/>
            </a:pPr>
            <a:r>
              <a:rPr lang="zh-CN" altLang="en-US" sz="2570"/>
              <a:t>&gt;&gt;&gt; rr = Root(5)</a:t>
            </a:r>
          </a:p>
          <a:p>
            <a:pPr marL="0" indent="0">
              <a:buNone/>
            </a:pPr>
            <a:r>
              <a:rPr lang="zh-CN" altLang="en-US" sz="2570"/>
              <a:t>&gt;&gt;&gt; Root.classShowTotal() </a:t>
            </a:r>
            <a:r>
              <a:rPr lang="en-US" altLang="zh-CN" sz="2570"/>
              <a:t> </a:t>
            </a:r>
            <a:r>
              <a:rPr lang="zh-CN" altLang="en-US" sz="2570"/>
              <a:t>    # 通过类名调用类方法</a:t>
            </a:r>
          </a:p>
          <a:p>
            <a:pPr marL="0" indent="0">
              <a:buNone/>
            </a:pPr>
            <a:r>
              <a:rPr lang="zh-CN" altLang="en-US" sz="2570">
                <a:solidFill>
                  <a:srgbClr val="00B0F0"/>
                </a:solidFill>
              </a:rPr>
              <a:t>2</a:t>
            </a:r>
          </a:p>
          <a:p>
            <a:pPr marL="0" indent="0">
              <a:buNone/>
            </a:pPr>
            <a:r>
              <a:rPr lang="zh-CN" altLang="en-US" sz="2570"/>
              <a:t>&gt;&gt;&gt; Root.staticShowTotal()</a:t>
            </a:r>
            <a:r>
              <a:rPr lang="en-US" altLang="zh-CN" sz="2570"/>
              <a:t> </a:t>
            </a:r>
            <a:r>
              <a:rPr lang="zh-CN" altLang="en-US" sz="2570"/>
              <a:t>    # 通过类名调用静态方法</a:t>
            </a:r>
          </a:p>
          <a:p>
            <a:pPr marL="0" indent="0">
              <a:buNone/>
            </a:pPr>
            <a:r>
              <a:rPr lang="zh-CN" altLang="en-US" sz="2570">
                <a:solidFill>
                  <a:srgbClr val="00B0F0"/>
                </a:solidFill>
              </a:rPr>
              <a:t>2</a:t>
            </a:r>
          </a:p>
          <a:p>
            <a:pPr marL="0" indent="0">
              <a:buNone/>
            </a:pPr>
            <a:r>
              <a:rPr lang="zh-CN" altLang="en-US" sz="2570"/>
              <a:t>&gt;&gt;&gt; Root.show()                # 试图通过类名直接调用实例方法，失败</a:t>
            </a:r>
          </a:p>
          <a:p>
            <a:pPr marL="0" indent="0">
              <a:buNone/>
            </a:pPr>
            <a:r>
              <a:rPr lang="zh-CN" altLang="en-US" sz="2570">
                <a:solidFill>
                  <a:srgbClr val="FF0000"/>
                </a:solidFill>
              </a:rPr>
              <a:t>TypeError: unbound method show() must be called with Root instance as first argument (got nothing instead)</a:t>
            </a:r>
          </a:p>
          <a:p>
            <a:pPr marL="0" indent="0">
              <a:buNone/>
            </a:pPr>
            <a:r>
              <a:rPr lang="zh-CN" altLang="en-US" sz="2570"/>
              <a:t>&gt;&gt;&gt; Root.show(r)               # 可以通过这种方法来调用方法并访问实例成员</a:t>
            </a:r>
          </a:p>
          <a:p>
            <a:pPr marL="0" indent="0">
              <a:buNone/>
            </a:pPr>
            <a:r>
              <a:rPr lang="zh-CN" altLang="en-US" sz="2570">
                <a:solidFill>
                  <a:srgbClr val="00B0F0"/>
                </a:solidFill>
              </a:rPr>
              <a:t>self.__value: 3</a:t>
            </a:r>
          </a:p>
          <a:p>
            <a:pPr marL="0" indent="0">
              <a:buNone/>
            </a:pPr>
            <a:r>
              <a:rPr lang="zh-CN" altLang="en-US" sz="2570">
                <a:solidFill>
                  <a:srgbClr val="00B0F0"/>
                </a:solidFill>
              </a:rPr>
              <a:t>Root.__total: 2</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114</a:t>
            </a:fld>
            <a:endParaRPr lang="zh-CN" alt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p:txBody>
          <a:bodyPr/>
          <a:lstStyle/>
          <a:p>
            <a:pPr marL="0" indent="0">
              <a:lnSpc>
                <a:spcPct val="140000"/>
              </a:lnSpc>
              <a:buNone/>
            </a:pPr>
            <a:r>
              <a:rPr lang="zh-CN" altLang="en-US"/>
              <a:t>（3）特殊方法</a:t>
            </a:r>
          </a:p>
          <a:p>
            <a:pPr>
              <a:lnSpc>
                <a:spcPct val="140000"/>
              </a:lnSpc>
            </a:pPr>
            <a:r>
              <a:rPr lang="zh-CN" altLang="en-US"/>
              <a:t>特殊方法（special method）是指分别</a:t>
            </a:r>
            <a:r>
              <a:rPr lang="zh-CN" altLang="en-US">
                <a:solidFill>
                  <a:srgbClr val="FF0000"/>
                </a:solidFill>
              </a:rPr>
              <a:t>以两个下画线开始和结束</a:t>
            </a:r>
            <a:r>
              <a:rPr lang="zh-CN" altLang="en-US"/>
              <a:t>的成员方法，例如实例化对象时自动调用的构造方法__init__()和删除对象时自动调用的析构方法__del__()。</a:t>
            </a:r>
          </a:p>
          <a:p>
            <a:pPr>
              <a:lnSpc>
                <a:spcPct val="140000"/>
              </a:lnSpc>
            </a:pPr>
            <a:r>
              <a:rPr lang="zh-CN" altLang="en-US"/>
              <a:t>特殊方法一般不直接调用，主要用来实现对运算符和内置函数的支持。例如，实现了特殊方法__add__()的类的对象支持加号运算符，实现了特殊方法__sub__()的类的对象支持减号运算符。</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115</a:t>
            </a:fld>
            <a:endParaRPr lang="zh-CN" alt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a:xfrm>
            <a:off x="838200" y="1321435"/>
            <a:ext cx="10515600" cy="4854575"/>
          </a:xfrm>
        </p:spPr>
        <p:txBody>
          <a:bodyPr>
            <a:noAutofit/>
          </a:bodyPr>
          <a:lstStyle/>
          <a:p>
            <a:pPr marL="0" indent="0">
              <a:buNone/>
            </a:pPr>
            <a:r>
              <a:rPr lang="zh-CN" altLang="en-US" sz="1500"/>
              <a:t>&gt;&gt;&gt; class Demo:</a:t>
            </a:r>
          </a:p>
          <a:p>
            <a:pPr marL="0" indent="0">
              <a:buNone/>
            </a:pPr>
            <a:r>
              <a:rPr lang="zh-CN" altLang="en-US" sz="1500"/>
              <a:t>    def __init__(self, value):</a:t>
            </a:r>
          </a:p>
          <a:p>
            <a:pPr marL="0" indent="0">
              <a:buNone/>
            </a:pPr>
            <a:r>
              <a:rPr lang="zh-CN" altLang="en-US" sz="1500"/>
              <a:t>        if isinstance(value, (int,float,complex)):</a:t>
            </a:r>
          </a:p>
          <a:p>
            <a:pPr marL="0" indent="0">
              <a:buNone/>
            </a:pPr>
            <a:r>
              <a:rPr lang="zh-CN" altLang="en-US" sz="1500"/>
              <a:t>            self.__value = value</a:t>
            </a:r>
          </a:p>
          <a:p>
            <a:pPr marL="0" indent="0">
              <a:buNone/>
            </a:pPr>
            <a:r>
              <a:rPr lang="zh-CN" altLang="en-US" sz="1500"/>
              <a:t>        else:</a:t>
            </a:r>
          </a:p>
          <a:p>
            <a:pPr marL="0" indent="0">
              <a:buNone/>
            </a:pPr>
            <a:r>
              <a:rPr lang="zh-CN" altLang="en-US" sz="1500"/>
              <a:t>            raise Exception('必须提供整数、实数或复数。')</a:t>
            </a:r>
          </a:p>
          <a:p>
            <a:pPr marL="0" indent="0">
              <a:buNone/>
            </a:pPr>
            <a:endParaRPr lang="zh-CN" altLang="en-US" sz="1500"/>
          </a:p>
          <a:p>
            <a:pPr marL="0" indent="0">
              <a:buNone/>
            </a:pPr>
            <a:r>
              <a:rPr lang="zh-CN" altLang="en-US" sz="1500"/>
              <a:t>    def __add__(self, other):          # 支持加号运算符</a:t>
            </a:r>
          </a:p>
          <a:p>
            <a:pPr marL="0" indent="0">
              <a:buNone/>
            </a:pPr>
            <a:r>
              <a:rPr lang="zh-CN" altLang="en-US" sz="1500"/>
              <a:t>        if isinstance(other, (int,float,complex)):</a:t>
            </a:r>
          </a:p>
          <a:p>
            <a:pPr marL="0" indent="0">
              <a:buNone/>
            </a:pPr>
            <a:r>
              <a:rPr lang="zh-CN" altLang="en-US" sz="1500"/>
              <a:t>            return self.__value + other</a:t>
            </a:r>
          </a:p>
          <a:p>
            <a:pPr marL="0" indent="0">
              <a:buNone/>
            </a:pPr>
            <a:r>
              <a:rPr lang="zh-CN" altLang="en-US" sz="1500"/>
              <a:t>        elif isinstance(other, Demo):</a:t>
            </a:r>
          </a:p>
          <a:p>
            <a:pPr marL="0" indent="0">
              <a:buNone/>
            </a:pPr>
            <a:r>
              <a:rPr lang="zh-CN" altLang="en-US" sz="1500"/>
              <a:t>            return self.__value + other.__value</a:t>
            </a:r>
          </a:p>
          <a:p>
            <a:pPr marL="0" indent="0">
              <a:buNone/>
            </a:pPr>
            <a:endParaRPr lang="zh-CN" altLang="en-US" sz="1500"/>
          </a:p>
          <a:p>
            <a:pPr marL="0" indent="0">
              <a:buNone/>
            </a:pPr>
            <a:r>
              <a:rPr lang="zh-CN" altLang="en-US" sz="1500"/>
              <a:t>    def __sub__(self, other):          # 支持减号运算符</a:t>
            </a:r>
          </a:p>
          <a:p>
            <a:pPr marL="0" indent="0">
              <a:buNone/>
            </a:pPr>
            <a:r>
              <a:rPr lang="zh-CN" altLang="en-US" sz="1500"/>
              <a:t>        if isinstance(other, (int,float,complex)):</a:t>
            </a:r>
          </a:p>
          <a:p>
            <a:pPr marL="0" indent="0">
              <a:buNone/>
            </a:pPr>
            <a:r>
              <a:rPr lang="zh-CN" altLang="en-US" sz="1500"/>
              <a:t>            return self.__value - other</a:t>
            </a:r>
          </a:p>
          <a:p>
            <a:pPr marL="0" indent="0">
              <a:buNone/>
            </a:pPr>
            <a:r>
              <a:rPr lang="zh-CN" altLang="en-US" sz="1500"/>
              <a:t>        elif isinstance(other, Demo):</a:t>
            </a:r>
          </a:p>
          <a:p>
            <a:pPr marL="0" indent="0">
              <a:buNone/>
            </a:pPr>
            <a:r>
              <a:rPr lang="zh-CN" altLang="en-US" sz="1500"/>
              <a:t>            return self.__value - other.__value</a:t>
            </a:r>
          </a:p>
          <a:p>
            <a:pPr marL="0" indent="0">
              <a:buNone/>
            </a:pPr>
            <a:endParaRPr lang="zh-CN" altLang="en-US" sz="1500"/>
          </a:p>
          <a:p>
            <a:pPr marL="0" indent="0">
              <a:buNone/>
            </a:pPr>
            <a:r>
              <a:rPr lang="zh-CN" altLang="en-US" sz="1500"/>
              <a:t>    def __str__(self):                  # 支持print()函数</a:t>
            </a:r>
          </a:p>
          <a:p>
            <a:pPr marL="0" indent="0">
              <a:buNone/>
            </a:pPr>
            <a:r>
              <a:rPr lang="zh-CN" altLang="en-US" sz="1500"/>
              <a:t>        return f'自定义类，值为：{self.__value}'</a:t>
            </a:r>
          </a:p>
          <a:p>
            <a:pPr marL="0" indent="0">
              <a:buNone/>
            </a:pPr>
            <a:endParaRPr lang="zh-CN" altLang="en-US" sz="1500"/>
          </a:p>
          <a:p>
            <a:pPr marL="0" indent="0">
              <a:buNone/>
            </a:pPr>
            <a:r>
              <a:rPr lang="zh-CN" altLang="en-US" sz="1500"/>
              <a:t>    __repr__ = __str__                  # 支持在交互模式直接查看对象</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116</a:t>
            </a:fld>
            <a:endParaRPr lang="zh-CN" alt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p:txBody>
          <a:bodyPr>
            <a:noAutofit/>
          </a:bodyPr>
          <a:lstStyle/>
          <a:p>
            <a:pPr marL="0" indent="0">
              <a:buNone/>
            </a:pPr>
            <a:r>
              <a:rPr lang="zh-CN" altLang="en-US" sz="1700"/>
              <a:t>&gt;&gt;&gt; num1 = Demo(3)</a:t>
            </a:r>
          </a:p>
          <a:p>
            <a:pPr marL="0" indent="0">
              <a:buNone/>
            </a:pPr>
            <a:r>
              <a:rPr lang="zh-CN" altLang="en-US" sz="1700"/>
              <a:t>&gt;&gt;&gt; num2 = Demo(5.0)</a:t>
            </a:r>
          </a:p>
          <a:p>
            <a:pPr marL="0" indent="0">
              <a:buNone/>
            </a:pPr>
            <a:r>
              <a:rPr lang="zh-CN" altLang="en-US" sz="1700"/>
              <a:t>&gt;&gt;&gt; num1 + 5</a:t>
            </a:r>
          </a:p>
          <a:p>
            <a:pPr marL="0" indent="0">
              <a:buNone/>
            </a:pPr>
            <a:r>
              <a:rPr lang="zh-CN" altLang="en-US" sz="1700">
                <a:solidFill>
                  <a:srgbClr val="00B0F0"/>
                </a:solidFill>
              </a:rPr>
              <a:t>8</a:t>
            </a:r>
          </a:p>
          <a:p>
            <a:pPr marL="0" indent="0">
              <a:buNone/>
            </a:pPr>
            <a:r>
              <a:rPr lang="zh-CN" altLang="en-US" sz="1700"/>
              <a:t>&gt;&gt;&gt; num1 + num2</a:t>
            </a:r>
          </a:p>
          <a:p>
            <a:pPr marL="0" indent="0">
              <a:buNone/>
            </a:pPr>
            <a:r>
              <a:rPr lang="zh-CN" altLang="en-US" sz="1700">
                <a:solidFill>
                  <a:srgbClr val="00B0F0"/>
                </a:solidFill>
              </a:rPr>
              <a:t>8.0</a:t>
            </a:r>
          </a:p>
          <a:p>
            <a:pPr marL="0" indent="0">
              <a:buNone/>
            </a:pPr>
            <a:r>
              <a:rPr lang="zh-CN" altLang="en-US" sz="1700"/>
              <a:t>&gt;&gt;&gt; num1 - num2</a:t>
            </a:r>
          </a:p>
          <a:p>
            <a:pPr marL="0" indent="0">
              <a:buNone/>
            </a:pPr>
            <a:r>
              <a:rPr lang="zh-CN" altLang="en-US" sz="1700">
                <a:solidFill>
                  <a:srgbClr val="00B0F0"/>
                </a:solidFill>
              </a:rPr>
              <a:t>-2.0</a:t>
            </a:r>
          </a:p>
          <a:p>
            <a:pPr marL="0" indent="0">
              <a:buNone/>
            </a:pPr>
            <a:r>
              <a:rPr lang="zh-CN" altLang="en-US" sz="1700"/>
              <a:t>&gt;&gt;&gt; num1</a:t>
            </a:r>
          </a:p>
          <a:p>
            <a:pPr marL="0" indent="0">
              <a:buNone/>
            </a:pPr>
            <a:r>
              <a:rPr lang="zh-CN" altLang="en-US" sz="1700">
                <a:solidFill>
                  <a:srgbClr val="00B0F0"/>
                </a:solidFill>
              </a:rPr>
              <a:t>自定义类，值为：3</a:t>
            </a:r>
          </a:p>
          <a:p>
            <a:pPr marL="0" indent="0">
              <a:buNone/>
            </a:pPr>
            <a:r>
              <a:rPr lang="zh-CN" altLang="en-US" sz="1700"/>
              <a:t>&gt;&gt;&gt; print(num2)</a:t>
            </a:r>
          </a:p>
          <a:p>
            <a:pPr marL="0" indent="0">
              <a:buNone/>
            </a:pPr>
            <a:r>
              <a:rPr lang="zh-CN" altLang="en-US" sz="1700">
                <a:solidFill>
                  <a:srgbClr val="00B0F0"/>
                </a:solidFill>
              </a:rPr>
              <a:t>自定义类，值为：5.0</a:t>
            </a:r>
          </a:p>
          <a:p>
            <a:pPr marL="0" indent="0">
              <a:buNone/>
            </a:pPr>
            <a:r>
              <a:rPr lang="zh-CN" altLang="en-US" sz="1700"/>
              <a:t>&gt;&gt;&gt; num1 * 2                                # 没有实现对乘法的支持</a:t>
            </a:r>
          </a:p>
          <a:p>
            <a:pPr marL="0" indent="0">
              <a:buNone/>
            </a:pPr>
            <a:r>
              <a:rPr lang="zh-CN" altLang="en-US" sz="1700">
                <a:solidFill>
                  <a:srgbClr val="FF0000"/>
                </a:solidFill>
              </a:rPr>
              <a:t>Traceback (most recent call last):</a:t>
            </a:r>
          </a:p>
          <a:p>
            <a:pPr marL="0" indent="0">
              <a:buNone/>
            </a:pPr>
            <a:r>
              <a:rPr lang="zh-CN" altLang="en-US" sz="1700">
                <a:solidFill>
                  <a:srgbClr val="FF0000"/>
                </a:solidFill>
              </a:rPr>
              <a:t>  File "&lt;pyshell#632&gt;", line 1, in &lt;module&gt;</a:t>
            </a:r>
          </a:p>
          <a:p>
            <a:pPr marL="0" indent="0">
              <a:buNone/>
            </a:pPr>
            <a:r>
              <a:rPr lang="zh-CN" altLang="en-US" sz="1700">
                <a:solidFill>
                  <a:srgbClr val="FF0000"/>
                </a:solidFill>
              </a:rPr>
              <a:t>    num1 * 2</a:t>
            </a:r>
          </a:p>
          <a:p>
            <a:pPr marL="0" indent="0">
              <a:buNone/>
            </a:pPr>
            <a:r>
              <a:rPr lang="zh-CN" altLang="en-US" sz="1700">
                <a:solidFill>
                  <a:srgbClr val="FF0000"/>
                </a:solidFill>
              </a:rPr>
              <a:t>TypeError: unsupported operand type(s) for *: 'Demo' and 'int'</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117</a:t>
            </a:fld>
            <a:endParaRPr lang="zh-CN" alt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p:txBody>
          <a:bodyPr/>
          <a:lstStyle/>
          <a:p>
            <a:pPr marL="0" indent="0">
              <a:lnSpc>
                <a:spcPct val="140000"/>
              </a:lnSpc>
              <a:buNone/>
            </a:pPr>
            <a:r>
              <a:rPr lang="zh-CN" altLang="en-US"/>
              <a:t>（4）属性</a:t>
            </a:r>
          </a:p>
          <a:p>
            <a:pPr>
              <a:lnSpc>
                <a:spcPct val="140000"/>
              </a:lnSpc>
            </a:pPr>
            <a:r>
              <a:rPr lang="zh-CN" altLang="en-US"/>
              <a:t>属性（property）是一种特殊形式的成员方法，综合了私有数据成员和公有成员方法二者的优点，既可以像成员方法那样对值进行必要的检查，又可以像数据成员一样灵活的访问。</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118</a:t>
            </a:fld>
            <a:endParaRPr lang="zh-CN" alt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p:txBody>
          <a:bodyPr>
            <a:noAutofit/>
          </a:bodyPr>
          <a:lstStyle/>
          <a:p>
            <a:pPr marL="0" indent="0">
              <a:buNone/>
            </a:pPr>
            <a:r>
              <a:rPr lang="zh-CN" altLang="en-US" sz="1700"/>
              <a:t>&gt;&gt;&gt; class Test:</a:t>
            </a:r>
          </a:p>
          <a:p>
            <a:pPr marL="0" indent="0">
              <a:buNone/>
            </a:pPr>
            <a:r>
              <a:rPr lang="en-US" altLang="zh-CN" sz="1700"/>
              <a:t>    </a:t>
            </a:r>
            <a:r>
              <a:rPr lang="zh-CN" altLang="en-US" sz="1700"/>
              <a:t>def __init__(self, value):    </a:t>
            </a:r>
            <a:r>
              <a:rPr lang="en-US" altLang="zh-CN" sz="1700"/>
              <a:t> </a:t>
            </a:r>
            <a:r>
              <a:rPr lang="zh-CN" altLang="en-US" sz="1700"/>
              <a:t>  # 构造方法</a:t>
            </a:r>
          </a:p>
          <a:p>
            <a:pPr marL="0" indent="0">
              <a:buNone/>
            </a:pPr>
            <a:r>
              <a:rPr lang="en-US" altLang="zh-CN" sz="1700">
                <a:sym typeface="+mn-ea"/>
              </a:rPr>
              <a:t>        </a:t>
            </a:r>
            <a:r>
              <a:rPr lang="zh-CN" altLang="en-US" sz="1700"/>
              <a:t>self.__value = value</a:t>
            </a:r>
          </a:p>
          <a:p>
            <a:pPr marL="0" indent="0">
              <a:buNone/>
            </a:pPr>
            <a:endParaRPr lang="zh-CN" altLang="en-US" sz="1700"/>
          </a:p>
          <a:p>
            <a:pPr marL="0" indent="0">
              <a:buNone/>
            </a:pPr>
            <a:r>
              <a:rPr lang="en-US" altLang="zh-CN" sz="1700">
                <a:sym typeface="+mn-ea"/>
              </a:rPr>
              <a:t>    </a:t>
            </a:r>
            <a:r>
              <a:rPr lang="zh-CN" altLang="en-US" sz="1700"/>
              <a:t>def __get(self):                 # 读取属性时调用的方法</a:t>
            </a:r>
          </a:p>
          <a:p>
            <a:pPr marL="0" indent="0">
              <a:buNone/>
            </a:pPr>
            <a:r>
              <a:rPr lang="en-US" altLang="zh-CN" sz="1700">
                <a:sym typeface="+mn-ea"/>
              </a:rPr>
              <a:t>        </a:t>
            </a:r>
            <a:r>
              <a:rPr lang="zh-CN" altLang="en-US" sz="1700"/>
              <a:t>return self.__value          # 实际返回的是私有数据成员的值</a:t>
            </a:r>
          </a:p>
          <a:p>
            <a:pPr marL="0" indent="0">
              <a:buNone/>
            </a:pPr>
            <a:endParaRPr lang="zh-CN" altLang="en-US" sz="1700"/>
          </a:p>
          <a:p>
            <a:pPr marL="0" indent="0">
              <a:buNone/>
            </a:pPr>
            <a:r>
              <a:rPr lang="en-US" altLang="zh-CN" sz="1700">
                <a:sym typeface="+mn-ea"/>
              </a:rPr>
              <a:t>    </a:t>
            </a:r>
            <a:r>
              <a:rPr lang="zh-CN" altLang="en-US" sz="1700"/>
              <a:t>def __set(self, v):              # 修改属性时调用的方法</a:t>
            </a:r>
          </a:p>
          <a:p>
            <a:pPr marL="0" indent="0">
              <a:buNone/>
            </a:pPr>
            <a:r>
              <a:rPr lang="en-US" altLang="zh-CN" sz="1700">
                <a:sym typeface="+mn-ea"/>
              </a:rPr>
              <a:t>        </a:t>
            </a:r>
            <a:r>
              <a:rPr lang="zh-CN" altLang="en-US" sz="1700"/>
              <a:t>self.__value = v             # 可以增加代码检查参数v再赋值</a:t>
            </a:r>
          </a:p>
          <a:p>
            <a:pPr marL="0" indent="0">
              <a:buNone/>
            </a:pPr>
            <a:endParaRPr lang="zh-CN" altLang="en-US" sz="1700"/>
          </a:p>
          <a:p>
            <a:pPr marL="0" indent="0">
              <a:buNone/>
            </a:pPr>
            <a:r>
              <a:rPr lang="en-US" altLang="zh-CN" sz="1700">
                <a:sym typeface="+mn-ea"/>
              </a:rPr>
              <a:t>    </a:t>
            </a:r>
            <a:r>
              <a:rPr lang="zh-CN" altLang="en-US" sz="1700"/>
              <a:t>def __del(self):                 # 删除属性时调用的方法</a:t>
            </a:r>
          </a:p>
          <a:p>
            <a:pPr marL="0" indent="0">
              <a:buNone/>
            </a:pPr>
            <a:r>
              <a:rPr lang="en-US" altLang="zh-CN" sz="1700">
                <a:sym typeface="+mn-ea"/>
              </a:rPr>
              <a:t>        </a:t>
            </a:r>
            <a:r>
              <a:rPr lang="zh-CN" altLang="en-US" sz="1700"/>
              <a:t>del self.__value             # 删除对象的私有数据成员</a:t>
            </a:r>
          </a:p>
          <a:p>
            <a:pPr marL="0" indent="0">
              <a:buNone/>
            </a:pPr>
            <a:endParaRPr lang="zh-CN" altLang="en-US" sz="1700"/>
          </a:p>
          <a:p>
            <a:pPr marL="0" indent="0">
              <a:buNone/>
            </a:pPr>
            <a:r>
              <a:rPr lang="en-US" altLang="zh-CN" sz="1700">
                <a:sym typeface="+mn-ea"/>
              </a:rPr>
              <a:t>    </a:t>
            </a:r>
            <a:r>
              <a:rPr lang="zh-CN" altLang="en-US" sz="1700"/>
              <a:t>value = property(__get, __set, __del)</a:t>
            </a:r>
          </a:p>
          <a:p>
            <a:pPr marL="0" indent="0">
              <a:buNone/>
            </a:pPr>
            <a:r>
              <a:rPr lang="zh-CN" altLang="en-US" sz="1700"/>
              <a:t>                                     # 可读、可写、可删除的属性</a:t>
            </a:r>
          </a:p>
          <a:p>
            <a:pPr marL="0" indent="0">
              <a:buNone/>
            </a:pPr>
            <a:endParaRPr lang="zh-CN" altLang="en-US" sz="1700"/>
          </a:p>
          <a:p>
            <a:pPr marL="0" indent="0">
              <a:buNone/>
            </a:pPr>
            <a:r>
              <a:rPr lang="en-US" altLang="zh-CN" sz="1700">
                <a:sym typeface="+mn-ea"/>
              </a:rPr>
              <a:t>    </a:t>
            </a:r>
            <a:r>
              <a:rPr lang="zh-CN" altLang="en-US" sz="1700"/>
              <a:t>def show(self):                  # 普通成员方法</a:t>
            </a:r>
          </a:p>
          <a:p>
            <a:pPr marL="0" indent="0">
              <a:buNone/>
            </a:pPr>
            <a:r>
              <a:rPr lang="en-US" altLang="zh-CN" sz="1700">
                <a:sym typeface="+mn-ea"/>
              </a:rPr>
              <a:t>        </a:t>
            </a:r>
            <a:r>
              <a:rPr lang="zh-CN" altLang="en-US" sz="1700"/>
              <a:t>print(self.__value)</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119</a:t>
            </a:fld>
            <a:endParaRPr lang="zh-CN" alt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1.8.2  数据成员、成员方法、特殊方法、属性</a:t>
            </a:r>
            <a:endParaRPr lang="zh-CN" altLang="en-US"/>
          </a:p>
        </p:txBody>
      </p:sp>
      <p:sp>
        <p:nvSpPr>
          <p:cNvPr id="3" name="内容占位符 2"/>
          <p:cNvSpPr>
            <a:spLocks noGrp="1"/>
          </p:cNvSpPr>
          <p:nvPr>
            <p:ph idx="1"/>
          </p:nvPr>
        </p:nvSpPr>
        <p:spPr/>
        <p:txBody>
          <a:bodyPr>
            <a:noAutofit/>
          </a:bodyPr>
          <a:lstStyle/>
          <a:p>
            <a:pPr marL="0" indent="0">
              <a:buNone/>
            </a:pPr>
            <a:r>
              <a:rPr lang="zh-CN" altLang="en-US" sz="1500"/>
              <a:t>&gt;&gt;&gt; t = Test(3)                       # 实例化对象</a:t>
            </a:r>
          </a:p>
          <a:p>
            <a:pPr marL="0" indent="0">
              <a:buNone/>
            </a:pPr>
            <a:r>
              <a:rPr lang="zh-CN" altLang="en-US" sz="1500"/>
              <a:t>&gt;&gt;&gt; t.show()                          # 调用对象的普通方法</a:t>
            </a:r>
          </a:p>
          <a:p>
            <a:pPr marL="0" indent="0">
              <a:buNone/>
            </a:pPr>
            <a:r>
              <a:rPr lang="zh-CN" altLang="en-US" sz="1500">
                <a:solidFill>
                  <a:srgbClr val="00B0F0"/>
                </a:solidFill>
              </a:rPr>
              <a:t>3</a:t>
            </a:r>
          </a:p>
          <a:p>
            <a:pPr marL="0" indent="0">
              <a:buNone/>
            </a:pPr>
            <a:r>
              <a:rPr lang="zh-CN" altLang="en-US" sz="1500"/>
              <a:t>&gt;&gt;&gt; t.value                           # 读取属性值</a:t>
            </a:r>
          </a:p>
          <a:p>
            <a:pPr marL="0" indent="0">
              <a:buNone/>
            </a:pPr>
            <a:r>
              <a:rPr lang="zh-CN" altLang="en-US" sz="1500">
                <a:solidFill>
                  <a:srgbClr val="00B0F0"/>
                </a:solidFill>
              </a:rPr>
              <a:t>3</a:t>
            </a:r>
          </a:p>
          <a:p>
            <a:pPr marL="0" indent="0">
              <a:buNone/>
            </a:pPr>
            <a:r>
              <a:rPr lang="zh-CN" altLang="en-US" sz="1500"/>
              <a:t>&gt;&gt;&gt; t._Test__value                   # 直接访问私有数据成员，不建议</a:t>
            </a:r>
          </a:p>
          <a:p>
            <a:pPr marL="0" indent="0">
              <a:buNone/>
            </a:pPr>
            <a:r>
              <a:rPr lang="zh-CN" altLang="en-US" sz="1500">
                <a:solidFill>
                  <a:srgbClr val="00B0F0"/>
                </a:solidFill>
              </a:rPr>
              <a:t>3</a:t>
            </a:r>
          </a:p>
          <a:p>
            <a:pPr marL="0" indent="0">
              <a:buNone/>
            </a:pPr>
            <a:r>
              <a:rPr lang="zh-CN" altLang="en-US" sz="1500"/>
              <a:t>&gt;&gt;&gt; t.value = 5                       # 修改属性值</a:t>
            </a:r>
          </a:p>
          <a:p>
            <a:pPr marL="0" indent="0">
              <a:buNone/>
            </a:pPr>
            <a:r>
              <a:rPr lang="zh-CN" altLang="en-US" sz="1500"/>
              <a:t>&gt;&gt;&gt; t.show()</a:t>
            </a:r>
          </a:p>
          <a:p>
            <a:pPr marL="0" indent="0">
              <a:buNone/>
            </a:pPr>
            <a:r>
              <a:rPr lang="zh-CN" altLang="en-US" sz="1500">
                <a:solidFill>
                  <a:srgbClr val="00B0F0"/>
                </a:solidFill>
              </a:rPr>
              <a:t>5</a:t>
            </a:r>
          </a:p>
          <a:p>
            <a:pPr marL="0" indent="0">
              <a:buNone/>
            </a:pPr>
            <a:r>
              <a:rPr lang="zh-CN" altLang="en-US" sz="1500"/>
              <a:t>&gt;&gt;&gt; t.value</a:t>
            </a:r>
          </a:p>
          <a:p>
            <a:pPr marL="0" indent="0">
              <a:buNone/>
            </a:pPr>
            <a:r>
              <a:rPr lang="zh-CN" altLang="en-US" sz="1500">
                <a:solidFill>
                  <a:srgbClr val="00B0F0"/>
                </a:solidFill>
              </a:rPr>
              <a:t>5</a:t>
            </a:r>
          </a:p>
          <a:p>
            <a:pPr marL="0" indent="0">
              <a:buNone/>
            </a:pPr>
            <a:r>
              <a:rPr lang="zh-CN" altLang="en-US" sz="1500"/>
              <a:t>&gt;&gt;&gt; del t.value                     # 删除属性</a:t>
            </a:r>
          </a:p>
          <a:p>
            <a:pPr marL="0" indent="0">
              <a:buNone/>
            </a:pPr>
            <a:r>
              <a:rPr lang="zh-CN" altLang="en-US" sz="1500"/>
              <a:t>&gt;&gt;&gt; t.value                          # 相应的私有数据成员已删除，访问失败</a:t>
            </a:r>
          </a:p>
          <a:p>
            <a:pPr marL="0" indent="0">
              <a:buNone/>
            </a:pPr>
            <a:r>
              <a:rPr lang="zh-CN" altLang="en-US" sz="1500">
                <a:solidFill>
                  <a:srgbClr val="FF0000"/>
                </a:solidFill>
              </a:rPr>
              <a:t>AttributeError: 'Test' object has no attribute '_Test__value'</a:t>
            </a:r>
          </a:p>
          <a:p>
            <a:pPr marL="0" indent="0">
              <a:buNone/>
            </a:pPr>
            <a:r>
              <a:rPr lang="zh-CN" altLang="en-US" sz="1500"/>
              <a:t>&gt;&gt;&gt; t.show()</a:t>
            </a:r>
          </a:p>
          <a:p>
            <a:pPr marL="0" indent="0">
              <a:buNone/>
            </a:pPr>
            <a:r>
              <a:rPr lang="zh-CN" altLang="en-US" sz="1500">
                <a:solidFill>
                  <a:srgbClr val="FF0000"/>
                </a:solidFill>
              </a:rPr>
              <a:t>AttributeError: 'Test' object has no attribute '_Test__value'</a:t>
            </a:r>
          </a:p>
          <a:p>
            <a:pPr marL="0" indent="0">
              <a:buNone/>
            </a:pPr>
            <a:r>
              <a:rPr lang="zh-CN" altLang="en-US" sz="1500"/>
              <a:t>&gt;&gt;&gt; t.value =1                       # 动态增加属性和对应的私有数据成员</a:t>
            </a:r>
          </a:p>
          <a:p>
            <a:pPr marL="0" indent="0">
              <a:buNone/>
            </a:pPr>
            <a:r>
              <a:rPr lang="zh-CN" altLang="en-US" sz="1500"/>
              <a:t>&gt;&gt;&gt; t.show()</a:t>
            </a:r>
          </a:p>
          <a:p>
            <a:pPr marL="0" indent="0">
              <a:buNone/>
            </a:pPr>
            <a:r>
              <a:rPr lang="zh-CN" altLang="en-US" sz="1500">
                <a:solidFill>
                  <a:srgbClr val="00B0F0"/>
                </a:solidFill>
              </a:rPr>
              <a:t>1</a:t>
            </a:r>
          </a:p>
          <a:p>
            <a:pPr marL="0" indent="0">
              <a:buNone/>
            </a:pPr>
            <a:r>
              <a:rPr lang="zh-CN" altLang="en-US" sz="1500"/>
              <a:t>&gt;&gt;&gt; t.value</a:t>
            </a:r>
          </a:p>
          <a:p>
            <a:pPr marL="0" indent="0">
              <a:buNone/>
            </a:pPr>
            <a:r>
              <a:rPr lang="zh-CN" altLang="en-US" sz="1500">
                <a:solidFill>
                  <a:srgbClr val="00B0F0"/>
                </a:solidFill>
              </a:rPr>
              <a:t>1</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120</a:t>
            </a:fld>
            <a:endParaRPr lang="zh-CN" alt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1.8.3  私有成员与公有成员</a:t>
            </a:r>
          </a:p>
        </p:txBody>
      </p:sp>
      <p:sp>
        <p:nvSpPr>
          <p:cNvPr id="3" name="内容占位符 2"/>
          <p:cNvSpPr>
            <a:spLocks noGrp="1"/>
          </p:cNvSpPr>
          <p:nvPr>
            <p:ph idx="1"/>
          </p:nvPr>
        </p:nvSpPr>
        <p:spPr/>
        <p:txBody>
          <a:bodyPr/>
          <a:lstStyle/>
          <a:p>
            <a:pPr>
              <a:lnSpc>
                <a:spcPct val="140000"/>
              </a:lnSpc>
            </a:pPr>
            <a:r>
              <a:rPr lang="zh-CN" altLang="en-US">
                <a:solidFill>
                  <a:srgbClr val="FF0000"/>
                </a:solidFill>
              </a:rPr>
              <a:t>默认情况下</a:t>
            </a:r>
            <a:r>
              <a:rPr lang="zh-CN" altLang="en-US"/>
              <a:t>，数据成员和成员方法都是</a:t>
            </a:r>
            <a:r>
              <a:rPr lang="zh-CN" altLang="en-US">
                <a:solidFill>
                  <a:srgbClr val="FF0000"/>
                </a:solidFill>
              </a:rPr>
              <a:t>公有</a:t>
            </a:r>
            <a:r>
              <a:rPr lang="zh-CN" altLang="en-US"/>
              <a:t>的，可以在类的外部通过对象直接访问。</a:t>
            </a:r>
          </a:p>
          <a:p>
            <a:pPr>
              <a:lnSpc>
                <a:spcPct val="140000"/>
              </a:lnSpc>
            </a:pPr>
            <a:r>
              <a:rPr lang="zh-CN" altLang="en-US"/>
              <a:t>如果成员名以两个下画线开头但是不以两个下画线结束则表示是私有成员。私有成员在类的外部不能直接访问，一般是在类的内部进行访问和操作，或者在类的外部通过调用对象的公有成员方法来访问。</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121</a:t>
            </a:fld>
            <a:endParaRPr lang="zh-CN" alt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1.8.3  私有成员与公有成员</a:t>
            </a:r>
            <a:endParaRPr lang="zh-CN" altLang="en-US"/>
          </a:p>
        </p:txBody>
      </p:sp>
      <p:sp>
        <p:nvSpPr>
          <p:cNvPr id="3" name="内容占位符 2"/>
          <p:cNvSpPr>
            <a:spLocks noGrp="1"/>
          </p:cNvSpPr>
          <p:nvPr>
            <p:ph idx="1"/>
          </p:nvPr>
        </p:nvSpPr>
        <p:spPr/>
        <p:txBody>
          <a:bodyPr>
            <a:noAutofit/>
          </a:bodyPr>
          <a:lstStyle/>
          <a:p>
            <a:pPr marL="0" indent="0">
              <a:buNone/>
            </a:pPr>
            <a:r>
              <a:rPr lang="zh-CN" altLang="en-US" sz="1700"/>
              <a:t>&gt;&gt;&gt; class Test:</a:t>
            </a:r>
          </a:p>
          <a:p>
            <a:pPr marL="0" indent="0">
              <a:buNone/>
            </a:pPr>
            <a:r>
              <a:rPr lang="en-US" altLang="zh-CN" sz="1700"/>
              <a:t>    </a:t>
            </a:r>
            <a:r>
              <a:rPr lang="zh-CN" altLang="en-US" sz="1700"/>
              <a:t>def __init__(self, value=0): </a:t>
            </a:r>
            <a:r>
              <a:rPr lang="en-US" altLang="zh-CN" sz="1700"/>
              <a:t> </a:t>
            </a:r>
            <a:r>
              <a:rPr lang="zh-CN" altLang="en-US" sz="1700"/>
              <a:t># 构造方法，创建对象时自动调用</a:t>
            </a:r>
          </a:p>
          <a:p>
            <a:pPr marL="0" indent="0">
              <a:buNone/>
            </a:pPr>
            <a:r>
              <a:rPr lang="en-US" altLang="zh-CN" sz="1700">
                <a:sym typeface="+mn-ea"/>
              </a:rPr>
              <a:t>        </a:t>
            </a:r>
            <a:r>
              <a:rPr lang="zh-CN" altLang="en-US" sz="1700"/>
              <a:t>self.__value = value      # 创建私有数据成员</a:t>
            </a:r>
          </a:p>
          <a:p>
            <a:pPr marL="0" indent="0">
              <a:buNone/>
            </a:pPr>
            <a:endParaRPr lang="zh-CN" altLang="en-US" sz="1700"/>
          </a:p>
          <a:p>
            <a:pPr marL="0" indent="0">
              <a:buNone/>
            </a:pPr>
            <a:r>
              <a:rPr lang="en-US" altLang="zh-CN" sz="1700">
                <a:sym typeface="+mn-ea"/>
              </a:rPr>
              <a:t>    </a:t>
            </a:r>
            <a:r>
              <a:rPr lang="zh-CN" altLang="en-US" sz="1700"/>
              <a:t>def setValue(self, value):  </a:t>
            </a:r>
            <a:r>
              <a:rPr lang="en-US" altLang="zh-CN" sz="1700"/>
              <a:t> </a:t>
            </a:r>
            <a:r>
              <a:rPr lang="zh-CN" altLang="en-US" sz="1700"/>
              <a:t> # 公有成员方法，需要显式调用</a:t>
            </a:r>
          </a:p>
          <a:p>
            <a:pPr marL="0" indent="0">
              <a:buNone/>
            </a:pPr>
            <a:r>
              <a:rPr lang="en-US" altLang="zh-CN" sz="1700">
                <a:sym typeface="+mn-ea"/>
              </a:rPr>
              <a:t>        </a:t>
            </a:r>
            <a:r>
              <a:rPr lang="zh-CN" altLang="en-US" sz="1700"/>
              <a:t>self.__value = value      # 在成员方法中可以直接访问私有成员</a:t>
            </a:r>
          </a:p>
          <a:p>
            <a:pPr marL="0" indent="0">
              <a:buNone/>
            </a:pPr>
            <a:endParaRPr lang="zh-CN" altLang="en-US" sz="1700"/>
          </a:p>
          <a:p>
            <a:pPr marL="0" indent="0">
              <a:buNone/>
            </a:pPr>
            <a:r>
              <a:rPr lang="en-US" altLang="zh-CN" sz="1700">
                <a:sym typeface="+mn-ea"/>
              </a:rPr>
              <a:t>    </a:t>
            </a:r>
            <a:r>
              <a:rPr lang="zh-CN" altLang="en-US" sz="1700"/>
              <a:t>def show(self):               # 成员方法，公有成员</a:t>
            </a:r>
          </a:p>
          <a:p>
            <a:pPr marL="0" indent="0">
              <a:buNone/>
            </a:pPr>
            <a:r>
              <a:rPr lang="en-US" altLang="zh-CN" sz="1700">
                <a:sym typeface="+mn-ea"/>
              </a:rPr>
              <a:t>        </a:t>
            </a:r>
            <a:r>
              <a:rPr lang="zh-CN" altLang="en-US" sz="1700"/>
              <a:t>print(self.__value)       # 输出私有数据成员的值</a:t>
            </a:r>
          </a:p>
          <a:p>
            <a:pPr marL="0" indent="0">
              <a:buNone/>
            </a:pPr>
            <a:endParaRPr lang="zh-CN" altLang="en-US" sz="1700"/>
          </a:p>
          <a:p>
            <a:pPr marL="0" indent="0">
              <a:buNone/>
            </a:pPr>
            <a:r>
              <a:rPr lang="zh-CN" altLang="en-US" sz="1700"/>
              <a:t>&gt;&gt;&gt; t = Test()</a:t>
            </a:r>
          </a:p>
          <a:p>
            <a:pPr marL="0" indent="0">
              <a:buNone/>
            </a:pPr>
            <a:r>
              <a:rPr lang="zh-CN" altLang="en-US" sz="1700"/>
              <a:t>&gt;&gt;&gt; t.show()                      # 在类外部可以直接访问非私有成员</a:t>
            </a:r>
          </a:p>
          <a:p>
            <a:pPr marL="0" indent="0">
              <a:buNone/>
            </a:pPr>
            <a:r>
              <a:rPr lang="zh-CN" altLang="en-US" sz="1700">
                <a:solidFill>
                  <a:srgbClr val="00B0F0"/>
                </a:solidFill>
              </a:rPr>
              <a:t>0</a:t>
            </a:r>
          </a:p>
          <a:p>
            <a:pPr marL="0" indent="0">
              <a:buNone/>
            </a:pPr>
            <a:r>
              <a:rPr lang="zh-CN" altLang="en-US" sz="1700"/>
              <a:t>&gt;&gt;&gt; t.setValue(5)                 # 修改私有数据成员的值</a:t>
            </a:r>
          </a:p>
          <a:p>
            <a:pPr marL="0" indent="0">
              <a:buNone/>
            </a:pPr>
            <a:r>
              <a:rPr lang="zh-CN" altLang="en-US" sz="1700"/>
              <a:t>&gt;&gt;&gt; t.show()</a:t>
            </a:r>
          </a:p>
          <a:p>
            <a:pPr marL="0" indent="0">
              <a:buNone/>
            </a:pPr>
            <a:r>
              <a:rPr lang="zh-CN" altLang="en-US" sz="1700">
                <a:solidFill>
                  <a:srgbClr val="00B0F0"/>
                </a:solidFill>
              </a:rPr>
              <a:t>5</a:t>
            </a:r>
          </a:p>
          <a:p>
            <a:pPr marL="0" indent="0">
              <a:buNone/>
            </a:pPr>
            <a:r>
              <a:rPr lang="zh-CN" altLang="en-US" sz="1700"/>
              <a:t>&gt;&gt;&gt; t._Test__value                # 直接访问私有数据成员，不建议这样用</a:t>
            </a:r>
          </a:p>
          <a:p>
            <a:pPr marL="0" indent="0">
              <a:buNone/>
            </a:pPr>
            <a:r>
              <a:rPr lang="zh-CN" altLang="en-US" sz="1700">
                <a:solidFill>
                  <a:srgbClr val="00B0F0"/>
                </a:solidFill>
              </a:rPr>
              <a:t>5</a:t>
            </a:r>
          </a:p>
        </p:txBody>
      </p:sp>
      <p:sp>
        <p:nvSpPr>
          <p:cNvPr id="4" name="灯片编号占位符 3"/>
          <p:cNvSpPr>
            <a:spLocks noGrp="1"/>
          </p:cNvSpPr>
          <p:nvPr>
            <p:ph type="sldNum" sz="quarter" idx="12"/>
          </p:nvPr>
        </p:nvSpPr>
        <p:spPr/>
        <p:txBody>
          <a:bodyPr/>
          <a:lstStyle/>
          <a:p>
            <a:fld id="{565CE74E-AB26-4998-AD42-012C4C1AD076}" type="slidenum">
              <a:rPr lang="zh-CN" altLang="en-US" smtClean="0"/>
              <a:t>122</a:t>
            </a:fld>
            <a:endParaRPr lang="zh-CN" alt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022,&quot;width&quot;:5018}"/>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f65356ee-5184-4e2d-a49a-1bda000eb54f}"/>
  <p:tag name="TABLE_ENDDRAG_ORIGIN_RECT" val="719*316"/>
  <p:tag name="TABLE_ENDDRAG_RECT" val="76*148*719*316"/>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42753d7c-d5a9-4fe2-b3f9-d7d33b1c1b47}"/>
  <p:tag name="TABLE_ENDDRAG_ORIGIN_RECT" val="721*330"/>
  <p:tag name="TABLE_ENDDRAG_RECT" val="79*131*721*330"/>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3be98253-9849-424f-a463-f514c02024df}"/>
  <p:tag name="TABLE_ENDDRAG_ORIGIN_RECT" val="721*357"/>
  <p:tag name="TABLE_ENDDRAG_RECT" val="77*116*721*357"/>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fb1c5b40-c103-4d8d-88b8-56e2415dea70}"/>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021e7ae7-4e0d-4461-8ea5-812dc0cdc5ae}"/>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204113bb-b7bf-4f59-81e2-b5405b8b6e97}"/>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0d06ef8e-05b0-45e3-a70d-85f0f006a271}"/>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d647a4f7-17bf-456e-9537-15ac9ba78923}"/>
  <p:tag name="TABLE_ENDDRAG_ORIGIN_RECT" val="727*389"/>
  <p:tag name="TABLE_ENDDRAG_RECT" val="80*126*728*389"/>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6d6840c3-cd7a-4613-89b4-cf7772b13eea}"/>
  <p:tag name="TABLE_ENDDRAG_ORIGIN_RECT" val="734*311"/>
  <p:tag name="TABLE_ENDDRAG_RECT" val="78*110*734*311"/>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6a0fd331-7772-4a38-9fc3-faa80df32c0d}"/>
</p:tagLst>
</file>

<file path=ppt/tags/tag12.xml><?xml version="1.0" encoding="utf-8"?>
<p:tagLst xmlns:a="http://schemas.openxmlformats.org/drawingml/2006/main" xmlns:r="http://schemas.openxmlformats.org/officeDocument/2006/relationships" xmlns:p="http://schemas.openxmlformats.org/presentationml/2006/main">
  <p:tag name="KSO_WM_UNIT_TABLE_BEAUTIFY" val="smartTable{95a97568-7065-43d5-8687-86b60f2cce9c}"/>
</p:tagLst>
</file>

<file path=ppt/tags/tag13.xml><?xml version="1.0" encoding="utf-8"?>
<p:tagLst xmlns:a="http://schemas.openxmlformats.org/drawingml/2006/main" xmlns:r="http://schemas.openxmlformats.org/officeDocument/2006/relationships" xmlns:p="http://schemas.openxmlformats.org/presentationml/2006/main">
  <p:tag name="KSO_WM_UNIT_TABLE_BEAUTIFY" val="smartTable{2419d2d0-3de5-48a8-b3e1-d5f0dd7a295f}"/>
</p:tagLst>
</file>

<file path=ppt/tags/tag14.xml><?xml version="1.0" encoding="utf-8"?>
<p:tagLst xmlns:a="http://schemas.openxmlformats.org/drawingml/2006/main" xmlns:r="http://schemas.openxmlformats.org/officeDocument/2006/relationships" xmlns:p="http://schemas.openxmlformats.org/presentationml/2006/main">
  <p:tag name="KSO_WM_UNIT_TABLE_BEAUTIFY" val="smartTable{4c7f8c26-38c6-483a-b1cb-5b4115a676aa}"/>
</p:tagLst>
</file>

<file path=ppt/tags/tag15.xml><?xml version="1.0" encoding="utf-8"?>
<p:tagLst xmlns:a="http://schemas.openxmlformats.org/drawingml/2006/main" xmlns:r="http://schemas.openxmlformats.org/officeDocument/2006/relationships" xmlns:p="http://schemas.openxmlformats.org/presentationml/2006/main">
  <p:tag name="KSO_WM_UNIT_TABLE_BEAUTIFY" val="smartTable{deaa5ce3-0e57-4033-9ca5-a0f6d03b21c2}"/>
</p:tagLst>
</file>

<file path=ppt/tags/tag16.xml><?xml version="1.0" encoding="utf-8"?>
<p:tagLst xmlns:a="http://schemas.openxmlformats.org/drawingml/2006/main" xmlns:r="http://schemas.openxmlformats.org/officeDocument/2006/relationships" xmlns:p="http://schemas.openxmlformats.org/presentationml/2006/main">
  <p:tag name="KSO_WM_UNIT_TABLE_BEAUTIFY" val="smartTable{c0176019-cf74-473b-a1ed-3c0cf922ab2a}"/>
</p:tagLst>
</file>

<file path=ppt/tags/tag17.xml><?xml version="1.0" encoding="utf-8"?>
<p:tagLst xmlns:a="http://schemas.openxmlformats.org/drawingml/2006/main" xmlns:r="http://schemas.openxmlformats.org/officeDocument/2006/relationships" xmlns:p="http://schemas.openxmlformats.org/presentationml/2006/main">
  <p:tag name="KSO_WM_UNIT_TABLE_BEAUTIFY" val="smartTable{3ecd9d94-0af2-44b6-90f5-cafea8a0da6a}"/>
  <p:tag name="TABLE_ENDDRAG_ORIGIN_RECT" val="727*362"/>
  <p:tag name="TABLE_ENDDRAG_RECT" val="74*112*727*362"/>
</p:tagLst>
</file>

<file path=ppt/tags/tag18.xml><?xml version="1.0" encoding="utf-8"?>
<p:tagLst xmlns:a="http://schemas.openxmlformats.org/drawingml/2006/main" xmlns:r="http://schemas.openxmlformats.org/officeDocument/2006/relationships" xmlns:p="http://schemas.openxmlformats.org/presentationml/2006/main">
  <p:tag name="KSO_WM_UNIT_TABLE_BEAUTIFY" val="smartTable{820cc168-c725-40e4-a5d0-4ed044559354}"/>
</p:tagLst>
</file>

<file path=ppt/tags/tag19.xml><?xml version="1.0" encoding="utf-8"?>
<p:tagLst xmlns:a="http://schemas.openxmlformats.org/drawingml/2006/main" xmlns:r="http://schemas.openxmlformats.org/officeDocument/2006/relationships" xmlns:p="http://schemas.openxmlformats.org/presentationml/2006/main">
  <p:tag name="KSO_WM_UNIT_TABLE_BEAUTIFY" val="smartTable{ec8ac3f7-f9fb-4cbe-8617-169e9a620aa3}"/>
  <p:tag name="TABLE_ENDDRAG_ORIGIN_RECT" val="741*333"/>
  <p:tag name="TABLE_ENDDRAG_RECT" val="68*132*741*333"/>
</p:tagLst>
</file>

<file path=ppt/tags/tag20.xml><?xml version="1.0" encoding="utf-8"?>
<p:tagLst xmlns:a="http://schemas.openxmlformats.org/drawingml/2006/main" xmlns:r="http://schemas.openxmlformats.org/officeDocument/2006/relationships" xmlns:p="http://schemas.openxmlformats.org/presentationml/2006/main">
  <p:tag name="KSO_WM_UNIT_TABLE_BEAUTIFY" val="smartTable{875d4bd1-a9e7-4b69-9e73-a4d302416b45}"/>
  <p:tag name="TABLE_ENDDRAG_ORIGIN_RECT" val="732*411"/>
  <p:tag name="TABLE_ENDDRAG_RECT" val="77*109*732*411"/>
</p:tagLst>
</file>

<file path=ppt/tags/tag21.xml><?xml version="1.0" encoding="utf-8"?>
<p:tagLst xmlns:a="http://schemas.openxmlformats.org/drawingml/2006/main" xmlns:r="http://schemas.openxmlformats.org/officeDocument/2006/relationships" xmlns:p="http://schemas.openxmlformats.org/presentationml/2006/main">
  <p:tag name="KSO_WM_UNIT_TABLE_BEAUTIFY" val="smartTable{a910fc82-8c60-40e8-a11d-1502cbb9e472}"/>
</p:tagLst>
</file>

<file path=ppt/tags/tag22.xml><?xml version="1.0" encoding="utf-8"?>
<p:tagLst xmlns:a="http://schemas.openxmlformats.org/drawingml/2006/main" xmlns:r="http://schemas.openxmlformats.org/officeDocument/2006/relationships" xmlns:p="http://schemas.openxmlformats.org/presentationml/2006/main">
  <p:tag name="KSO_WM_UNIT_TABLE_BEAUTIFY" val="smartTable{5a47f05e-0f82-413e-b96a-97f1f8882bce}"/>
</p:tagLst>
</file>

<file path=ppt/tags/tag23.xml><?xml version="1.0" encoding="utf-8"?>
<p:tagLst xmlns:a="http://schemas.openxmlformats.org/drawingml/2006/main" xmlns:r="http://schemas.openxmlformats.org/officeDocument/2006/relationships" xmlns:p="http://schemas.openxmlformats.org/presentationml/2006/main">
  <p:tag name="KSO_WM_UNIT_TABLE_BEAUTIFY" val="smartTable{4a4dfac8-4c98-438c-b655-d64b2cdd7fd4}"/>
</p:tagLst>
</file>

<file path=ppt/tags/tag24.xml><?xml version="1.0" encoding="utf-8"?>
<p:tagLst xmlns:a="http://schemas.openxmlformats.org/drawingml/2006/main" xmlns:r="http://schemas.openxmlformats.org/officeDocument/2006/relationships" xmlns:p="http://schemas.openxmlformats.org/presentationml/2006/main">
  <p:tag name="KSO_WM_UNIT_TABLE_BEAUTIFY" val="smartTable{f1332a25-ed35-4e3f-a0a9-5fae092d89d9}"/>
</p:tagLst>
</file>

<file path=ppt/tags/tag25.xml><?xml version="1.0" encoding="utf-8"?>
<p:tagLst xmlns:a="http://schemas.openxmlformats.org/drawingml/2006/main" xmlns:r="http://schemas.openxmlformats.org/officeDocument/2006/relationships" xmlns:p="http://schemas.openxmlformats.org/presentationml/2006/main">
  <p:tag name="KSO_WM_UNIT_TABLE_BEAUTIFY" val="smartTable{244097db-8465-4c3c-9059-ba6985127b8e}"/>
</p:tagLst>
</file>

<file path=ppt/tags/tag26.xml><?xml version="1.0" encoding="utf-8"?>
<p:tagLst xmlns:a="http://schemas.openxmlformats.org/drawingml/2006/main" xmlns:r="http://schemas.openxmlformats.org/officeDocument/2006/relationships" xmlns:p="http://schemas.openxmlformats.org/presentationml/2006/main">
  <p:tag name="KSO_WM_UNIT_TABLE_BEAUTIFY" val="smartTable{860f60d2-cd19-4371-a50e-1d26f5b0c471}"/>
</p:tagLst>
</file>

<file path=ppt/tags/tag27.xml><?xml version="1.0" encoding="utf-8"?>
<p:tagLst xmlns:a="http://schemas.openxmlformats.org/drawingml/2006/main" xmlns:r="http://schemas.openxmlformats.org/officeDocument/2006/relationships" xmlns:p="http://schemas.openxmlformats.org/presentationml/2006/main">
  <p:tag name="KSO_WM_UNIT_TABLE_BEAUTIFY" val="smartTable{d98cda43-e2e3-4ec5-8b2d-de2a8b2d4cc0}"/>
</p:tagLst>
</file>

<file path=ppt/tags/tag28.xml><?xml version="1.0" encoding="utf-8"?>
<p:tagLst xmlns:a="http://schemas.openxmlformats.org/drawingml/2006/main" xmlns:r="http://schemas.openxmlformats.org/officeDocument/2006/relationships" xmlns:p="http://schemas.openxmlformats.org/presentationml/2006/main">
  <p:tag name="KSO_WM_UNIT_TABLE_BEAUTIFY" val="smartTable{318abad7-0ee5-4a69-9171-02868eb9960b}"/>
</p:tagLst>
</file>

<file path=ppt/tags/tag29.xml><?xml version="1.0" encoding="utf-8"?>
<p:tagLst xmlns:a="http://schemas.openxmlformats.org/drawingml/2006/main" xmlns:r="http://schemas.openxmlformats.org/officeDocument/2006/relationships" xmlns:p="http://schemas.openxmlformats.org/presentationml/2006/main">
  <p:tag name="KSO_WM_UNIT_TABLE_BEAUTIFY" val="smartTable{8d0d466a-c17f-4128-8262-517563e62c84}"/>
</p:tagLst>
</file>

<file path=ppt/tags/tag30.xml><?xml version="1.0" encoding="utf-8"?>
<p:tagLst xmlns:a="http://schemas.openxmlformats.org/drawingml/2006/main" xmlns:r="http://schemas.openxmlformats.org/officeDocument/2006/relationships" xmlns:p="http://schemas.openxmlformats.org/presentationml/2006/main">
  <p:tag name="KSO_WM_UNIT_TABLE_BEAUTIFY" val="smartTable{861c0c9a-a727-40a9-90b7-1a0ccba6b74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13414</Words>
  <Application>Microsoft Office PowerPoint</Application>
  <PresentationFormat>宽屏</PresentationFormat>
  <Paragraphs>1301</Paragraphs>
  <Slides>122</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122</vt:i4>
      </vt:variant>
    </vt:vector>
  </HeadingPairs>
  <TitlesOfParts>
    <vt:vector size="128" baseType="lpstr">
      <vt:lpstr>宋体</vt:lpstr>
      <vt:lpstr>Arial</vt:lpstr>
      <vt:lpstr>Calibri</vt:lpstr>
      <vt:lpstr>Calibri Light</vt:lpstr>
      <vt:lpstr>Consolas</vt:lpstr>
      <vt:lpstr>Office 主题</vt:lpstr>
      <vt:lpstr>第1章  Python语言极速入门</vt:lpstr>
      <vt:lpstr>本章学习目标</vt:lpstr>
      <vt:lpstr>本章学习目标</vt:lpstr>
      <vt:lpstr>1.1  Python开发环境搭建与使用</vt:lpstr>
      <vt:lpstr>1.1.1  安装Python解释器</vt:lpstr>
      <vt:lpstr>1.1.1  安装Python解释器</vt:lpstr>
      <vt:lpstr>1.1.1  安装Python解释器</vt:lpstr>
      <vt:lpstr>1.1.2  IDLE简单使用与Python程序运行方式</vt:lpstr>
      <vt:lpstr>1.1.2  IDLE简单使用与Python程序运行方式</vt:lpstr>
      <vt:lpstr>1.1.2  IDLE简单使用与Python程序运行方式</vt:lpstr>
      <vt:lpstr>1.1.2  IDLE简单使用与Python程序运行方式</vt:lpstr>
      <vt:lpstr>1.1.2  IDLE简单使用与Python程序运行方式</vt:lpstr>
      <vt:lpstr>1.1.2  IDLE简单使用与Python程序运行方式</vt:lpstr>
      <vt:lpstr>1.1.2  IDLE简单使用与Python程序运行方式</vt:lpstr>
      <vt:lpstr>1.1.2  IDLE简单使用与Python程序运行方式</vt:lpstr>
      <vt:lpstr>1.1.3  安装扩展库</vt:lpstr>
      <vt:lpstr>1.1.3  安装扩展库</vt:lpstr>
      <vt:lpstr>1.1.3  安装扩展库</vt:lpstr>
      <vt:lpstr>1.1.3  安装扩展库</vt:lpstr>
      <vt:lpstr>1.1.4  导入与使用标准库、扩展库对象</vt:lpstr>
      <vt:lpstr>1.1.4  导入与使用标准库、扩展库对象</vt:lpstr>
      <vt:lpstr>1.1.4  导入与使用标准库、扩展库对象</vt:lpstr>
      <vt:lpstr>1.2  Python编码规范</vt:lpstr>
      <vt:lpstr>1.2  Python编码规范</vt:lpstr>
      <vt:lpstr>1.2  Python编码规范</vt:lpstr>
      <vt:lpstr>1.2  Python编码规范</vt:lpstr>
      <vt:lpstr>1.2  Python编码规范</vt:lpstr>
      <vt:lpstr>1.2  Python编码规范</vt:lpstr>
      <vt:lpstr>1.2  Python编码规范</vt:lpstr>
      <vt:lpstr>1.2  Python编码规范</vt:lpstr>
      <vt:lpstr>1.3  常用数据类型</vt:lpstr>
      <vt:lpstr>1.3  常用数据类型</vt:lpstr>
      <vt:lpstr>1.3  常用数据类型</vt:lpstr>
      <vt:lpstr>1.3  常用数据类型</vt:lpstr>
      <vt:lpstr>1.3  常用数据类型</vt:lpstr>
      <vt:lpstr>1.3  常用数据类型</vt:lpstr>
      <vt:lpstr>1.3  常用数据类型</vt:lpstr>
      <vt:lpstr>1.3.1  整数、实数、复数</vt:lpstr>
      <vt:lpstr>1.3.1  整数、实数、复数</vt:lpstr>
      <vt:lpstr>1.3.2  列表、元组、字典、集合</vt:lpstr>
      <vt:lpstr>1.3.2  列表、元组、字典、集合</vt:lpstr>
      <vt:lpstr>1.3.2  列表、元组、字典、集合</vt:lpstr>
      <vt:lpstr>1.3.2  列表、元组、字典、集合</vt:lpstr>
      <vt:lpstr>1.3.2  列表、元组、字典、集合</vt:lpstr>
      <vt:lpstr>1.3.2  列表、元组、字典、集合</vt:lpstr>
      <vt:lpstr>1.3.2  列表、元组、字典、集合</vt:lpstr>
      <vt:lpstr>1.3.3  字符串</vt:lpstr>
      <vt:lpstr>1.3.3  字符串</vt:lpstr>
      <vt:lpstr>1.3.3  字符串</vt:lpstr>
      <vt:lpstr>1.3.3  字符串</vt:lpstr>
      <vt:lpstr>1.3.3  字符串</vt:lpstr>
      <vt:lpstr>1.3.3  字符串</vt:lpstr>
      <vt:lpstr>1.4  运算符语法与功能</vt:lpstr>
      <vt:lpstr>1.4  运算符语法与功能</vt:lpstr>
      <vt:lpstr>1.4  运算符语法与功能</vt:lpstr>
      <vt:lpstr>1.4  运算符语法与功能</vt:lpstr>
      <vt:lpstr>1.5  内置函数语法与功能</vt:lpstr>
      <vt:lpstr>1.5  内置函数语法与功能</vt:lpstr>
      <vt:lpstr>1.5  内置函数语法与功能</vt:lpstr>
      <vt:lpstr>1.5  内置函数语法与功能</vt:lpstr>
      <vt:lpstr>1.5  内置函数语法与功能</vt:lpstr>
      <vt:lpstr>1.5  内置函数语法与功能</vt:lpstr>
      <vt:lpstr>1.5  内置函数语法与功能</vt:lpstr>
      <vt:lpstr>1.5  内置函数语法与功能</vt:lpstr>
      <vt:lpstr>1.5  内置函数语法与功能</vt:lpstr>
      <vt:lpstr>1.5  内置函数语法与功能</vt:lpstr>
      <vt:lpstr>1.5  内置函数语法与功能</vt:lpstr>
      <vt:lpstr>1.5  内置函数语法与功能</vt:lpstr>
      <vt:lpstr>1.5  内置函数语法与功能</vt:lpstr>
      <vt:lpstr>1.5  内置函数语法与功能</vt:lpstr>
      <vt:lpstr>1.5  内置函数语法与功能</vt:lpstr>
      <vt:lpstr>1.6  程序控制结构</vt:lpstr>
      <vt:lpstr>1.6  程序控制结构</vt:lpstr>
      <vt:lpstr>1.6  程序控制结构</vt:lpstr>
      <vt:lpstr>1.6.1  选择结构</vt:lpstr>
      <vt:lpstr>1.6.1  选择结构</vt:lpstr>
      <vt:lpstr>1.6.1  选择结构</vt:lpstr>
      <vt:lpstr>1.6.1  选择结构</vt:lpstr>
      <vt:lpstr>1.6.2  循环结构</vt:lpstr>
      <vt:lpstr>1.6.2  循环结构</vt:lpstr>
      <vt:lpstr>1.6.2  循环结构</vt:lpstr>
      <vt:lpstr>1.6.2  循环结构</vt:lpstr>
      <vt:lpstr>1.6.3  异常处理结构</vt:lpstr>
      <vt:lpstr>1.6.3  异常处理结构</vt:lpstr>
      <vt:lpstr>1.6.3  异常处理结构</vt:lpstr>
      <vt:lpstr>1.6.3  异常处理结构</vt:lpstr>
      <vt:lpstr>1.6.3  异常处理结构</vt:lpstr>
      <vt:lpstr>1.6.3  异常处理结构</vt:lpstr>
      <vt:lpstr>1.7  定义与使用函数</vt:lpstr>
      <vt:lpstr>1.7.1  基本语法</vt:lpstr>
      <vt:lpstr>1.7.1  基本语法</vt:lpstr>
      <vt:lpstr>1.7.1  基本语法</vt:lpstr>
      <vt:lpstr>1.7.1  基本语法</vt:lpstr>
      <vt:lpstr>1.7.2  递归函数定义与调用</vt:lpstr>
      <vt:lpstr>1.7.3  函数参数</vt:lpstr>
      <vt:lpstr>1.7.3  函数参数</vt:lpstr>
      <vt:lpstr>1.7.3  函数参数</vt:lpstr>
      <vt:lpstr>1.7.3  函数参数</vt:lpstr>
      <vt:lpstr>1.7.3  函数参数</vt:lpstr>
      <vt:lpstr>1.7.3  函数参数</vt:lpstr>
      <vt:lpstr>1.7.3  函数参数</vt:lpstr>
      <vt:lpstr>1.7.4  变量作用域</vt:lpstr>
      <vt:lpstr>1.7.4  变量作用域</vt:lpstr>
      <vt:lpstr>1.7.4  变量作用域</vt:lpstr>
      <vt:lpstr>1.7.4  变量作用域</vt:lpstr>
      <vt:lpstr>1.8  面向对象程序设计基础</vt:lpstr>
      <vt:lpstr>1.8.1  类的定义与使用</vt:lpstr>
      <vt:lpstr>1.8.1  类的定义与使用</vt:lpstr>
      <vt:lpstr>1.8.2  数据成员、成员方法、特殊方法、属性</vt:lpstr>
      <vt:lpstr>1.8.2  数据成员、成员方法、特殊方法、属性</vt:lpstr>
      <vt:lpstr>1.8.2  数据成员、成员方法、特殊方法、属性</vt:lpstr>
      <vt:lpstr>1.8.2  数据成员、成员方法、特殊方法、属性</vt:lpstr>
      <vt:lpstr>1.8.2  数据成员、成员方法、特殊方法、属性</vt:lpstr>
      <vt:lpstr>1.8.2  数据成员、成员方法、特殊方法、属性</vt:lpstr>
      <vt:lpstr>1.8.2  数据成员、成员方法、特殊方法、属性</vt:lpstr>
      <vt:lpstr>1.8.2  数据成员、成员方法、特殊方法、属性</vt:lpstr>
      <vt:lpstr>1.8.2  数据成员、成员方法、特殊方法、属性</vt:lpstr>
      <vt:lpstr>1.8.2  数据成员、成员方法、特殊方法、属性</vt:lpstr>
      <vt:lpstr>1.8.2  数据成员、成员方法、特殊方法、属性</vt:lpstr>
      <vt:lpstr>1.8.2  数据成员、成员方法、特殊方法、属性</vt:lpstr>
      <vt:lpstr>1.8.3  私有成员与公有成员</vt:lpstr>
      <vt:lpstr>1.8.3  私有成员与公有成员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Python语言极速入门</dc:title>
  <dc:creator>Dong</dc:creator>
  <cp:lastModifiedBy>1131109971@qq.com</cp:lastModifiedBy>
  <cp:revision>375</cp:revision>
  <dcterms:created xsi:type="dcterms:W3CDTF">2015-05-05T08:02:00Z</dcterms:created>
  <dcterms:modified xsi:type="dcterms:W3CDTF">2024-03-04T23:36:41Z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30BE0A873BCD419BB9BE7B47A9012A65</vt:lpwstr>
  </property>
</Properties>
</file>